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57" r:id="rId3"/>
    <p:sldId id="267" r:id="rId4"/>
    <p:sldId id="273" r:id="rId5"/>
    <p:sldId id="271" r:id="rId6"/>
    <p:sldId id="260" r:id="rId7"/>
    <p:sldId id="285" r:id="rId8"/>
    <p:sldId id="280" r:id="rId9"/>
    <p:sldId id="279" r:id="rId10"/>
    <p:sldId id="268" r:id="rId11"/>
    <p:sldId id="270" r:id="rId12"/>
    <p:sldId id="276" r:id="rId13"/>
    <p:sldId id="272" r:id="rId14"/>
    <p:sldId id="291" r:id="rId15"/>
    <p:sldId id="288" r:id="rId16"/>
    <p:sldId id="266" r:id="rId17"/>
    <p:sldId id="290" r:id="rId18"/>
    <p:sldId id="274" r:id="rId19"/>
    <p:sldId id="275" r:id="rId20"/>
    <p:sldId id="283" r:id="rId21"/>
    <p:sldId id="289" r:id="rId22"/>
    <p:sldId id="269" r:id="rId23"/>
    <p:sldId id="281" r:id="rId24"/>
    <p:sldId id="282" r:id="rId25"/>
    <p:sldId id="263" r:id="rId26"/>
    <p:sldId id="262" r:id="rId27"/>
    <p:sldId id="264" r:id="rId28"/>
    <p:sldId id="265" r:id="rId2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6398" autoAdjust="0"/>
    <p:restoredTop sz="94660"/>
  </p:normalViewPr>
  <p:slideViewPr>
    <p:cSldViewPr>
      <p:cViewPr varScale="1">
        <p:scale>
          <a:sx n="109" d="100"/>
          <a:sy n="109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6A814-20B5-48BD-AB88-CC656D7BCC5D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A54E-5688-4801-BE45-BC6E90EEA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A54E-5688-4801-BE45-BC6E90EEA8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1C1B-B9D9-4470-9517-D98D93CF85F3}" type="slidenum">
              <a:rPr lang="en-US"/>
              <a:pPr/>
              <a:t>17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neuro4e-fig-26-03-0.jpg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1B0C1-9870-4F40-88D1-C844A89D9489}" type="slidenum">
              <a:rPr lang="en-US"/>
              <a:pPr/>
              <a:t>18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neuro4e-fig-09-08-1r.jpg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691B0-3C3C-4FB2-9200-1CDA09BA712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neuro4e-fig-10-06-1r.jpg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BBE23-B465-4E5B-BD3D-29DAA3A2D0DA}" type="slidenum">
              <a:rPr lang="en-US"/>
              <a:pPr/>
              <a:t>22</a:t>
            </a:fld>
            <a:endParaRPr lang="en-US"/>
          </a:p>
        </p:txBody>
      </p:sp>
      <p:sp>
        <p:nvSpPr>
          <p:cNvPr id="158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41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neuro4e-app-fig-a-21-3r.jpg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2E248-375F-489F-AD25-90AF5261B4AB}" type="slidenum">
              <a:rPr lang="en-US"/>
              <a:pPr/>
              <a:t>2</a:t>
            </a:fld>
            <a:endParaRPr lang="en-US"/>
          </a:p>
        </p:txBody>
      </p:sp>
      <p:sp>
        <p:nvSpPr>
          <p:cNvPr id="153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2931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neuro4e-app-fig-a-03-2r.jpg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52943-E90E-49B5-A8A4-658D9F8299C7}" type="slidenum">
              <a:rPr lang="en-US"/>
              <a:pPr/>
              <a:t>3</a:t>
            </a:fld>
            <a:endParaRPr lang="en-US"/>
          </a:p>
        </p:txBody>
      </p:sp>
      <p:sp>
        <p:nvSpPr>
          <p:cNvPr id="155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545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neuro4e-app-fig-a-12-3r.jpg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7FD2A-069D-49C9-B437-E022A3BFD38B}" type="slidenum">
              <a:rPr lang="en-US"/>
              <a:pPr/>
              <a:t>5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neuro4e-app-fig-a-21-1r.jpg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52AC1-A149-420B-B1FB-EB94A4002501}" type="slidenum">
              <a:rPr lang="en-US"/>
              <a:pPr/>
              <a:t>7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neuro4e-box-21-a(1)-0.jpg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792D7-960E-462A-B495-6FC6A2C9ADE1}" type="slidenum">
              <a:rPr lang="en-US"/>
              <a:pPr/>
              <a:t>9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neuro4e-fig-22-05-2r.jpg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8CC58-F052-4E4B-BB56-C7C939DED51D}" type="slidenum">
              <a:rPr lang="en-US"/>
              <a:pPr/>
              <a:t>10</a:t>
            </a:fld>
            <a:endParaRPr lang="en-US"/>
          </a:p>
        </p:txBody>
      </p:sp>
      <p:sp>
        <p:nvSpPr>
          <p:cNvPr id="155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7507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neuro4e-app-fig-a-14-0.jpg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A54E-5688-4801-BE45-BC6E90EEA8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0A65D3-7747-4287-A65A-D8DA8EA485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Fibers coming to and going from </a:t>
            </a:r>
            <a:r>
              <a:rPr lang="en-US" dirty="0" err="1" smtClean="0"/>
              <a:t>Cer</a:t>
            </a:r>
            <a:r>
              <a:rPr lang="en-US" dirty="0" smtClean="0"/>
              <a:t> </a:t>
            </a:r>
            <a:r>
              <a:rPr lang="en-US" dirty="0" err="1" smtClean="0"/>
              <a:t>Cx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Thalamic radiation- radiating from the </a:t>
            </a:r>
            <a:r>
              <a:rPr lang="en-US" dirty="0" err="1" smtClean="0"/>
              <a:t>Th</a:t>
            </a:r>
            <a:r>
              <a:rPr lang="en-US" dirty="0" smtClean="0"/>
              <a:t>-.</a:t>
            </a:r>
            <a:r>
              <a:rPr lang="en-US" baseline="0" dirty="0" smtClean="0"/>
              <a:t> Many fibers are </a:t>
            </a:r>
            <a:r>
              <a:rPr lang="en-US" baseline="0" dirty="0" err="1" smtClean="0"/>
              <a:t>ncluded</a:t>
            </a:r>
            <a:r>
              <a:rPr lang="en-US" baseline="0" dirty="0" smtClean="0"/>
              <a:t> in both, but for example pyramidal tr. Does not stop in TH, or </a:t>
            </a:r>
            <a:r>
              <a:rPr lang="en-US" baseline="0" dirty="0" err="1" smtClean="0"/>
              <a:t>cortico-strate</a:t>
            </a:r>
            <a:r>
              <a:rPr lang="en-US" baseline="0" dirty="0" smtClean="0"/>
              <a:t> fibers.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11113"/>
            <a:ext cx="2286000" cy="6640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11113"/>
            <a:ext cx="6705600" cy="6640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143000"/>
            <a:ext cx="3522663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8063" y="1143000"/>
            <a:ext cx="35242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143000"/>
            <a:ext cx="71993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23" name="Rectangle 75"/>
          <p:cNvSpPr>
            <a:spLocks noChangeArrowheads="1"/>
          </p:cNvSpPr>
          <p:nvPr/>
        </p:nvSpPr>
        <p:spPr bwMode="auto">
          <a:xfrm>
            <a:off x="0" y="0"/>
            <a:ext cx="9144000" cy="293688"/>
          </a:xfrm>
          <a:prstGeom prst="rect">
            <a:avLst/>
          </a:prstGeom>
          <a:solidFill>
            <a:srgbClr val="871D2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-11113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227013" indent="-227013" algn="l" rtl="0" eaLnBrk="1" fontAlgn="base" hangingPunct="1">
        <a:spcBef>
          <a:spcPct val="60000"/>
        </a:spcBef>
        <a:spcAft>
          <a:spcPct val="0"/>
        </a:spcAft>
        <a:buClr>
          <a:schemeClr val="bg2"/>
        </a:buClr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681038" indent="-2270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32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q"/>
        <a:defRPr sz="32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Ø"/>
        <a:defRPr sz="32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ThalamusT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676400"/>
            <a:ext cx="6400800" cy="1752600"/>
          </a:xfrm>
        </p:spPr>
        <p:txBody>
          <a:bodyPr/>
          <a:lstStyle/>
          <a:p>
            <a:r>
              <a:rPr lang="en-US" dirty="0" smtClean="0"/>
              <a:t>Anatomy of the </a:t>
            </a:r>
          </a:p>
          <a:p>
            <a:r>
              <a:rPr lang="en-US" dirty="0" smtClean="0"/>
              <a:t>Diencephalon</a:t>
            </a:r>
          </a:p>
          <a:p>
            <a:endParaRPr lang="en-US" dirty="0" smtClean="0"/>
          </a:p>
          <a:p>
            <a:r>
              <a:rPr lang="en-US" sz="1600" b="1" dirty="0" smtClean="0"/>
              <a:t>N. Zecevic</a:t>
            </a:r>
            <a:r>
              <a:rPr lang="en-US" sz="1600" b="1" smtClean="0"/>
              <a:t>, March 4, 2013</a:t>
            </a:r>
            <a:endParaRPr lang="en-US" sz="1600" b="1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01188" name="Picture 4" descr="neuro4e-app-fig-a-14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A14  Internal structures of the brain seen in coronal section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Thalamus.jpg"/>
          <p:cNvPicPr>
            <a:picLocks noChangeAspect="1"/>
          </p:cNvPicPr>
          <p:nvPr/>
        </p:nvPicPr>
        <p:blipFill>
          <a:blip r:embed="rId2" cstate="print"/>
          <a:srcRect l="46176"/>
          <a:stretch>
            <a:fillRect/>
          </a:stretch>
        </p:blipFill>
        <p:spPr>
          <a:xfrm>
            <a:off x="1828800" y="457200"/>
            <a:ext cx="5562600" cy="605473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Thalamus netter Fig_11_84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6301" y="234376"/>
            <a:ext cx="5821299" cy="64224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04800" y="762000"/>
            <a:ext cx="8534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Anterior Nucleus- </a:t>
            </a:r>
            <a:r>
              <a:rPr lang="en-US" sz="2000" dirty="0" smtClean="0"/>
              <a:t>inputs from </a:t>
            </a:r>
            <a:r>
              <a:rPr lang="en-US" sz="2000" dirty="0" err="1" smtClean="0"/>
              <a:t>mammilary</a:t>
            </a:r>
            <a:r>
              <a:rPr lang="en-US" sz="2000" dirty="0" smtClean="0"/>
              <a:t> bodies; outputs to prefrontal cortex, </a:t>
            </a:r>
            <a:r>
              <a:rPr lang="en-US" sz="2000" dirty="0" err="1" smtClean="0"/>
              <a:t>cingulum</a:t>
            </a:r>
            <a:r>
              <a:rPr lang="en-US" sz="2000" dirty="0" smtClean="0"/>
              <a:t> &gt; limbic system</a:t>
            </a:r>
          </a:p>
          <a:p>
            <a:endParaRPr lang="en-US" sz="2000" dirty="0" smtClean="0"/>
          </a:p>
          <a:p>
            <a:r>
              <a:rPr lang="en-US" sz="2000" b="1" dirty="0" smtClean="0"/>
              <a:t>MD</a:t>
            </a:r>
            <a:r>
              <a:rPr lang="en-US" sz="2000" dirty="0" smtClean="0"/>
              <a:t>- </a:t>
            </a:r>
            <a:r>
              <a:rPr lang="en-US" sz="2000" dirty="0" err="1" smtClean="0"/>
              <a:t>medio</a:t>
            </a:r>
            <a:r>
              <a:rPr lang="en-US" sz="2000" dirty="0" smtClean="0"/>
              <a:t>-dorsal  &gt; part of limbic system to prefrontal cortex; memory function </a:t>
            </a:r>
          </a:p>
          <a:p>
            <a:endParaRPr lang="en-US" sz="2000" dirty="0" smtClean="0"/>
          </a:p>
          <a:p>
            <a:r>
              <a:rPr lang="en-US" sz="2000" b="1" dirty="0" smtClean="0"/>
              <a:t>VA, VL</a:t>
            </a:r>
            <a:r>
              <a:rPr lang="en-US" sz="2000" dirty="0" smtClean="0"/>
              <a:t>- in motor function, inputs from BG and Cerebellum, outputs to motor cortex</a:t>
            </a:r>
          </a:p>
          <a:p>
            <a:endParaRPr lang="en-US" sz="2000" dirty="0" smtClean="0"/>
          </a:p>
          <a:p>
            <a:r>
              <a:rPr lang="en-US" sz="2000" b="1" dirty="0" smtClean="0"/>
              <a:t>VPL, VPM- </a:t>
            </a:r>
            <a:r>
              <a:rPr lang="en-US" sz="2000" dirty="0" smtClean="0"/>
              <a:t>sensory inputs from periphery to </a:t>
            </a:r>
            <a:r>
              <a:rPr lang="en-US" sz="2000" dirty="0" err="1" smtClean="0"/>
              <a:t>somatosensory</a:t>
            </a:r>
            <a:r>
              <a:rPr lang="en-US" sz="2000" dirty="0" smtClean="0"/>
              <a:t> cortex</a:t>
            </a:r>
          </a:p>
          <a:p>
            <a:endParaRPr lang="en-US" sz="2000" dirty="0" smtClean="0"/>
          </a:p>
          <a:p>
            <a:r>
              <a:rPr lang="en-US" sz="2000" b="1" dirty="0" smtClean="0"/>
              <a:t>CM</a:t>
            </a:r>
            <a:r>
              <a:rPr lang="en-US" sz="2000" dirty="0" smtClean="0"/>
              <a:t>- </a:t>
            </a:r>
            <a:r>
              <a:rPr lang="en-US" sz="2000" dirty="0" err="1" smtClean="0"/>
              <a:t>centrum</a:t>
            </a:r>
            <a:r>
              <a:rPr lang="en-US" sz="2000" dirty="0" smtClean="0"/>
              <a:t> </a:t>
            </a:r>
            <a:r>
              <a:rPr lang="en-US" sz="2000" dirty="0" err="1" smtClean="0"/>
              <a:t>medianum</a:t>
            </a:r>
            <a:r>
              <a:rPr lang="en-US" sz="2000" dirty="0" smtClean="0"/>
              <a:t>- from </a:t>
            </a:r>
            <a:r>
              <a:rPr lang="en-US" sz="2000" dirty="0" err="1" smtClean="0"/>
              <a:t>Globus</a:t>
            </a:r>
            <a:r>
              <a:rPr lang="en-US" sz="2000" dirty="0" smtClean="0"/>
              <a:t> </a:t>
            </a:r>
            <a:r>
              <a:rPr lang="en-US" sz="2000" dirty="0" err="1" smtClean="0"/>
              <a:t>Pallidus</a:t>
            </a:r>
            <a:r>
              <a:rPr lang="en-US" sz="2000" dirty="0" smtClean="0"/>
              <a:t> to Motor  cortex</a:t>
            </a:r>
          </a:p>
          <a:p>
            <a:endParaRPr lang="en-US" sz="2000" dirty="0" smtClean="0"/>
          </a:p>
          <a:p>
            <a:r>
              <a:rPr lang="en-US" sz="2000" b="1" dirty="0" err="1" smtClean="0"/>
              <a:t>Pulvinar</a:t>
            </a:r>
            <a:r>
              <a:rPr lang="en-US" sz="2000" dirty="0" smtClean="0"/>
              <a:t>- inputs- auditory, </a:t>
            </a:r>
            <a:r>
              <a:rPr lang="en-US" sz="2000" dirty="0" err="1" smtClean="0"/>
              <a:t>somatosensory</a:t>
            </a:r>
            <a:r>
              <a:rPr lang="en-US" sz="2000" dirty="0" smtClean="0"/>
              <a:t> and visual cortex (visual </a:t>
            </a:r>
            <a:r>
              <a:rPr lang="en-US" sz="2000" dirty="0" err="1" smtClean="0"/>
              <a:t>attantion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b="1" dirty="0" smtClean="0"/>
              <a:t>MGB</a:t>
            </a:r>
            <a:r>
              <a:rPr lang="en-US" sz="2000" dirty="0" smtClean="0"/>
              <a:t>-  from lateral </a:t>
            </a:r>
            <a:r>
              <a:rPr lang="en-US" sz="2000" dirty="0" err="1" smtClean="0"/>
              <a:t>lemniscus</a:t>
            </a:r>
            <a:r>
              <a:rPr lang="en-US" sz="2000" dirty="0" smtClean="0"/>
              <a:t> to auditory cortex</a:t>
            </a:r>
          </a:p>
          <a:p>
            <a:endParaRPr lang="en-US" sz="2000" dirty="0" smtClean="0"/>
          </a:p>
          <a:p>
            <a:r>
              <a:rPr lang="en-US" sz="2000" b="1" dirty="0" smtClean="0"/>
              <a:t>LGN</a:t>
            </a:r>
            <a:r>
              <a:rPr lang="en-US" sz="2000" dirty="0" smtClean="0"/>
              <a:t>- from optic tract to visual cortex 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1-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5518607" cy="4925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6172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Barr’s The Human Nervous System, 8</a:t>
            </a:r>
            <a:r>
              <a:rPr lang="en-US" sz="1200" b="1" baseline="30000" dirty="0" smtClean="0"/>
              <a:t>th</a:t>
            </a:r>
            <a:r>
              <a:rPr lang="en-US" sz="1200" b="1" dirty="0" smtClean="0"/>
              <a:t> Ed.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6315075" y="5895975"/>
            <a:ext cx="2219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Haines, Fund. Neuro., Fig 16-17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 l="12560" t="2176" r="59206" b="77641"/>
          <a:stretch>
            <a:fillRect/>
          </a:stretch>
        </p:blipFill>
        <p:spPr bwMode="auto">
          <a:xfrm>
            <a:off x="533400" y="1295400"/>
            <a:ext cx="152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l="46297" t="6194" r="7700" b="66855"/>
          <a:stretch>
            <a:fillRect/>
          </a:stretch>
        </p:blipFill>
        <p:spPr bwMode="auto">
          <a:xfrm>
            <a:off x="2184400" y="12954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2936875" y="685800"/>
            <a:ext cx="468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</a:rPr>
              <a:t>nternal </a:t>
            </a:r>
            <a:r>
              <a:rPr lang="en-US" sz="2400" b="1" dirty="0">
                <a:latin typeface="Calibri" pitchFamily="34" charset="0"/>
              </a:rPr>
              <a:t>capsule and corona </a:t>
            </a:r>
            <a:r>
              <a:rPr lang="en-US" sz="2400" b="1" dirty="0" err="1">
                <a:latin typeface="Calibri" pitchFamily="34" charset="0"/>
              </a:rPr>
              <a:t>radiata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86317"/>
            <a:ext cx="6973260" cy="57626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2" name="Picture 4" descr="neuro4e-fig-26-03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8531225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Figure 26.3  Canonical neocortical circuitry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6629400" y="3657600"/>
            <a:ext cx="1143000" cy="381000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0212" name="Picture 4" descr="neuro4e-fig-09-08-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9.8  Schematic representation of the main mechanosensory pathways (Part 1)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724400" y="3124200"/>
            <a:ext cx="1600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5029200" y="1752600"/>
            <a:ext cx="25146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4876800" y="4648200"/>
            <a:ext cx="16002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482" name="Picture 4" descr="neuro4e-fig-10-06-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Figure 10.6 Pathways mediating discriminative aspects of pain/temperature for body &amp; face (Part 1)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762000" y="4876800"/>
            <a:ext cx="15240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838200" y="2362200"/>
            <a:ext cx="1524000" cy="60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5410200" y="1752600"/>
            <a:ext cx="1828800" cy="11430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76612" name="Picture 4" descr="neuro4e-app-fig-a-03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A3  Surface anatomy of the cerebral hemisphere (Part 2)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2438400" y="3048000"/>
            <a:ext cx="1676400" cy="13716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0178" name="Picture 2" descr="http://fitsweb.uchc.edu/neuroanatomy/image1/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319882"/>
            <a:ext cx="7562146" cy="6052344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Thalamus netter Fig_11_84030.jpg"/>
          <p:cNvPicPr>
            <a:picLocks noChangeAspect="1"/>
          </p:cNvPicPr>
          <p:nvPr/>
        </p:nvPicPr>
        <p:blipFill>
          <a:blip r:embed="rId2" cstate="print"/>
          <a:srcRect t="52114"/>
          <a:stretch>
            <a:fillRect/>
          </a:stretch>
        </p:blipFill>
        <p:spPr>
          <a:xfrm>
            <a:off x="1676400" y="1600200"/>
            <a:ext cx="5821299" cy="30754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83106" name="Picture 2" descr="neuro4e-app-fig-a-21-3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3107" name="Rectangle 3"/>
          <p:cNvSpPr>
            <a:spLocks noChangeArrowheads="1"/>
          </p:cNvSpPr>
          <p:nvPr/>
        </p:nvSpPr>
        <p:spPr bwMode="auto">
          <a:xfrm>
            <a:off x="0" y="-11113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1600">
                <a:solidFill>
                  <a:schemeClr val="bg1"/>
                </a:solidFill>
                <a:latin typeface="Arial" charset="0"/>
              </a:rPr>
              <a:t>Figure A21  The ventricular system of the human brain (Part 3)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/>
          <p:cNvSpPr/>
          <p:nvPr/>
        </p:nvSpPr>
        <p:spPr bwMode="auto">
          <a:xfrm>
            <a:off x="1600200" y="2667000"/>
            <a:ext cx="6781800" cy="9144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30" name="Picture 6" descr="http://fitsweb.uchc.edu/neuroanatomy/image1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02481"/>
            <a:ext cx="6897624" cy="538876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9154" name="Picture 2" descr="http://fitsweb.uchc.edu/neuroanatomy/image1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324600" cy="535834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457200"/>
            <a:ext cx="6858000" cy="616743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32066"/>
            <a:ext cx="7010400" cy="610975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19629"/>
            <a:ext cx="6858000" cy="615553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54025"/>
            <a:ext cx="6934200" cy="611558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99140" name="Picture 4" descr="neuro4e-app-fig-a-12-3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7675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A12  Midsagittal view of the human brain (Part 3)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5334000" y="1828800"/>
            <a:ext cx="2590800" cy="1981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106" y="3238500"/>
            <a:ext cx="2286794" cy="769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3429000" y="304800"/>
            <a:ext cx="1600200" cy="5334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228600" y="3962400"/>
            <a:ext cx="16002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lock Arc 8"/>
          <p:cNvSpPr/>
          <p:nvPr/>
        </p:nvSpPr>
        <p:spPr bwMode="auto">
          <a:xfrm rot="10421292">
            <a:off x="4664079" y="2740221"/>
            <a:ext cx="1352492" cy="370895"/>
          </a:xfrm>
          <a:prstGeom prst="blockArc">
            <a:avLst>
              <a:gd name="adj1" fmla="val 11305225"/>
              <a:gd name="adj2" fmla="val 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Content Placeholder 3" descr="Oliver BrainstemCranialNerveNuc Sli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78"/>
          <a:stretch>
            <a:fillRect/>
          </a:stretch>
        </p:blipFill>
        <p:spPr>
          <a:xfrm>
            <a:off x="2438400" y="457200"/>
            <a:ext cx="6296756" cy="5976716"/>
          </a:xfrm>
        </p:spPr>
      </p:pic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9600" y="609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MRI-midline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24740" name="Picture 4" descr="neuro4e-app-fig-a-21-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A21  The ventricular system of the human brain (Part 1)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2133600" y="4572000"/>
            <a:ext cx="9906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 descr="Thalamus.jpg"/>
          <p:cNvPicPr>
            <a:picLocks noChangeAspect="1"/>
          </p:cNvPicPr>
          <p:nvPr/>
        </p:nvPicPr>
        <p:blipFill>
          <a:blip r:embed="rId2" cstate="print"/>
          <a:srcRect r="52309"/>
          <a:stretch>
            <a:fillRect/>
          </a:stretch>
        </p:blipFill>
        <p:spPr>
          <a:xfrm>
            <a:off x="2057400" y="533400"/>
            <a:ext cx="4672013" cy="57392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2676" name="Picture 4" descr="neuro4e-box-21-a(1)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31800"/>
            <a:ext cx="8531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21A(1)  The Hypothalamus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Epithalamus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Content Placeholder 3" descr="Illu_pituitary_pineal_glan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143000"/>
            <a:ext cx="6943321" cy="4495800"/>
          </a:xfrm>
        </p:spPr>
      </p:pic>
      <p:cxnSp>
        <p:nvCxnSpPr>
          <p:cNvPr id="7" name="Straight Connector 6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16100" name="Picture 4" descr="neuro4e-fig-22-05-2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3375"/>
            <a:ext cx="8531225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Figure 22.5  Regional specification of the developing brain (Part 2)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3429000" y="4114800"/>
            <a:ext cx="1295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D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purves theme">
  <a:themeElements>
    <a:clrScheme name="Azure 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3333CC"/>
      </a:hlink>
      <a:folHlink>
        <a:srgbClr val="3333CC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6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7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purves theme</Template>
  <TotalTime>414</TotalTime>
  <Words>303</Words>
  <Application>Microsoft Office PowerPoint</Application>
  <PresentationFormat>On-screen Show (4:3)</PresentationFormat>
  <Paragraphs>60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purves theme</vt:lpstr>
      <vt:lpstr>ThalamusT</vt:lpstr>
      <vt:lpstr>Figure A3  Surface anatomy of the cerebral hemisphere (Part 2)</vt:lpstr>
      <vt:lpstr>Figure A12  Midsagittal view of the human brain (Part 3)</vt:lpstr>
      <vt:lpstr>PowerPoint Presentation</vt:lpstr>
      <vt:lpstr>Figure A21  The ventricular system of the human brain (Part 1)</vt:lpstr>
      <vt:lpstr>PowerPoint Presentation</vt:lpstr>
      <vt:lpstr>Box 21A(1)  The Hypothalamus</vt:lpstr>
      <vt:lpstr>Epithalamus</vt:lpstr>
      <vt:lpstr>Figure 22.5  Regional specification of the developing brain (Part 2)</vt:lpstr>
      <vt:lpstr>Figure A14  Internal structures of the brain seen in coronal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26.3  Canonical neocortical circuitry</vt:lpstr>
      <vt:lpstr>Figure 9.8  Schematic representation of the main mechanosensory pathways (Part 1)</vt:lpstr>
      <vt:lpstr>Figure 10.6 Pathways mediating discriminative aspects of pain/temperature for body &amp; face (Part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ThalamusT</dc:title>
  <dc:creator>nzecevic</dc:creator>
  <cp:lastModifiedBy>agadmin</cp:lastModifiedBy>
  <cp:revision>56</cp:revision>
  <dcterms:created xsi:type="dcterms:W3CDTF">2011-02-03T15:33:46Z</dcterms:created>
  <dcterms:modified xsi:type="dcterms:W3CDTF">2013-02-25T14:58:51Z</dcterms:modified>
</cp:coreProperties>
</file>