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99" r:id="rId3"/>
    <p:sldId id="266" r:id="rId4"/>
    <p:sldId id="261" r:id="rId5"/>
    <p:sldId id="259" r:id="rId6"/>
    <p:sldId id="265" r:id="rId7"/>
    <p:sldId id="344" r:id="rId8"/>
    <p:sldId id="345" r:id="rId9"/>
    <p:sldId id="337" r:id="rId10"/>
    <p:sldId id="335" r:id="rId11"/>
    <p:sldId id="336" r:id="rId12"/>
    <p:sldId id="340" r:id="rId13"/>
    <p:sldId id="341" r:id="rId14"/>
    <p:sldId id="339" r:id="rId15"/>
    <p:sldId id="343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89618" autoAdjust="0"/>
  </p:normalViewPr>
  <p:slideViewPr>
    <p:cSldViewPr>
      <p:cViewPr varScale="1">
        <p:scale>
          <a:sx n="96" d="100"/>
          <a:sy n="96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44B8-B88A-4D00-BF03-AF292DE58C54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70C8-679B-4274-92B8-AA600B3C4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Gray</a:t>
            </a:r>
            <a:r>
              <a:rPr lang="en-US" baseline="0" dirty="0" smtClean="0"/>
              <a:t> matter on the surface and inside- Basal ganglia. White matter- axons.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F70C8-679B-4274-92B8-AA600B3C47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17FCD-643D-42C6-AEC2-629DDC17FCFE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r>
              <a:rPr lang="en-US" baseline="0" dirty="0" smtClean="0"/>
              <a:t> size, and particularly size of the </a:t>
            </a:r>
            <a:r>
              <a:rPr lang="en-US" baseline="0" dirty="0" err="1" smtClean="0"/>
              <a:t>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cx</a:t>
            </a:r>
            <a:r>
              <a:rPr lang="en-US" baseline="0" dirty="0" smtClean="0"/>
              <a:t> increase during evolution. Size of the brain in man is not related to intelligence (complex cognitive functions)- for example race or </a:t>
            </a:r>
            <a:r>
              <a:rPr lang="en-US" baseline="0" dirty="0" err="1" smtClean="0"/>
              <a:t>geneder</a:t>
            </a:r>
            <a:r>
              <a:rPr lang="en-US" baseline="0" dirty="0" smtClean="0"/>
              <a:t> issues.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F190-F165-46DD-9432-94460D6230D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52339-475B-425D-AC72-803CF9ADC00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500" dirty="0" smtClean="0"/>
              <a:t>Different</a:t>
            </a:r>
            <a:r>
              <a:rPr lang="en-US" sz="1500" baseline="0" dirty="0" smtClean="0"/>
              <a:t> types of cortices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997C9-F597-4FDD-8D5A-6116F640342D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Brodmann’s</a:t>
            </a:r>
            <a:r>
              <a:rPr lang="en-US" baseline="0" dirty="0" smtClean="0"/>
              <a:t> areas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7AD8A-A747-46AC-A7D8-BA354DD624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5082-14FA-46D4-A288-3601E2C6A8CD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687-2CF8-4692-9C9C-4F196C1D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rog+smartphone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Telencephalon &amp; Cerebral Cortex: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Gross Anatomy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663936"/>
            <a:ext cx="3557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S. J. Potashner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sjp9713@neuron.uchc.edu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" y="3236976"/>
            <a:ext cx="2432976" cy="3429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641549">
            <a:off x="1866607" y="1925776"/>
            <a:ext cx="467139" cy="1278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50673">
            <a:off x="2362200" y="4572000"/>
            <a:ext cx="1752600" cy="53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43399" y="-76200"/>
            <a:ext cx="4800601" cy="130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 Functional Organization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381000"/>
            <a:ext cx="4656621" cy="1828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23520" y="3849624"/>
            <a:ext cx="4631637" cy="2855976"/>
            <a:chOff x="4323520" y="3849624"/>
            <a:chExt cx="4631637" cy="2855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170" y="3849624"/>
              <a:ext cx="4575048" cy="2855976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323520" y="4717458"/>
              <a:ext cx="4631637" cy="947845"/>
            </a:xfrm>
            <a:custGeom>
              <a:avLst/>
              <a:gdLst>
                <a:gd name="connsiteX0" fmla="*/ 0 w 4601817"/>
                <a:gd name="connsiteY0" fmla="*/ 308113 h 695739"/>
                <a:gd name="connsiteX1" fmla="*/ 745434 w 4601817"/>
                <a:gd name="connsiteY1" fmla="*/ 228600 h 695739"/>
                <a:gd name="connsiteX2" fmla="*/ 1490869 w 4601817"/>
                <a:gd name="connsiteY2" fmla="*/ 109330 h 695739"/>
                <a:gd name="connsiteX3" fmla="*/ 2385391 w 4601817"/>
                <a:gd name="connsiteY3" fmla="*/ 0 h 695739"/>
                <a:gd name="connsiteX4" fmla="*/ 3260034 w 4601817"/>
                <a:gd name="connsiteY4" fmla="*/ 109330 h 695739"/>
                <a:gd name="connsiteX5" fmla="*/ 3916017 w 4601817"/>
                <a:gd name="connsiteY5" fmla="*/ 397565 h 695739"/>
                <a:gd name="connsiteX6" fmla="*/ 4601817 w 4601817"/>
                <a:gd name="connsiteY6" fmla="*/ 695739 h 695739"/>
                <a:gd name="connsiteX0" fmla="*/ 0 w 4542819"/>
                <a:gd name="connsiteY0" fmla="*/ 308113 h 1158247"/>
                <a:gd name="connsiteX1" fmla="*/ 745434 w 4542819"/>
                <a:gd name="connsiteY1" fmla="*/ 228600 h 1158247"/>
                <a:gd name="connsiteX2" fmla="*/ 1490869 w 4542819"/>
                <a:gd name="connsiteY2" fmla="*/ 109330 h 1158247"/>
                <a:gd name="connsiteX3" fmla="*/ 2385391 w 4542819"/>
                <a:gd name="connsiteY3" fmla="*/ 0 h 1158247"/>
                <a:gd name="connsiteX4" fmla="*/ 3260034 w 4542819"/>
                <a:gd name="connsiteY4" fmla="*/ 109330 h 1158247"/>
                <a:gd name="connsiteX5" fmla="*/ 3916017 w 4542819"/>
                <a:gd name="connsiteY5" fmla="*/ 397565 h 1158247"/>
                <a:gd name="connsiteX6" fmla="*/ 4542819 w 4542819"/>
                <a:gd name="connsiteY6" fmla="*/ 1158247 h 1158247"/>
                <a:gd name="connsiteX0" fmla="*/ 0 w 4542819"/>
                <a:gd name="connsiteY0" fmla="*/ 311230 h 1161364"/>
                <a:gd name="connsiteX1" fmla="*/ 745434 w 4542819"/>
                <a:gd name="connsiteY1" fmla="*/ 231717 h 1161364"/>
                <a:gd name="connsiteX2" fmla="*/ 1490869 w 4542819"/>
                <a:gd name="connsiteY2" fmla="*/ 112447 h 1161364"/>
                <a:gd name="connsiteX3" fmla="*/ 2385391 w 4542819"/>
                <a:gd name="connsiteY3" fmla="*/ 3117 h 1161364"/>
                <a:gd name="connsiteX4" fmla="*/ 3260034 w 4542819"/>
                <a:gd name="connsiteY4" fmla="*/ 112447 h 1161364"/>
                <a:gd name="connsiteX5" fmla="*/ 3857019 w 4542819"/>
                <a:gd name="connsiteY5" fmla="*/ 851331 h 1161364"/>
                <a:gd name="connsiteX6" fmla="*/ 4542819 w 4542819"/>
                <a:gd name="connsiteY6" fmla="*/ 1161364 h 1161364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62486"/>
                <a:gd name="connsiteY0" fmla="*/ 315262 h 1129818"/>
                <a:gd name="connsiteX1" fmla="*/ 745434 w 4562486"/>
                <a:gd name="connsiteY1" fmla="*/ 235749 h 1129818"/>
                <a:gd name="connsiteX2" fmla="*/ 1490869 w 4562486"/>
                <a:gd name="connsiteY2" fmla="*/ 116479 h 1129818"/>
                <a:gd name="connsiteX3" fmla="*/ 2385391 w 4562486"/>
                <a:gd name="connsiteY3" fmla="*/ 7149 h 1129818"/>
                <a:gd name="connsiteX4" fmla="*/ 3210870 w 4562486"/>
                <a:gd name="connsiteY4" fmla="*/ 329945 h 1129818"/>
                <a:gd name="connsiteX5" fmla="*/ 3857019 w 4562486"/>
                <a:gd name="connsiteY5" fmla="*/ 855363 h 1129818"/>
                <a:gd name="connsiteX6" fmla="*/ 4562486 w 4562486"/>
                <a:gd name="connsiteY6" fmla="*/ 1129818 h 1129818"/>
                <a:gd name="connsiteX0" fmla="*/ 0 w 4562486"/>
                <a:gd name="connsiteY0" fmla="*/ 316396 h 1130952"/>
                <a:gd name="connsiteX1" fmla="*/ 715935 w 4562486"/>
                <a:gd name="connsiteY1" fmla="*/ 355474 h 1130952"/>
                <a:gd name="connsiteX2" fmla="*/ 1490869 w 4562486"/>
                <a:gd name="connsiteY2" fmla="*/ 117613 h 1130952"/>
                <a:gd name="connsiteX3" fmla="*/ 2385391 w 4562486"/>
                <a:gd name="connsiteY3" fmla="*/ 8283 h 1130952"/>
                <a:gd name="connsiteX4" fmla="*/ 3210870 w 4562486"/>
                <a:gd name="connsiteY4" fmla="*/ 331079 h 1130952"/>
                <a:gd name="connsiteX5" fmla="*/ 3857019 w 4562486"/>
                <a:gd name="connsiteY5" fmla="*/ 856497 h 1130952"/>
                <a:gd name="connsiteX6" fmla="*/ 4562486 w 4562486"/>
                <a:gd name="connsiteY6" fmla="*/ 1130952 h 1130952"/>
                <a:gd name="connsiteX0" fmla="*/ 0 w 4582153"/>
                <a:gd name="connsiteY0" fmla="*/ 577299 h 1130952"/>
                <a:gd name="connsiteX1" fmla="*/ 735602 w 4582153"/>
                <a:gd name="connsiteY1" fmla="*/ 355474 h 1130952"/>
                <a:gd name="connsiteX2" fmla="*/ 1510536 w 4582153"/>
                <a:gd name="connsiteY2" fmla="*/ 117613 h 1130952"/>
                <a:gd name="connsiteX3" fmla="*/ 2405058 w 4582153"/>
                <a:gd name="connsiteY3" fmla="*/ 8283 h 1130952"/>
                <a:gd name="connsiteX4" fmla="*/ 3230537 w 4582153"/>
                <a:gd name="connsiteY4" fmla="*/ 331079 h 1130952"/>
                <a:gd name="connsiteX5" fmla="*/ 3876686 w 4582153"/>
                <a:gd name="connsiteY5" fmla="*/ 856497 h 1130952"/>
                <a:gd name="connsiteX6" fmla="*/ 4582153 w 4582153"/>
                <a:gd name="connsiteY6" fmla="*/ 1130952 h 113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2153" h="1130952">
                  <a:moveTo>
                    <a:pt x="0" y="577299"/>
                  </a:moveTo>
                  <a:cubicBezTo>
                    <a:pt x="248478" y="554107"/>
                    <a:pt x="483846" y="432088"/>
                    <a:pt x="735602" y="355474"/>
                  </a:cubicBezTo>
                  <a:cubicBezTo>
                    <a:pt x="987358" y="278860"/>
                    <a:pt x="1232293" y="175478"/>
                    <a:pt x="1510536" y="117613"/>
                  </a:cubicBezTo>
                  <a:cubicBezTo>
                    <a:pt x="1788779" y="59748"/>
                    <a:pt x="2118391" y="-27295"/>
                    <a:pt x="2405058" y="8283"/>
                  </a:cubicBezTo>
                  <a:cubicBezTo>
                    <a:pt x="2691725" y="43861"/>
                    <a:pt x="3014766" y="82978"/>
                    <a:pt x="3230537" y="331079"/>
                  </a:cubicBezTo>
                  <a:cubicBezTo>
                    <a:pt x="3446308" y="579180"/>
                    <a:pt x="3651417" y="723185"/>
                    <a:pt x="3876686" y="856497"/>
                  </a:cubicBezTo>
                  <a:cubicBezTo>
                    <a:pt x="4101955" y="989809"/>
                    <a:pt x="4353553" y="995983"/>
                    <a:pt x="4582153" y="113095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68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39617" y="2047461"/>
            <a:ext cx="4631637" cy="2855976"/>
            <a:chOff x="4323520" y="3849624"/>
            <a:chExt cx="4631637" cy="285597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170" y="3849624"/>
              <a:ext cx="4575048" cy="2855976"/>
            </a:xfrm>
            <a:prstGeom prst="rect">
              <a:avLst/>
            </a:prstGeom>
          </p:spPr>
        </p:pic>
        <p:sp>
          <p:nvSpPr>
            <p:cNvPr id="91" name="Freeform 90"/>
            <p:cNvSpPr/>
            <p:nvPr/>
          </p:nvSpPr>
          <p:spPr>
            <a:xfrm>
              <a:off x="4323520" y="4717458"/>
              <a:ext cx="4631637" cy="947845"/>
            </a:xfrm>
            <a:custGeom>
              <a:avLst/>
              <a:gdLst>
                <a:gd name="connsiteX0" fmla="*/ 0 w 4601817"/>
                <a:gd name="connsiteY0" fmla="*/ 308113 h 695739"/>
                <a:gd name="connsiteX1" fmla="*/ 745434 w 4601817"/>
                <a:gd name="connsiteY1" fmla="*/ 228600 h 695739"/>
                <a:gd name="connsiteX2" fmla="*/ 1490869 w 4601817"/>
                <a:gd name="connsiteY2" fmla="*/ 109330 h 695739"/>
                <a:gd name="connsiteX3" fmla="*/ 2385391 w 4601817"/>
                <a:gd name="connsiteY3" fmla="*/ 0 h 695739"/>
                <a:gd name="connsiteX4" fmla="*/ 3260034 w 4601817"/>
                <a:gd name="connsiteY4" fmla="*/ 109330 h 695739"/>
                <a:gd name="connsiteX5" fmla="*/ 3916017 w 4601817"/>
                <a:gd name="connsiteY5" fmla="*/ 397565 h 695739"/>
                <a:gd name="connsiteX6" fmla="*/ 4601817 w 4601817"/>
                <a:gd name="connsiteY6" fmla="*/ 695739 h 695739"/>
                <a:gd name="connsiteX0" fmla="*/ 0 w 4542819"/>
                <a:gd name="connsiteY0" fmla="*/ 308113 h 1158247"/>
                <a:gd name="connsiteX1" fmla="*/ 745434 w 4542819"/>
                <a:gd name="connsiteY1" fmla="*/ 228600 h 1158247"/>
                <a:gd name="connsiteX2" fmla="*/ 1490869 w 4542819"/>
                <a:gd name="connsiteY2" fmla="*/ 109330 h 1158247"/>
                <a:gd name="connsiteX3" fmla="*/ 2385391 w 4542819"/>
                <a:gd name="connsiteY3" fmla="*/ 0 h 1158247"/>
                <a:gd name="connsiteX4" fmla="*/ 3260034 w 4542819"/>
                <a:gd name="connsiteY4" fmla="*/ 109330 h 1158247"/>
                <a:gd name="connsiteX5" fmla="*/ 3916017 w 4542819"/>
                <a:gd name="connsiteY5" fmla="*/ 397565 h 1158247"/>
                <a:gd name="connsiteX6" fmla="*/ 4542819 w 4542819"/>
                <a:gd name="connsiteY6" fmla="*/ 1158247 h 1158247"/>
                <a:gd name="connsiteX0" fmla="*/ 0 w 4542819"/>
                <a:gd name="connsiteY0" fmla="*/ 311230 h 1161364"/>
                <a:gd name="connsiteX1" fmla="*/ 745434 w 4542819"/>
                <a:gd name="connsiteY1" fmla="*/ 231717 h 1161364"/>
                <a:gd name="connsiteX2" fmla="*/ 1490869 w 4542819"/>
                <a:gd name="connsiteY2" fmla="*/ 112447 h 1161364"/>
                <a:gd name="connsiteX3" fmla="*/ 2385391 w 4542819"/>
                <a:gd name="connsiteY3" fmla="*/ 3117 h 1161364"/>
                <a:gd name="connsiteX4" fmla="*/ 3260034 w 4542819"/>
                <a:gd name="connsiteY4" fmla="*/ 112447 h 1161364"/>
                <a:gd name="connsiteX5" fmla="*/ 3857019 w 4542819"/>
                <a:gd name="connsiteY5" fmla="*/ 851331 h 1161364"/>
                <a:gd name="connsiteX6" fmla="*/ 4542819 w 4542819"/>
                <a:gd name="connsiteY6" fmla="*/ 1161364 h 1161364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62486"/>
                <a:gd name="connsiteY0" fmla="*/ 315262 h 1129818"/>
                <a:gd name="connsiteX1" fmla="*/ 745434 w 4562486"/>
                <a:gd name="connsiteY1" fmla="*/ 235749 h 1129818"/>
                <a:gd name="connsiteX2" fmla="*/ 1490869 w 4562486"/>
                <a:gd name="connsiteY2" fmla="*/ 116479 h 1129818"/>
                <a:gd name="connsiteX3" fmla="*/ 2385391 w 4562486"/>
                <a:gd name="connsiteY3" fmla="*/ 7149 h 1129818"/>
                <a:gd name="connsiteX4" fmla="*/ 3210870 w 4562486"/>
                <a:gd name="connsiteY4" fmla="*/ 329945 h 1129818"/>
                <a:gd name="connsiteX5" fmla="*/ 3857019 w 4562486"/>
                <a:gd name="connsiteY5" fmla="*/ 855363 h 1129818"/>
                <a:gd name="connsiteX6" fmla="*/ 4562486 w 4562486"/>
                <a:gd name="connsiteY6" fmla="*/ 1129818 h 1129818"/>
                <a:gd name="connsiteX0" fmla="*/ 0 w 4562486"/>
                <a:gd name="connsiteY0" fmla="*/ 316396 h 1130952"/>
                <a:gd name="connsiteX1" fmla="*/ 715935 w 4562486"/>
                <a:gd name="connsiteY1" fmla="*/ 355474 h 1130952"/>
                <a:gd name="connsiteX2" fmla="*/ 1490869 w 4562486"/>
                <a:gd name="connsiteY2" fmla="*/ 117613 h 1130952"/>
                <a:gd name="connsiteX3" fmla="*/ 2385391 w 4562486"/>
                <a:gd name="connsiteY3" fmla="*/ 8283 h 1130952"/>
                <a:gd name="connsiteX4" fmla="*/ 3210870 w 4562486"/>
                <a:gd name="connsiteY4" fmla="*/ 331079 h 1130952"/>
                <a:gd name="connsiteX5" fmla="*/ 3857019 w 4562486"/>
                <a:gd name="connsiteY5" fmla="*/ 856497 h 1130952"/>
                <a:gd name="connsiteX6" fmla="*/ 4562486 w 4562486"/>
                <a:gd name="connsiteY6" fmla="*/ 1130952 h 1130952"/>
                <a:gd name="connsiteX0" fmla="*/ 0 w 4582153"/>
                <a:gd name="connsiteY0" fmla="*/ 577299 h 1130952"/>
                <a:gd name="connsiteX1" fmla="*/ 735602 w 4582153"/>
                <a:gd name="connsiteY1" fmla="*/ 355474 h 1130952"/>
                <a:gd name="connsiteX2" fmla="*/ 1510536 w 4582153"/>
                <a:gd name="connsiteY2" fmla="*/ 117613 h 1130952"/>
                <a:gd name="connsiteX3" fmla="*/ 2405058 w 4582153"/>
                <a:gd name="connsiteY3" fmla="*/ 8283 h 1130952"/>
                <a:gd name="connsiteX4" fmla="*/ 3230537 w 4582153"/>
                <a:gd name="connsiteY4" fmla="*/ 331079 h 1130952"/>
                <a:gd name="connsiteX5" fmla="*/ 3876686 w 4582153"/>
                <a:gd name="connsiteY5" fmla="*/ 856497 h 1130952"/>
                <a:gd name="connsiteX6" fmla="*/ 4582153 w 4582153"/>
                <a:gd name="connsiteY6" fmla="*/ 1130952 h 113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2153" h="1130952">
                  <a:moveTo>
                    <a:pt x="0" y="577299"/>
                  </a:moveTo>
                  <a:cubicBezTo>
                    <a:pt x="248478" y="554107"/>
                    <a:pt x="483846" y="432088"/>
                    <a:pt x="735602" y="355474"/>
                  </a:cubicBezTo>
                  <a:cubicBezTo>
                    <a:pt x="987358" y="278860"/>
                    <a:pt x="1232293" y="175478"/>
                    <a:pt x="1510536" y="117613"/>
                  </a:cubicBezTo>
                  <a:cubicBezTo>
                    <a:pt x="1788779" y="59748"/>
                    <a:pt x="2118391" y="-27295"/>
                    <a:pt x="2405058" y="8283"/>
                  </a:cubicBezTo>
                  <a:cubicBezTo>
                    <a:pt x="2691725" y="43861"/>
                    <a:pt x="3014766" y="82978"/>
                    <a:pt x="3230537" y="331079"/>
                  </a:cubicBezTo>
                  <a:cubicBezTo>
                    <a:pt x="3446308" y="579180"/>
                    <a:pt x="3651417" y="723185"/>
                    <a:pt x="3876686" y="856497"/>
                  </a:cubicBezTo>
                  <a:cubicBezTo>
                    <a:pt x="4101955" y="989809"/>
                    <a:pt x="4353553" y="995983"/>
                    <a:pt x="4582153" y="113095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Functional Organization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056" y="649069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9784" y="1414247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Sensory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931593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Visual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8625" y="5181599"/>
            <a:ext cx="9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Auditory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3921451" y="1295400"/>
            <a:ext cx="103897" cy="19447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53948" y="2027583"/>
            <a:ext cx="39757" cy="1242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91470" y="3299791"/>
            <a:ext cx="795131" cy="2584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62670" y="4244009"/>
            <a:ext cx="278295" cy="9541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4414486"/>
            <a:ext cx="110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Gustatory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09120" y="5181600"/>
            <a:ext cx="1046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Olfactory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65104" y="4681330"/>
            <a:ext cx="49696" cy="5267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8117" y="4422913"/>
            <a:ext cx="956500" cy="3180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34539" y="2206198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Visual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8297" y="4866573"/>
            <a:ext cx="1672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Auditory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2738" y="148726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Motor</a:t>
            </a:r>
          </a:p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33330" y="2133600"/>
            <a:ext cx="117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Executive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Behavior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1524000"/>
            <a:ext cx="188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Mixed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Sensory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068" y="3876127"/>
            <a:ext cx="117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Emotional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Behavior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47661" y="2107096"/>
            <a:ext cx="18707" cy="11476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7128" y="762000"/>
            <a:ext cx="160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Sensory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45" idx="2"/>
          </p:cNvCxnSpPr>
          <p:nvPr/>
        </p:nvCxnSpPr>
        <p:spPr>
          <a:xfrm flipH="1">
            <a:off x="4611757" y="1408331"/>
            <a:ext cx="836007" cy="18616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827391" y="2077278"/>
            <a:ext cx="788218" cy="14323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49078" y="3056930"/>
            <a:ext cx="27079" cy="481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297557" y="2420034"/>
            <a:ext cx="1076453" cy="11083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15609" y="3188300"/>
            <a:ext cx="27079" cy="481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>
            <a:off x="2509228" y="2595265"/>
            <a:ext cx="843572" cy="7045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841021" y="3968750"/>
            <a:ext cx="1499079" cy="3488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25750" y="3699847"/>
            <a:ext cx="104689" cy="38955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639318" y="4319558"/>
            <a:ext cx="996169" cy="6500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827392" y="4314509"/>
            <a:ext cx="176564" cy="2406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324600" y="43550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43231" y="1295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Emotions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394241" y="1627387"/>
            <a:ext cx="958559" cy="9019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835784" y="4244010"/>
            <a:ext cx="161109" cy="2326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5221502" y="4385012"/>
            <a:ext cx="1173688" cy="136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086600" y="3733800"/>
            <a:ext cx="167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Language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Comprehension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70863" y="3440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Speech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5128591" y="4015409"/>
            <a:ext cx="1980735" cy="1857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2156791" y="3518698"/>
            <a:ext cx="1509577" cy="337685"/>
          </a:xfrm>
          <a:custGeom>
            <a:avLst/>
            <a:gdLst>
              <a:gd name="connsiteX0" fmla="*/ 0 w 1580322"/>
              <a:gd name="connsiteY0" fmla="*/ 119024 h 337685"/>
              <a:gd name="connsiteX1" fmla="*/ 1182757 w 1580322"/>
              <a:gd name="connsiteY1" fmla="*/ 9693 h 337685"/>
              <a:gd name="connsiteX2" fmla="*/ 1580322 w 1580322"/>
              <a:gd name="connsiteY2" fmla="*/ 337685 h 3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322" h="337685">
                <a:moveTo>
                  <a:pt x="0" y="119024"/>
                </a:moveTo>
                <a:cubicBezTo>
                  <a:pt x="459685" y="46137"/>
                  <a:pt x="919370" y="-26750"/>
                  <a:pt x="1182757" y="9693"/>
                </a:cubicBezTo>
                <a:cubicBezTo>
                  <a:pt x="1446144" y="46136"/>
                  <a:pt x="1513233" y="191910"/>
                  <a:pt x="1580322" y="337685"/>
                </a:cubicBezTo>
              </a:path>
            </a:pathLst>
          </a:custGeom>
          <a:noFill/>
          <a:ln w="127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984404" y="6289021"/>
            <a:ext cx="722037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Black = Input or Output Functions</a:t>
            </a:r>
            <a:r>
              <a:rPr lang="en-US" dirty="0" smtClean="0">
                <a:solidFill>
                  <a:srgbClr val="FF0000"/>
                </a:solidFill>
              </a:rPr>
              <a:t>		Red = Cognitive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Sensory Areas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Primary sensory areas:</a:t>
            </a:r>
          </a:p>
          <a:p>
            <a:pPr marL="228600"/>
            <a:r>
              <a:rPr lang="en-US" sz="2000" dirty="0" smtClean="0"/>
              <a:t>Receive input from specific thalamic nuclei</a:t>
            </a:r>
          </a:p>
          <a:p>
            <a:pPr marL="228600"/>
            <a:r>
              <a:rPr lang="en-US" sz="2000" dirty="0" smtClean="0"/>
              <a:t>Topographically organized</a:t>
            </a:r>
          </a:p>
          <a:p>
            <a:pPr marL="228600"/>
            <a:r>
              <a:rPr lang="en-US" sz="2000" dirty="0" smtClean="0"/>
              <a:t>Injury results in a sensory loss</a:t>
            </a:r>
          </a:p>
          <a:p>
            <a:pPr marL="228600"/>
            <a:r>
              <a:rPr lang="en-US" sz="2000" dirty="0" smtClean="0"/>
              <a:t>Send information to higher order sensory area of the same modality</a:t>
            </a:r>
          </a:p>
          <a:p>
            <a:pPr marL="228600"/>
            <a:endParaRPr lang="en-US" sz="2000" dirty="0"/>
          </a:p>
          <a:p>
            <a:r>
              <a:rPr lang="en-US" sz="2000" b="1" dirty="0" smtClean="0"/>
              <a:t>Higher order sensory areas:</a:t>
            </a:r>
            <a:endParaRPr lang="en-US" sz="2000" dirty="0" smtClean="0"/>
          </a:p>
          <a:p>
            <a:pPr marL="457200" indent="-228600"/>
            <a:r>
              <a:rPr lang="en-US" sz="2000" dirty="0" smtClean="0"/>
              <a:t>Receive input from lower order sensory areas of the cortex and non-specific thalamic nuclei.</a:t>
            </a:r>
          </a:p>
          <a:p>
            <a:pPr marL="457200" indent="-228600"/>
            <a:r>
              <a:rPr lang="en-US" sz="2000" dirty="0" smtClean="0"/>
              <a:t>Not topographically organized</a:t>
            </a:r>
          </a:p>
          <a:p>
            <a:pPr marL="457200" indent="-228600"/>
            <a:r>
              <a:rPr lang="en-US" sz="2000" dirty="0" smtClean="0"/>
              <a:t>Injury results in a loss of perception</a:t>
            </a:r>
          </a:p>
          <a:p>
            <a:pPr marL="457200" indent="-228600"/>
            <a:r>
              <a:rPr lang="en-US" sz="2000" dirty="0" smtClean="0"/>
              <a:t>Send information to higher order sensory, emotion, memory and executive cortical areas</a:t>
            </a:r>
          </a:p>
          <a:p>
            <a:pPr marL="457200" indent="-228600"/>
            <a:endParaRPr lang="en-US" sz="2000" dirty="0"/>
          </a:p>
          <a:p>
            <a:r>
              <a:rPr lang="en-US" sz="2000" b="1" dirty="0" smtClean="0"/>
              <a:t>Mixed </a:t>
            </a:r>
            <a:r>
              <a:rPr lang="en-US" sz="2000" b="1" dirty="0"/>
              <a:t>s</a:t>
            </a:r>
            <a:r>
              <a:rPr lang="en-US" sz="2000" b="1" dirty="0" smtClean="0"/>
              <a:t>ensory areas:</a:t>
            </a:r>
            <a:endParaRPr lang="en-US" sz="2000" dirty="0" smtClean="0"/>
          </a:p>
          <a:p>
            <a:pPr marL="228600"/>
            <a:r>
              <a:rPr lang="en-US" sz="2000" dirty="0" smtClean="0"/>
              <a:t>Receive inputs from higher order sensory areas of various modalities</a:t>
            </a:r>
          </a:p>
          <a:p>
            <a:pPr marL="228600"/>
            <a:r>
              <a:rPr lang="en-US" sz="2000" dirty="0" smtClean="0"/>
              <a:t>Not topographically organized</a:t>
            </a:r>
          </a:p>
          <a:p>
            <a:pPr marL="228600"/>
            <a:r>
              <a:rPr lang="en-US" sz="2000" dirty="0" smtClean="0"/>
              <a:t>Injury results in loss of perception and motor deficits</a:t>
            </a:r>
          </a:p>
          <a:p>
            <a:pPr marL="228600"/>
            <a:r>
              <a:rPr lang="en-US" sz="2000" dirty="0" smtClean="0"/>
              <a:t>Send information to </a:t>
            </a:r>
            <a:r>
              <a:rPr lang="en-US" sz="2000" dirty="0"/>
              <a:t>emotion, memory and executive cortical areas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77664" y="1355323"/>
            <a:ext cx="1270028" cy="4909354"/>
            <a:chOff x="-77664" y="1355323"/>
            <a:chExt cx="1270028" cy="4909354"/>
          </a:xfrm>
        </p:grpSpPr>
        <p:sp>
          <p:nvSpPr>
            <p:cNvPr id="4" name="TextBox 3"/>
            <p:cNvSpPr txBox="1"/>
            <p:nvPr/>
          </p:nvSpPr>
          <p:spPr>
            <a:xfrm rot="19645199">
              <a:off x="43428" y="1355323"/>
              <a:ext cx="1027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Simple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9645199">
              <a:off x="-77664" y="5803012"/>
              <a:ext cx="1270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Complex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57200" y="1981200"/>
              <a:ext cx="152400" cy="3810000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9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39617" y="2047461"/>
            <a:ext cx="4631637" cy="2855976"/>
            <a:chOff x="4323520" y="3849624"/>
            <a:chExt cx="4631637" cy="285597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170" y="3849624"/>
              <a:ext cx="4575048" cy="2855976"/>
            </a:xfrm>
            <a:prstGeom prst="rect">
              <a:avLst/>
            </a:prstGeom>
          </p:spPr>
        </p:pic>
        <p:sp>
          <p:nvSpPr>
            <p:cNvPr id="91" name="Freeform 90"/>
            <p:cNvSpPr/>
            <p:nvPr/>
          </p:nvSpPr>
          <p:spPr>
            <a:xfrm>
              <a:off x="4323520" y="4717458"/>
              <a:ext cx="4631637" cy="947845"/>
            </a:xfrm>
            <a:custGeom>
              <a:avLst/>
              <a:gdLst>
                <a:gd name="connsiteX0" fmla="*/ 0 w 4601817"/>
                <a:gd name="connsiteY0" fmla="*/ 308113 h 695739"/>
                <a:gd name="connsiteX1" fmla="*/ 745434 w 4601817"/>
                <a:gd name="connsiteY1" fmla="*/ 228600 h 695739"/>
                <a:gd name="connsiteX2" fmla="*/ 1490869 w 4601817"/>
                <a:gd name="connsiteY2" fmla="*/ 109330 h 695739"/>
                <a:gd name="connsiteX3" fmla="*/ 2385391 w 4601817"/>
                <a:gd name="connsiteY3" fmla="*/ 0 h 695739"/>
                <a:gd name="connsiteX4" fmla="*/ 3260034 w 4601817"/>
                <a:gd name="connsiteY4" fmla="*/ 109330 h 695739"/>
                <a:gd name="connsiteX5" fmla="*/ 3916017 w 4601817"/>
                <a:gd name="connsiteY5" fmla="*/ 397565 h 695739"/>
                <a:gd name="connsiteX6" fmla="*/ 4601817 w 4601817"/>
                <a:gd name="connsiteY6" fmla="*/ 695739 h 695739"/>
                <a:gd name="connsiteX0" fmla="*/ 0 w 4542819"/>
                <a:gd name="connsiteY0" fmla="*/ 308113 h 1158247"/>
                <a:gd name="connsiteX1" fmla="*/ 745434 w 4542819"/>
                <a:gd name="connsiteY1" fmla="*/ 228600 h 1158247"/>
                <a:gd name="connsiteX2" fmla="*/ 1490869 w 4542819"/>
                <a:gd name="connsiteY2" fmla="*/ 109330 h 1158247"/>
                <a:gd name="connsiteX3" fmla="*/ 2385391 w 4542819"/>
                <a:gd name="connsiteY3" fmla="*/ 0 h 1158247"/>
                <a:gd name="connsiteX4" fmla="*/ 3260034 w 4542819"/>
                <a:gd name="connsiteY4" fmla="*/ 109330 h 1158247"/>
                <a:gd name="connsiteX5" fmla="*/ 3916017 w 4542819"/>
                <a:gd name="connsiteY5" fmla="*/ 397565 h 1158247"/>
                <a:gd name="connsiteX6" fmla="*/ 4542819 w 4542819"/>
                <a:gd name="connsiteY6" fmla="*/ 1158247 h 1158247"/>
                <a:gd name="connsiteX0" fmla="*/ 0 w 4542819"/>
                <a:gd name="connsiteY0" fmla="*/ 311230 h 1161364"/>
                <a:gd name="connsiteX1" fmla="*/ 745434 w 4542819"/>
                <a:gd name="connsiteY1" fmla="*/ 231717 h 1161364"/>
                <a:gd name="connsiteX2" fmla="*/ 1490869 w 4542819"/>
                <a:gd name="connsiteY2" fmla="*/ 112447 h 1161364"/>
                <a:gd name="connsiteX3" fmla="*/ 2385391 w 4542819"/>
                <a:gd name="connsiteY3" fmla="*/ 3117 h 1161364"/>
                <a:gd name="connsiteX4" fmla="*/ 3260034 w 4542819"/>
                <a:gd name="connsiteY4" fmla="*/ 112447 h 1161364"/>
                <a:gd name="connsiteX5" fmla="*/ 3857019 w 4542819"/>
                <a:gd name="connsiteY5" fmla="*/ 851331 h 1161364"/>
                <a:gd name="connsiteX6" fmla="*/ 4542819 w 4542819"/>
                <a:gd name="connsiteY6" fmla="*/ 1161364 h 1161364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42819"/>
                <a:gd name="connsiteY0" fmla="*/ 315262 h 1165396"/>
                <a:gd name="connsiteX1" fmla="*/ 745434 w 4542819"/>
                <a:gd name="connsiteY1" fmla="*/ 235749 h 1165396"/>
                <a:gd name="connsiteX2" fmla="*/ 1490869 w 4542819"/>
                <a:gd name="connsiteY2" fmla="*/ 116479 h 1165396"/>
                <a:gd name="connsiteX3" fmla="*/ 2385391 w 4542819"/>
                <a:gd name="connsiteY3" fmla="*/ 7149 h 1165396"/>
                <a:gd name="connsiteX4" fmla="*/ 3210870 w 4542819"/>
                <a:gd name="connsiteY4" fmla="*/ 329945 h 1165396"/>
                <a:gd name="connsiteX5" fmla="*/ 3857019 w 4542819"/>
                <a:gd name="connsiteY5" fmla="*/ 855363 h 1165396"/>
                <a:gd name="connsiteX6" fmla="*/ 4542819 w 4542819"/>
                <a:gd name="connsiteY6" fmla="*/ 1165396 h 1165396"/>
                <a:gd name="connsiteX0" fmla="*/ 0 w 4562486"/>
                <a:gd name="connsiteY0" fmla="*/ 315262 h 1129818"/>
                <a:gd name="connsiteX1" fmla="*/ 745434 w 4562486"/>
                <a:gd name="connsiteY1" fmla="*/ 235749 h 1129818"/>
                <a:gd name="connsiteX2" fmla="*/ 1490869 w 4562486"/>
                <a:gd name="connsiteY2" fmla="*/ 116479 h 1129818"/>
                <a:gd name="connsiteX3" fmla="*/ 2385391 w 4562486"/>
                <a:gd name="connsiteY3" fmla="*/ 7149 h 1129818"/>
                <a:gd name="connsiteX4" fmla="*/ 3210870 w 4562486"/>
                <a:gd name="connsiteY4" fmla="*/ 329945 h 1129818"/>
                <a:gd name="connsiteX5" fmla="*/ 3857019 w 4562486"/>
                <a:gd name="connsiteY5" fmla="*/ 855363 h 1129818"/>
                <a:gd name="connsiteX6" fmla="*/ 4562486 w 4562486"/>
                <a:gd name="connsiteY6" fmla="*/ 1129818 h 1129818"/>
                <a:gd name="connsiteX0" fmla="*/ 0 w 4562486"/>
                <a:gd name="connsiteY0" fmla="*/ 316396 h 1130952"/>
                <a:gd name="connsiteX1" fmla="*/ 715935 w 4562486"/>
                <a:gd name="connsiteY1" fmla="*/ 355474 h 1130952"/>
                <a:gd name="connsiteX2" fmla="*/ 1490869 w 4562486"/>
                <a:gd name="connsiteY2" fmla="*/ 117613 h 1130952"/>
                <a:gd name="connsiteX3" fmla="*/ 2385391 w 4562486"/>
                <a:gd name="connsiteY3" fmla="*/ 8283 h 1130952"/>
                <a:gd name="connsiteX4" fmla="*/ 3210870 w 4562486"/>
                <a:gd name="connsiteY4" fmla="*/ 331079 h 1130952"/>
                <a:gd name="connsiteX5" fmla="*/ 3857019 w 4562486"/>
                <a:gd name="connsiteY5" fmla="*/ 856497 h 1130952"/>
                <a:gd name="connsiteX6" fmla="*/ 4562486 w 4562486"/>
                <a:gd name="connsiteY6" fmla="*/ 1130952 h 1130952"/>
                <a:gd name="connsiteX0" fmla="*/ 0 w 4582153"/>
                <a:gd name="connsiteY0" fmla="*/ 577299 h 1130952"/>
                <a:gd name="connsiteX1" fmla="*/ 735602 w 4582153"/>
                <a:gd name="connsiteY1" fmla="*/ 355474 h 1130952"/>
                <a:gd name="connsiteX2" fmla="*/ 1510536 w 4582153"/>
                <a:gd name="connsiteY2" fmla="*/ 117613 h 1130952"/>
                <a:gd name="connsiteX3" fmla="*/ 2405058 w 4582153"/>
                <a:gd name="connsiteY3" fmla="*/ 8283 h 1130952"/>
                <a:gd name="connsiteX4" fmla="*/ 3230537 w 4582153"/>
                <a:gd name="connsiteY4" fmla="*/ 331079 h 1130952"/>
                <a:gd name="connsiteX5" fmla="*/ 3876686 w 4582153"/>
                <a:gd name="connsiteY5" fmla="*/ 856497 h 1130952"/>
                <a:gd name="connsiteX6" fmla="*/ 4582153 w 4582153"/>
                <a:gd name="connsiteY6" fmla="*/ 1130952 h 113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2153" h="1130952">
                  <a:moveTo>
                    <a:pt x="0" y="577299"/>
                  </a:moveTo>
                  <a:cubicBezTo>
                    <a:pt x="248478" y="554107"/>
                    <a:pt x="483846" y="432088"/>
                    <a:pt x="735602" y="355474"/>
                  </a:cubicBezTo>
                  <a:cubicBezTo>
                    <a:pt x="987358" y="278860"/>
                    <a:pt x="1232293" y="175478"/>
                    <a:pt x="1510536" y="117613"/>
                  </a:cubicBezTo>
                  <a:cubicBezTo>
                    <a:pt x="1788779" y="59748"/>
                    <a:pt x="2118391" y="-27295"/>
                    <a:pt x="2405058" y="8283"/>
                  </a:cubicBezTo>
                  <a:cubicBezTo>
                    <a:pt x="2691725" y="43861"/>
                    <a:pt x="3014766" y="82978"/>
                    <a:pt x="3230537" y="331079"/>
                  </a:cubicBezTo>
                  <a:cubicBezTo>
                    <a:pt x="3446308" y="579180"/>
                    <a:pt x="3651417" y="723185"/>
                    <a:pt x="3876686" y="856497"/>
                  </a:cubicBezTo>
                  <a:cubicBezTo>
                    <a:pt x="4101955" y="989809"/>
                    <a:pt x="4353553" y="995983"/>
                    <a:pt x="4582153" y="1130952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Functional Organization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056" y="649069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9784" y="1414247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Sensory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931593"/>
            <a:ext cx="91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Visual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8625" y="5181599"/>
            <a:ext cx="9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Auditory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3921451" y="1295400"/>
            <a:ext cx="103897" cy="19447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53948" y="2027583"/>
            <a:ext cx="39757" cy="1242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91470" y="3299791"/>
            <a:ext cx="795131" cy="2584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62670" y="4244009"/>
            <a:ext cx="278295" cy="9541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4414486"/>
            <a:ext cx="110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Gustatory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09120" y="5181600"/>
            <a:ext cx="1046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Olfactory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65104" y="4681330"/>
            <a:ext cx="49696" cy="5267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8117" y="4422913"/>
            <a:ext cx="956500" cy="3180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34539" y="2206198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Visual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8297" y="4866573"/>
            <a:ext cx="1672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Auditory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2738" y="148726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Motor</a:t>
            </a:r>
          </a:p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33330" y="2133600"/>
            <a:ext cx="117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Executive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Behavior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1524000"/>
            <a:ext cx="188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Mixed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Sensory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2068" y="3876127"/>
            <a:ext cx="117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Emotional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Control of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Behavior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47661" y="2107096"/>
            <a:ext cx="18707" cy="11476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7128" y="762000"/>
            <a:ext cx="160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Higher Sensory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45" idx="2"/>
          </p:cNvCxnSpPr>
          <p:nvPr/>
        </p:nvCxnSpPr>
        <p:spPr>
          <a:xfrm flipH="1">
            <a:off x="4611757" y="1408331"/>
            <a:ext cx="836007" cy="186164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827391" y="2077278"/>
            <a:ext cx="788218" cy="14323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49078" y="3056930"/>
            <a:ext cx="27079" cy="481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297557" y="2420034"/>
            <a:ext cx="1076453" cy="11083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15609" y="3188300"/>
            <a:ext cx="27079" cy="481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>
            <a:off x="2509228" y="2595265"/>
            <a:ext cx="843572" cy="7045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841021" y="3968750"/>
            <a:ext cx="1499079" cy="3488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25750" y="3699847"/>
            <a:ext cx="104689" cy="38955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639318" y="4319558"/>
            <a:ext cx="996169" cy="6500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4827392" y="4314509"/>
            <a:ext cx="176564" cy="2406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324600" y="43550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43231" y="1295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Emotions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394241" y="1627387"/>
            <a:ext cx="958559" cy="9019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835784" y="4244010"/>
            <a:ext cx="161109" cy="2326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5221502" y="4385012"/>
            <a:ext cx="1173688" cy="136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086600" y="3733800"/>
            <a:ext cx="167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Language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Comprehension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70863" y="344066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Speech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5128591" y="4015409"/>
            <a:ext cx="1980735" cy="1857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2156791" y="3518698"/>
            <a:ext cx="1509577" cy="337685"/>
          </a:xfrm>
          <a:custGeom>
            <a:avLst/>
            <a:gdLst>
              <a:gd name="connsiteX0" fmla="*/ 0 w 1580322"/>
              <a:gd name="connsiteY0" fmla="*/ 119024 h 337685"/>
              <a:gd name="connsiteX1" fmla="*/ 1182757 w 1580322"/>
              <a:gd name="connsiteY1" fmla="*/ 9693 h 337685"/>
              <a:gd name="connsiteX2" fmla="*/ 1580322 w 1580322"/>
              <a:gd name="connsiteY2" fmla="*/ 337685 h 3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322" h="337685">
                <a:moveTo>
                  <a:pt x="0" y="119024"/>
                </a:moveTo>
                <a:cubicBezTo>
                  <a:pt x="459685" y="46137"/>
                  <a:pt x="919370" y="-26750"/>
                  <a:pt x="1182757" y="9693"/>
                </a:cubicBezTo>
                <a:cubicBezTo>
                  <a:pt x="1446144" y="46136"/>
                  <a:pt x="1513233" y="191910"/>
                  <a:pt x="1580322" y="337685"/>
                </a:cubicBezTo>
              </a:path>
            </a:pathLst>
          </a:custGeom>
          <a:noFill/>
          <a:ln w="127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984404" y="6289021"/>
            <a:ext cx="722037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Black = Input or Output Functions</a:t>
            </a:r>
            <a:r>
              <a:rPr lang="en-US" dirty="0" smtClean="0">
                <a:solidFill>
                  <a:srgbClr val="FF0000"/>
                </a:solidFill>
              </a:rPr>
              <a:t>		Red = Cognitive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Motor Areas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923865"/>
            <a:ext cx="80771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Executive areas:</a:t>
            </a:r>
          </a:p>
          <a:p>
            <a:pPr marL="457200" indent="-228600"/>
            <a:r>
              <a:rPr lang="en-US" sz="2000" dirty="0" smtClean="0"/>
              <a:t>Receive input from other areas of cortex and non-specific thalamic nuclei</a:t>
            </a:r>
          </a:p>
          <a:p>
            <a:pPr marL="457200" indent="-228600"/>
            <a:r>
              <a:rPr lang="en-US" sz="2000" dirty="0" smtClean="0"/>
              <a:t>Organize behavior in accordance with goals, conventions, emotions  and current conditions.</a:t>
            </a:r>
          </a:p>
          <a:p>
            <a:pPr marL="457200" indent="-228600"/>
            <a:r>
              <a:rPr lang="en-US" sz="2000" dirty="0" smtClean="0"/>
              <a:t>Choose behavior and motor strategy to navigate current situation</a:t>
            </a:r>
          </a:p>
          <a:p>
            <a:pPr marL="457200" indent="-228600"/>
            <a:r>
              <a:rPr lang="en-US" sz="2000" dirty="0" smtClean="0"/>
              <a:t>Send output to </a:t>
            </a:r>
            <a:r>
              <a:rPr lang="en-US" sz="2000" dirty="0"/>
              <a:t>motor planning cortex </a:t>
            </a:r>
            <a:r>
              <a:rPr lang="en-US" sz="2000" dirty="0" smtClean="0"/>
              <a:t>and other cortical areas</a:t>
            </a:r>
          </a:p>
          <a:p>
            <a:endParaRPr lang="en-US" sz="2000" dirty="0"/>
          </a:p>
          <a:p>
            <a:r>
              <a:rPr lang="en-US" sz="2000" b="1" dirty="0" smtClean="0"/>
              <a:t>Motor planning areas:</a:t>
            </a:r>
          </a:p>
          <a:p>
            <a:pPr marL="457200" indent="-228600"/>
            <a:r>
              <a:rPr lang="en-US" sz="2000" dirty="0" smtClean="0"/>
              <a:t>Receive input from executive and other cortical areas</a:t>
            </a:r>
          </a:p>
          <a:p>
            <a:pPr marL="457200" indent="-228600"/>
            <a:r>
              <a:rPr lang="en-US" sz="2000" dirty="0" smtClean="0"/>
              <a:t>Activate cortical, brain stem and spinal motor neurons representing various muscle groups</a:t>
            </a:r>
          </a:p>
          <a:p>
            <a:endParaRPr lang="en-US" sz="2000" dirty="0"/>
          </a:p>
          <a:p>
            <a:r>
              <a:rPr lang="en-US" sz="2000" b="1" dirty="0" smtClean="0"/>
              <a:t>Primary motor area:</a:t>
            </a:r>
          </a:p>
          <a:p>
            <a:pPr marL="457200" indent="-228600"/>
            <a:r>
              <a:rPr lang="en-US" sz="2000" dirty="0" smtClean="0"/>
              <a:t>Receive input from motor planning areas</a:t>
            </a:r>
          </a:p>
          <a:p>
            <a:pPr marL="457200" indent="-228600"/>
            <a:r>
              <a:rPr lang="en-US" sz="2000" dirty="0" smtClean="0"/>
              <a:t>Activate brain stem and spinal motor neurons to provide the strength and direction for movement</a:t>
            </a:r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-77663" y="1355323"/>
            <a:ext cx="1270028" cy="4299753"/>
            <a:chOff x="-77663" y="1355323"/>
            <a:chExt cx="1270028" cy="4299753"/>
          </a:xfrm>
        </p:grpSpPr>
        <p:sp>
          <p:nvSpPr>
            <p:cNvPr id="5" name="TextBox 4"/>
            <p:cNvSpPr txBox="1"/>
            <p:nvPr/>
          </p:nvSpPr>
          <p:spPr>
            <a:xfrm rot="19645199">
              <a:off x="-77663" y="1355323"/>
              <a:ext cx="1270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Complex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645199">
              <a:off x="95677" y="5193411"/>
              <a:ext cx="1027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Simple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57200" y="2057400"/>
              <a:ext cx="152400" cy="3124200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3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0908"/>
            <a:ext cx="6477000" cy="671089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533100" y="4507020"/>
            <a:ext cx="353418" cy="329109"/>
          </a:xfrm>
          <a:custGeom>
            <a:avLst/>
            <a:gdLst>
              <a:gd name="connsiteX0" fmla="*/ 11220 w 353418"/>
              <a:gd name="connsiteY0" fmla="*/ 5610 h 274881"/>
              <a:gd name="connsiteX1" fmla="*/ 39269 w 353418"/>
              <a:gd name="connsiteY1" fmla="*/ 0 h 274881"/>
              <a:gd name="connsiteX2" fmla="*/ 95367 w 353418"/>
              <a:gd name="connsiteY2" fmla="*/ 11219 h 274881"/>
              <a:gd name="connsiteX3" fmla="*/ 179514 w 353418"/>
              <a:gd name="connsiteY3" fmla="*/ 16829 h 274881"/>
              <a:gd name="connsiteX4" fmla="*/ 241222 w 353418"/>
              <a:gd name="connsiteY4" fmla="*/ 33659 h 274881"/>
              <a:gd name="connsiteX5" fmla="*/ 258051 w 353418"/>
              <a:gd name="connsiteY5" fmla="*/ 39269 h 274881"/>
              <a:gd name="connsiteX6" fmla="*/ 274881 w 353418"/>
              <a:gd name="connsiteY6" fmla="*/ 44878 h 274881"/>
              <a:gd name="connsiteX7" fmla="*/ 308540 w 353418"/>
              <a:gd name="connsiteY7" fmla="*/ 67318 h 274881"/>
              <a:gd name="connsiteX8" fmla="*/ 325369 w 353418"/>
              <a:gd name="connsiteY8" fmla="*/ 78537 h 274881"/>
              <a:gd name="connsiteX9" fmla="*/ 353418 w 353418"/>
              <a:gd name="connsiteY9" fmla="*/ 129026 h 274881"/>
              <a:gd name="connsiteX10" fmla="*/ 347808 w 353418"/>
              <a:gd name="connsiteY10" fmla="*/ 179514 h 274881"/>
              <a:gd name="connsiteX11" fmla="*/ 319759 w 353418"/>
              <a:gd name="connsiteY11" fmla="*/ 230002 h 274881"/>
              <a:gd name="connsiteX12" fmla="*/ 308540 w 353418"/>
              <a:gd name="connsiteY12" fmla="*/ 246832 h 274881"/>
              <a:gd name="connsiteX13" fmla="*/ 297320 w 353418"/>
              <a:gd name="connsiteY13" fmla="*/ 263661 h 274881"/>
              <a:gd name="connsiteX14" fmla="*/ 263661 w 353418"/>
              <a:gd name="connsiteY14" fmla="*/ 274881 h 274881"/>
              <a:gd name="connsiteX15" fmla="*/ 106586 w 353418"/>
              <a:gd name="connsiteY15" fmla="*/ 269271 h 274881"/>
              <a:gd name="connsiteX16" fmla="*/ 67318 w 353418"/>
              <a:gd name="connsiteY16" fmla="*/ 263661 h 274881"/>
              <a:gd name="connsiteX17" fmla="*/ 33659 w 353418"/>
              <a:gd name="connsiteY17" fmla="*/ 235612 h 274881"/>
              <a:gd name="connsiteX18" fmla="*/ 22439 w 353418"/>
              <a:gd name="connsiteY18" fmla="*/ 201953 h 274881"/>
              <a:gd name="connsiteX19" fmla="*/ 16829 w 353418"/>
              <a:gd name="connsiteY19" fmla="*/ 185124 h 274881"/>
              <a:gd name="connsiteX20" fmla="*/ 5610 w 353418"/>
              <a:gd name="connsiteY20" fmla="*/ 56098 h 274881"/>
              <a:gd name="connsiteX21" fmla="*/ 0 w 353418"/>
              <a:gd name="connsiteY21" fmla="*/ 39269 h 274881"/>
              <a:gd name="connsiteX22" fmla="*/ 5610 w 353418"/>
              <a:gd name="connsiteY22" fmla="*/ 11219 h 274881"/>
              <a:gd name="connsiteX23" fmla="*/ 11220 w 353418"/>
              <a:gd name="connsiteY23" fmla="*/ 5610 h 2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3418" h="274881">
                <a:moveTo>
                  <a:pt x="11220" y="5610"/>
                </a:moveTo>
                <a:cubicBezTo>
                  <a:pt x="16830" y="3740"/>
                  <a:pt x="29734" y="0"/>
                  <a:pt x="39269" y="0"/>
                </a:cubicBezTo>
                <a:cubicBezTo>
                  <a:pt x="157707" y="0"/>
                  <a:pt x="33204" y="4312"/>
                  <a:pt x="95367" y="11219"/>
                </a:cubicBezTo>
                <a:cubicBezTo>
                  <a:pt x="123306" y="14323"/>
                  <a:pt x="151465" y="14959"/>
                  <a:pt x="179514" y="16829"/>
                </a:cubicBezTo>
                <a:cubicBezTo>
                  <a:pt x="219159" y="24758"/>
                  <a:pt x="198519" y="19424"/>
                  <a:pt x="241222" y="33659"/>
                </a:cubicBezTo>
                <a:lnTo>
                  <a:pt x="258051" y="39269"/>
                </a:lnTo>
                <a:lnTo>
                  <a:pt x="274881" y="44878"/>
                </a:lnTo>
                <a:lnTo>
                  <a:pt x="308540" y="67318"/>
                </a:lnTo>
                <a:lnTo>
                  <a:pt x="325369" y="78537"/>
                </a:lnTo>
                <a:cubicBezTo>
                  <a:pt x="351088" y="117116"/>
                  <a:pt x="343544" y="99404"/>
                  <a:pt x="353418" y="129026"/>
                </a:cubicBezTo>
                <a:cubicBezTo>
                  <a:pt x="351548" y="145855"/>
                  <a:pt x="350592" y="162811"/>
                  <a:pt x="347808" y="179514"/>
                </a:cubicBezTo>
                <a:cubicBezTo>
                  <a:pt x="344516" y="199265"/>
                  <a:pt x="330471" y="213934"/>
                  <a:pt x="319759" y="230002"/>
                </a:cubicBezTo>
                <a:lnTo>
                  <a:pt x="308540" y="246832"/>
                </a:lnTo>
                <a:cubicBezTo>
                  <a:pt x="304800" y="252442"/>
                  <a:pt x="303716" y="261529"/>
                  <a:pt x="297320" y="263661"/>
                </a:cubicBezTo>
                <a:lnTo>
                  <a:pt x="263661" y="274881"/>
                </a:lnTo>
                <a:cubicBezTo>
                  <a:pt x="211303" y="273011"/>
                  <a:pt x="158892" y="272260"/>
                  <a:pt x="106586" y="269271"/>
                </a:cubicBezTo>
                <a:cubicBezTo>
                  <a:pt x="93385" y="268517"/>
                  <a:pt x="79983" y="267460"/>
                  <a:pt x="67318" y="263661"/>
                </a:cubicBezTo>
                <a:cubicBezTo>
                  <a:pt x="56157" y="260313"/>
                  <a:pt x="40817" y="242770"/>
                  <a:pt x="33659" y="235612"/>
                </a:cubicBezTo>
                <a:lnTo>
                  <a:pt x="22439" y="201953"/>
                </a:lnTo>
                <a:lnTo>
                  <a:pt x="16829" y="185124"/>
                </a:lnTo>
                <a:cubicBezTo>
                  <a:pt x="13777" y="130179"/>
                  <a:pt x="16959" y="101491"/>
                  <a:pt x="5610" y="56098"/>
                </a:cubicBezTo>
                <a:cubicBezTo>
                  <a:pt x="4176" y="50361"/>
                  <a:pt x="1870" y="44879"/>
                  <a:pt x="0" y="39269"/>
                </a:cubicBezTo>
                <a:cubicBezTo>
                  <a:pt x="1870" y="29919"/>
                  <a:pt x="321" y="19153"/>
                  <a:pt x="5610" y="11219"/>
                </a:cubicBezTo>
                <a:cubicBezTo>
                  <a:pt x="10926" y="3245"/>
                  <a:pt x="5610" y="7480"/>
                  <a:pt x="11220" y="561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43140" y="4648200"/>
            <a:ext cx="347809" cy="359028"/>
          </a:xfrm>
          <a:custGeom>
            <a:avLst/>
            <a:gdLst>
              <a:gd name="connsiteX0" fmla="*/ 342199 w 347809"/>
              <a:gd name="connsiteY0" fmla="*/ 84148 h 359028"/>
              <a:gd name="connsiteX1" fmla="*/ 308540 w 347809"/>
              <a:gd name="connsiteY1" fmla="*/ 22440 h 359028"/>
              <a:gd name="connsiteX2" fmla="*/ 258052 w 347809"/>
              <a:gd name="connsiteY2" fmla="*/ 5610 h 359028"/>
              <a:gd name="connsiteX3" fmla="*/ 241222 w 347809"/>
              <a:gd name="connsiteY3" fmla="*/ 0 h 359028"/>
              <a:gd name="connsiteX4" fmla="*/ 84147 w 347809"/>
              <a:gd name="connsiteY4" fmla="*/ 11220 h 359028"/>
              <a:gd name="connsiteX5" fmla="*/ 33659 w 347809"/>
              <a:gd name="connsiteY5" fmla="*/ 39269 h 359028"/>
              <a:gd name="connsiteX6" fmla="*/ 16830 w 347809"/>
              <a:gd name="connsiteY6" fmla="*/ 50489 h 359028"/>
              <a:gd name="connsiteX7" fmla="*/ 5610 w 347809"/>
              <a:gd name="connsiteY7" fmla="*/ 84148 h 359028"/>
              <a:gd name="connsiteX8" fmla="*/ 0 w 347809"/>
              <a:gd name="connsiteY8" fmla="*/ 100977 h 359028"/>
              <a:gd name="connsiteX9" fmla="*/ 11220 w 347809"/>
              <a:gd name="connsiteY9" fmla="*/ 173905 h 359028"/>
              <a:gd name="connsiteX10" fmla="*/ 22439 w 347809"/>
              <a:gd name="connsiteY10" fmla="*/ 190734 h 359028"/>
              <a:gd name="connsiteX11" fmla="*/ 44879 w 347809"/>
              <a:gd name="connsiteY11" fmla="*/ 207563 h 359028"/>
              <a:gd name="connsiteX12" fmla="*/ 89757 w 347809"/>
              <a:gd name="connsiteY12" fmla="*/ 258052 h 359028"/>
              <a:gd name="connsiteX13" fmla="*/ 106587 w 347809"/>
              <a:gd name="connsiteY13" fmla="*/ 274881 h 359028"/>
              <a:gd name="connsiteX14" fmla="*/ 123416 w 347809"/>
              <a:gd name="connsiteY14" fmla="*/ 291711 h 359028"/>
              <a:gd name="connsiteX15" fmla="*/ 140246 w 347809"/>
              <a:gd name="connsiteY15" fmla="*/ 302930 h 359028"/>
              <a:gd name="connsiteX16" fmla="*/ 168295 w 347809"/>
              <a:gd name="connsiteY16" fmla="*/ 353419 h 359028"/>
              <a:gd name="connsiteX17" fmla="*/ 185124 w 347809"/>
              <a:gd name="connsiteY17" fmla="*/ 359028 h 359028"/>
              <a:gd name="connsiteX18" fmla="*/ 230003 w 347809"/>
              <a:gd name="connsiteY18" fmla="*/ 347809 h 359028"/>
              <a:gd name="connsiteX19" fmla="*/ 258052 w 347809"/>
              <a:gd name="connsiteY19" fmla="*/ 325370 h 359028"/>
              <a:gd name="connsiteX20" fmla="*/ 280491 w 347809"/>
              <a:gd name="connsiteY20" fmla="*/ 291711 h 359028"/>
              <a:gd name="connsiteX21" fmla="*/ 286101 w 347809"/>
              <a:gd name="connsiteY21" fmla="*/ 274881 h 359028"/>
              <a:gd name="connsiteX22" fmla="*/ 302930 w 347809"/>
              <a:gd name="connsiteY22" fmla="*/ 258052 h 359028"/>
              <a:gd name="connsiteX23" fmla="*/ 325370 w 347809"/>
              <a:gd name="connsiteY23" fmla="*/ 224393 h 359028"/>
              <a:gd name="connsiteX24" fmla="*/ 347809 w 347809"/>
              <a:gd name="connsiteY24" fmla="*/ 173905 h 359028"/>
              <a:gd name="connsiteX25" fmla="*/ 342199 w 347809"/>
              <a:gd name="connsiteY25" fmla="*/ 129026 h 359028"/>
              <a:gd name="connsiteX26" fmla="*/ 336589 w 347809"/>
              <a:gd name="connsiteY26" fmla="*/ 112197 h 359028"/>
              <a:gd name="connsiteX27" fmla="*/ 342199 w 347809"/>
              <a:gd name="connsiteY27" fmla="*/ 84148 h 35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7809" h="359028">
                <a:moveTo>
                  <a:pt x="342199" y="84148"/>
                </a:moveTo>
                <a:cubicBezTo>
                  <a:pt x="337241" y="71753"/>
                  <a:pt x="321475" y="26752"/>
                  <a:pt x="308540" y="22440"/>
                </a:cubicBezTo>
                <a:lnTo>
                  <a:pt x="258052" y="5610"/>
                </a:lnTo>
                <a:lnTo>
                  <a:pt x="241222" y="0"/>
                </a:lnTo>
                <a:cubicBezTo>
                  <a:pt x="155175" y="3585"/>
                  <a:pt x="140501" y="-4881"/>
                  <a:pt x="84147" y="11220"/>
                </a:cubicBezTo>
                <a:cubicBezTo>
                  <a:pt x="58230" y="18625"/>
                  <a:pt x="63791" y="19181"/>
                  <a:pt x="33659" y="39269"/>
                </a:cubicBezTo>
                <a:lnTo>
                  <a:pt x="16830" y="50489"/>
                </a:lnTo>
                <a:lnTo>
                  <a:pt x="5610" y="84148"/>
                </a:lnTo>
                <a:lnTo>
                  <a:pt x="0" y="100977"/>
                </a:lnTo>
                <a:cubicBezTo>
                  <a:pt x="1609" y="117069"/>
                  <a:pt x="1111" y="153687"/>
                  <a:pt x="11220" y="173905"/>
                </a:cubicBezTo>
                <a:cubicBezTo>
                  <a:pt x="14235" y="179935"/>
                  <a:pt x="17672" y="185967"/>
                  <a:pt x="22439" y="190734"/>
                </a:cubicBezTo>
                <a:cubicBezTo>
                  <a:pt x="29050" y="197345"/>
                  <a:pt x="37399" y="201953"/>
                  <a:pt x="44879" y="207563"/>
                </a:cubicBezTo>
                <a:cubicBezTo>
                  <a:pt x="64898" y="237595"/>
                  <a:pt x="51332" y="219628"/>
                  <a:pt x="89757" y="258052"/>
                </a:cubicBezTo>
                <a:lnTo>
                  <a:pt x="106587" y="274881"/>
                </a:lnTo>
                <a:cubicBezTo>
                  <a:pt x="112197" y="280491"/>
                  <a:pt x="116815" y="287311"/>
                  <a:pt x="123416" y="291711"/>
                </a:cubicBezTo>
                <a:lnTo>
                  <a:pt x="140246" y="302930"/>
                </a:lnTo>
                <a:cubicBezTo>
                  <a:pt x="145185" y="317750"/>
                  <a:pt x="153825" y="348596"/>
                  <a:pt x="168295" y="353419"/>
                </a:cubicBezTo>
                <a:lnTo>
                  <a:pt x="185124" y="359028"/>
                </a:lnTo>
                <a:cubicBezTo>
                  <a:pt x="186523" y="358748"/>
                  <a:pt x="224252" y="352410"/>
                  <a:pt x="230003" y="347809"/>
                </a:cubicBezTo>
                <a:cubicBezTo>
                  <a:pt x="266250" y="318811"/>
                  <a:pt x="215752" y="339468"/>
                  <a:pt x="258052" y="325370"/>
                </a:cubicBezTo>
                <a:cubicBezTo>
                  <a:pt x="271391" y="285352"/>
                  <a:pt x="252477" y="333733"/>
                  <a:pt x="280491" y="291711"/>
                </a:cubicBezTo>
                <a:cubicBezTo>
                  <a:pt x="283771" y="286791"/>
                  <a:pt x="282821" y="279801"/>
                  <a:pt x="286101" y="274881"/>
                </a:cubicBezTo>
                <a:cubicBezTo>
                  <a:pt x="290502" y="268280"/>
                  <a:pt x="298059" y="264314"/>
                  <a:pt x="302930" y="258052"/>
                </a:cubicBezTo>
                <a:cubicBezTo>
                  <a:pt x="311209" y="247408"/>
                  <a:pt x="325370" y="224393"/>
                  <a:pt x="325370" y="224393"/>
                </a:cubicBezTo>
                <a:cubicBezTo>
                  <a:pt x="338721" y="184338"/>
                  <a:pt x="330029" y="200574"/>
                  <a:pt x="347809" y="173905"/>
                </a:cubicBezTo>
                <a:cubicBezTo>
                  <a:pt x="345939" y="158945"/>
                  <a:pt x="344896" y="143859"/>
                  <a:pt x="342199" y="129026"/>
                </a:cubicBezTo>
                <a:cubicBezTo>
                  <a:pt x="341141" y="123208"/>
                  <a:pt x="337177" y="118081"/>
                  <a:pt x="336589" y="112197"/>
                </a:cubicBezTo>
                <a:cubicBezTo>
                  <a:pt x="335286" y="99172"/>
                  <a:pt x="336589" y="86018"/>
                  <a:pt x="342199" y="84148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83218" y="4759710"/>
            <a:ext cx="2401280" cy="584775"/>
            <a:chOff x="7240418" y="4759710"/>
            <a:chExt cx="24012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8535818" y="4759710"/>
              <a:ext cx="1105880" cy="584775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Wernicke’s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Area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7240418" y="4759710"/>
              <a:ext cx="1295400" cy="2923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246480" y="4759710"/>
              <a:ext cx="926632" cy="211237"/>
            </a:xfrm>
            <a:prstGeom prst="straightConnector1">
              <a:avLst/>
            </a:prstGeom>
            <a:ln w="15875">
              <a:solidFill>
                <a:srgbClr val="F8F8F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590800" y="4856970"/>
            <a:ext cx="2416895" cy="1696230"/>
            <a:chOff x="2133600" y="5151590"/>
            <a:chExt cx="2118640" cy="1467630"/>
          </a:xfrm>
        </p:grpSpPr>
        <p:sp>
          <p:nvSpPr>
            <p:cNvPr id="11" name="TextBox 10"/>
            <p:cNvSpPr txBox="1"/>
            <p:nvPr/>
          </p:nvSpPr>
          <p:spPr>
            <a:xfrm>
              <a:off x="2133600" y="6096000"/>
              <a:ext cx="73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Broca’s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Area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867840" y="5151590"/>
              <a:ext cx="1384400" cy="10206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" y="0"/>
            <a:ext cx="3124199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Cerebral</a:t>
            </a:r>
          </a:p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Cortex</a:t>
            </a:r>
          </a:p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Correlations </a:t>
            </a:r>
          </a:p>
        </p:txBody>
      </p:sp>
    </p:spTree>
    <p:extLst>
      <p:ext uri="{BB962C8B-B14F-4D97-AF65-F5344CB8AC3E}">
        <p14:creationId xmlns:p14="http://schemas.microsoft.com/office/powerpoint/2010/main" val="27895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333586" y="6400800"/>
            <a:ext cx="2431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Haines: Fundamental Neuroscience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en-US" sz="1200" dirty="0">
                <a:latin typeface="Calibri" pitchFamily="34" charset="0"/>
              </a:rPr>
              <a:t>Fig 16-13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543445"/>
            <a:ext cx="6172200" cy="6314555"/>
            <a:chOff x="609600" y="543445"/>
            <a:chExt cx="6172200" cy="6314555"/>
          </a:xfrm>
        </p:grpSpPr>
        <p:pic>
          <p:nvPicPr>
            <p:cNvPr id="4098" name="Picture 277" descr="d:\SCContent\0443067511\graphics\fullsize\F67511-016-f01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19981" t="3433" r="18768" b="6967"/>
            <a:stretch>
              <a:fillRect/>
            </a:stretch>
          </p:blipFill>
          <p:spPr bwMode="auto">
            <a:xfrm>
              <a:off x="609600" y="543445"/>
              <a:ext cx="4622800" cy="631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Box 8"/>
            <p:cNvSpPr txBox="1">
              <a:spLocks noChangeArrowheads="1"/>
            </p:cNvSpPr>
            <p:nvPr/>
          </p:nvSpPr>
          <p:spPr bwMode="auto">
            <a:xfrm>
              <a:off x="5308600" y="2187575"/>
              <a:ext cx="1422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lateral view</a:t>
              </a:r>
            </a:p>
          </p:txBody>
        </p:sp>
        <p:sp>
          <p:nvSpPr>
            <p:cNvPr id="4102" name="TextBox 9"/>
            <p:cNvSpPr txBox="1">
              <a:spLocks noChangeArrowheads="1"/>
            </p:cNvSpPr>
            <p:nvPr/>
          </p:nvSpPr>
          <p:spPr bwMode="auto">
            <a:xfrm>
              <a:off x="5308600" y="4625975"/>
              <a:ext cx="1473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medial view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Association Bundles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264" t="17341" r="4834" b="10990"/>
          <a:stretch/>
        </p:blipFill>
        <p:spPr bwMode="auto">
          <a:xfrm>
            <a:off x="1816681" y="1124464"/>
            <a:ext cx="7251119" cy="5200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76575" y="0"/>
            <a:ext cx="481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Cerebrum or Telencephalon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400" y="3849756"/>
            <a:ext cx="2167850" cy="1933862"/>
            <a:chOff x="3699550" y="4114800"/>
            <a:chExt cx="2167850" cy="1933862"/>
          </a:xfrm>
        </p:grpSpPr>
        <p:sp>
          <p:nvSpPr>
            <p:cNvPr id="4" name="Freeform 3"/>
            <p:cNvSpPr/>
            <p:nvPr/>
          </p:nvSpPr>
          <p:spPr>
            <a:xfrm>
              <a:off x="4724400" y="4114800"/>
              <a:ext cx="1143000" cy="1933862"/>
            </a:xfrm>
            <a:custGeom>
              <a:avLst/>
              <a:gdLst>
                <a:gd name="connsiteX0" fmla="*/ 65740 w 1058637"/>
                <a:gd name="connsiteY0" fmla="*/ 233330 h 1868612"/>
                <a:gd name="connsiteX1" fmla="*/ 392311 w 1058637"/>
                <a:gd name="connsiteY1" fmla="*/ 121362 h 1868612"/>
                <a:gd name="connsiteX2" fmla="*/ 690891 w 1058637"/>
                <a:gd name="connsiteY2" fmla="*/ 64 h 1868612"/>
                <a:gd name="connsiteX3" fmla="*/ 1026793 w 1058637"/>
                <a:gd name="connsiteY3" fmla="*/ 112032 h 1868612"/>
                <a:gd name="connsiteX4" fmla="*/ 1026793 w 1058637"/>
                <a:gd name="connsiteY4" fmla="*/ 522579 h 1868612"/>
                <a:gd name="connsiteX5" fmla="*/ 868172 w 1058637"/>
                <a:gd name="connsiteY5" fmla="*/ 1278358 h 1868612"/>
                <a:gd name="connsiteX6" fmla="*/ 597584 w 1058637"/>
                <a:gd name="connsiteY6" fmla="*/ 1688905 h 1868612"/>
                <a:gd name="connsiteX7" fmla="*/ 457625 w 1058637"/>
                <a:gd name="connsiteY7" fmla="*/ 1856856 h 1868612"/>
                <a:gd name="connsiteX8" fmla="*/ 317666 w 1058637"/>
                <a:gd name="connsiteY8" fmla="*/ 1847526 h 1868612"/>
                <a:gd name="connsiteX9" fmla="*/ 196368 w 1058637"/>
                <a:gd name="connsiteY9" fmla="*/ 1791542 h 1868612"/>
                <a:gd name="connsiteX10" fmla="*/ 112393 w 1058637"/>
                <a:gd name="connsiteY10" fmla="*/ 1492962 h 1868612"/>
                <a:gd name="connsiteX11" fmla="*/ 425 w 1058637"/>
                <a:gd name="connsiteY11" fmla="*/ 1306350 h 1868612"/>
                <a:gd name="connsiteX12" fmla="*/ 75070 w 1058637"/>
                <a:gd name="connsiteY12" fmla="*/ 1101077 h 1868612"/>
                <a:gd name="connsiteX13" fmla="*/ 103062 w 1058637"/>
                <a:gd name="connsiteY13" fmla="*/ 830489 h 1868612"/>
                <a:gd name="connsiteX14" fmla="*/ 84401 w 1058637"/>
                <a:gd name="connsiteY14" fmla="*/ 569232 h 1868612"/>
                <a:gd name="connsiteX15" fmla="*/ 56409 w 1058637"/>
                <a:gd name="connsiteY15" fmla="*/ 345297 h 1868612"/>
                <a:gd name="connsiteX16" fmla="*/ 65740 w 1058637"/>
                <a:gd name="connsiteY16" fmla="*/ 233330 h 186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8637" h="1868612">
                  <a:moveTo>
                    <a:pt x="65740" y="233330"/>
                  </a:moveTo>
                  <a:cubicBezTo>
                    <a:pt x="121724" y="196008"/>
                    <a:pt x="288119" y="160240"/>
                    <a:pt x="392311" y="121362"/>
                  </a:cubicBezTo>
                  <a:cubicBezTo>
                    <a:pt x="496503" y="82484"/>
                    <a:pt x="585144" y="1619"/>
                    <a:pt x="690891" y="64"/>
                  </a:cubicBezTo>
                  <a:cubicBezTo>
                    <a:pt x="796638" y="-1491"/>
                    <a:pt x="970809" y="24946"/>
                    <a:pt x="1026793" y="112032"/>
                  </a:cubicBezTo>
                  <a:cubicBezTo>
                    <a:pt x="1082777" y="199118"/>
                    <a:pt x="1053230" y="328191"/>
                    <a:pt x="1026793" y="522579"/>
                  </a:cubicBezTo>
                  <a:cubicBezTo>
                    <a:pt x="1000356" y="716967"/>
                    <a:pt x="939707" y="1083970"/>
                    <a:pt x="868172" y="1278358"/>
                  </a:cubicBezTo>
                  <a:cubicBezTo>
                    <a:pt x="796637" y="1472746"/>
                    <a:pt x="666009" y="1592489"/>
                    <a:pt x="597584" y="1688905"/>
                  </a:cubicBezTo>
                  <a:cubicBezTo>
                    <a:pt x="529160" y="1785321"/>
                    <a:pt x="504278" y="1830419"/>
                    <a:pt x="457625" y="1856856"/>
                  </a:cubicBezTo>
                  <a:cubicBezTo>
                    <a:pt x="410972" y="1883293"/>
                    <a:pt x="361209" y="1858412"/>
                    <a:pt x="317666" y="1847526"/>
                  </a:cubicBezTo>
                  <a:cubicBezTo>
                    <a:pt x="274123" y="1836640"/>
                    <a:pt x="230580" y="1850636"/>
                    <a:pt x="196368" y="1791542"/>
                  </a:cubicBezTo>
                  <a:cubicBezTo>
                    <a:pt x="162156" y="1732448"/>
                    <a:pt x="145050" y="1573827"/>
                    <a:pt x="112393" y="1492962"/>
                  </a:cubicBezTo>
                  <a:cubicBezTo>
                    <a:pt x="79736" y="1412097"/>
                    <a:pt x="6645" y="1371664"/>
                    <a:pt x="425" y="1306350"/>
                  </a:cubicBezTo>
                  <a:cubicBezTo>
                    <a:pt x="-5795" y="1241036"/>
                    <a:pt x="57964" y="1180387"/>
                    <a:pt x="75070" y="1101077"/>
                  </a:cubicBezTo>
                  <a:cubicBezTo>
                    <a:pt x="92176" y="1021767"/>
                    <a:pt x="101507" y="919130"/>
                    <a:pt x="103062" y="830489"/>
                  </a:cubicBezTo>
                  <a:cubicBezTo>
                    <a:pt x="104617" y="741848"/>
                    <a:pt x="92176" y="650097"/>
                    <a:pt x="84401" y="569232"/>
                  </a:cubicBezTo>
                  <a:cubicBezTo>
                    <a:pt x="76626" y="488367"/>
                    <a:pt x="56409" y="402836"/>
                    <a:pt x="56409" y="345297"/>
                  </a:cubicBezTo>
                  <a:cubicBezTo>
                    <a:pt x="56409" y="287758"/>
                    <a:pt x="9756" y="270652"/>
                    <a:pt x="65740" y="2333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3699550" y="4114800"/>
              <a:ext cx="1058637" cy="1933862"/>
            </a:xfrm>
            <a:custGeom>
              <a:avLst/>
              <a:gdLst>
                <a:gd name="connsiteX0" fmla="*/ 65740 w 1058637"/>
                <a:gd name="connsiteY0" fmla="*/ 233330 h 1868612"/>
                <a:gd name="connsiteX1" fmla="*/ 392311 w 1058637"/>
                <a:gd name="connsiteY1" fmla="*/ 121362 h 1868612"/>
                <a:gd name="connsiteX2" fmla="*/ 690891 w 1058637"/>
                <a:gd name="connsiteY2" fmla="*/ 64 h 1868612"/>
                <a:gd name="connsiteX3" fmla="*/ 1026793 w 1058637"/>
                <a:gd name="connsiteY3" fmla="*/ 112032 h 1868612"/>
                <a:gd name="connsiteX4" fmla="*/ 1026793 w 1058637"/>
                <a:gd name="connsiteY4" fmla="*/ 522579 h 1868612"/>
                <a:gd name="connsiteX5" fmla="*/ 868172 w 1058637"/>
                <a:gd name="connsiteY5" fmla="*/ 1278358 h 1868612"/>
                <a:gd name="connsiteX6" fmla="*/ 597584 w 1058637"/>
                <a:gd name="connsiteY6" fmla="*/ 1688905 h 1868612"/>
                <a:gd name="connsiteX7" fmla="*/ 457625 w 1058637"/>
                <a:gd name="connsiteY7" fmla="*/ 1856856 h 1868612"/>
                <a:gd name="connsiteX8" fmla="*/ 317666 w 1058637"/>
                <a:gd name="connsiteY8" fmla="*/ 1847526 h 1868612"/>
                <a:gd name="connsiteX9" fmla="*/ 196368 w 1058637"/>
                <a:gd name="connsiteY9" fmla="*/ 1791542 h 1868612"/>
                <a:gd name="connsiteX10" fmla="*/ 112393 w 1058637"/>
                <a:gd name="connsiteY10" fmla="*/ 1492962 h 1868612"/>
                <a:gd name="connsiteX11" fmla="*/ 425 w 1058637"/>
                <a:gd name="connsiteY11" fmla="*/ 1306350 h 1868612"/>
                <a:gd name="connsiteX12" fmla="*/ 75070 w 1058637"/>
                <a:gd name="connsiteY12" fmla="*/ 1101077 h 1868612"/>
                <a:gd name="connsiteX13" fmla="*/ 103062 w 1058637"/>
                <a:gd name="connsiteY13" fmla="*/ 830489 h 1868612"/>
                <a:gd name="connsiteX14" fmla="*/ 84401 w 1058637"/>
                <a:gd name="connsiteY14" fmla="*/ 569232 h 1868612"/>
                <a:gd name="connsiteX15" fmla="*/ 56409 w 1058637"/>
                <a:gd name="connsiteY15" fmla="*/ 345297 h 1868612"/>
                <a:gd name="connsiteX16" fmla="*/ 65740 w 1058637"/>
                <a:gd name="connsiteY16" fmla="*/ 233330 h 186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8637" h="1868612">
                  <a:moveTo>
                    <a:pt x="65740" y="233330"/>
                  </a:moveTo>
                  <a:cubicBezTo>
                    <a:pt x="121724" y="196008"/>
                    <a:pt x="288119" y="160240"/>
                    <a:pt x="392311" y="121362"/>
                  </a:cubicBezTo>
                  <a:cubicBezTo>
                    <a:pt x="496503" y="82484"/>
                    <a:pt x="585144" y="1619"/>
                    <a:pt x="690891" y="64"/>
                  </a:cubicBezTo>
                  <a:cubicBezTo>
                    <a:pt x="796638" y="-1491"/>
                    <a:pt x="970809" y="24946"/>
                    <a:pt x="1026793" y="112032"/>
                  </a:cubicBezTo>
                  <a:cubicBezTo>
                    <a:pt x="1082777" y="199118"/>
                    <a:pt x="1053230" y="328191"/>
                    <a:pt x="1026793" y="522579"/>
                  </a:cubicBezTo>
                  <a:cubicBezTo>
                    <a:pt x="1000356" y="716967"/>
                    <a:pt x="939707" y="1083970"/>
                    <a:pt x="868172" y="1278358"/>
                  </a:cubicBezTo>
                  <a:cubicBezTo>
                    <a:pt x="796637" y="1472746"/>
                    <a:pt x="666009" y="1592489"/>
                    <a:pt x="597584" y="1688905"/>
                  </a:cubicBezTo>
                  <a:cubicBezTo>
                    <a:pt x="529160" y="1785321"/>
                    <a:pt x="504278" y="1830419"/>
                    <a:pt x="457625" y="1856856"/>
                  </a:cubicBezTo>
                  <a:cubicBezTo>
                    <a:pt x="410972" y="1883293"/>
                    <a:pt x="361209" y="1858412"/>
                    <a:pt x="317666" y="1847526"/>
                  </a:cubicBezTo>
                  <a:cubicBezTo>
                    <a:pt x="274123" y="1836640"/>
                    <a:pt x="230580" y="1850636"/>
                    <a:pt x="196368" y="1791542"/>
                  </a:cubicBezTo>
                  <a:cubicBezTo>
                    <a:pt x="162156" y="1732448"/>
                    <a:pt x="145050" y="1573827"/>
                    <a:pt x="112393" y="1492962"/>
                  </a:cubicBezTo>
                  <a:cubicBezTo>
                    <a:pt x="79736" y="1412097"/>
                    <a:pt x="6645" y="1371664"/>
                    <a:pt x="425" y="1306350"/>
                  </a:cubicBezTo>
                  <a:cubicBezTo>
                    <a:pt x="-5795" y="1241036"/>
                    <a:pt x="57964" y="1180387"/>
                    <a:pt x="75070" y="1101077"/>
                  </a:cubicBezTo>
                  <a:cubicBezTo>
                    <a:pt x="92176" y="1021767"/>
                    <a:pt x="101507" y="919130"/>
                    <a:pt x="103062" y="830489"/>
                  </a:cubicBezTo>
                  <a:cubicBezTo>
                    <a:pt x="104617" y="741848"/>
                    <a:pt x="92176" y="650097"/>
                    <a:pt x="84401" y="569232"/>
                  </a:cubicBezTo>
                  <a:cubicBezTo>
                    <a:pt x="76626" y="488367"/>
                    <a:pt x="56409" y="402836"/>
                    <a:pt x="56409" y="345297"/>
                  </a:cubicBezTo>
                  <a:cubicBezTo>
                    <a:pt x="56409" y="287758"/>
                    <a:pt x="9756" y="270652"/>
                    <a:pt x="65740" y="2333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4781490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Claustrum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" y="762000"/>
            <a:ext cx="2743200" cy="1298376"/>
            <a:chOff x="152400" y="762000"/>
            <a:chExt cx="2743200" cy="1298376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762000"/>
              <a:ext cx="1773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Cerebral cortex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2" idx="3"/>
            </p:cNvCxnSpPr>
            <p:nvPr/>
          </p:nvCxnSpPr>
          <p:spPr>
            <a:xfrm>
              <a:off x="1925834" y="962055"/>
              <a:ext cx="969766" cy="10983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2400" y="1352490"/>
            <a:ext cx="3581400" cy="1924110"/>
            <a:chOff x="152400" y="1352490"/>
            <a:chExt cx="3581400" cy="1924110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352490"/>
              <a:ext cx="17121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Cerebral white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matter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677241" y="1732937"/>
              <a:ext cx="2056559" cy="15436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V="1">
            <a:off x="1428647" y="4876800"/>
            <a:ext cx="2132759" cy="1184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52400" y="3657600"/>
            <a:ext cx="4220831" cy="990600"/>
            <a:chOff x="152400" y="3657600"/>
            <a:chExt cx="4220831" cy="99060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4019490"/>
              <a:ext cx="1524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Basal ganglia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77241" y="4236326"/>
              <a:ext cx="2132759" cy="4118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346591" y="3657600"/>
              <a:ext cx="2026640" cy="7069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8" name="Picture 4" descr="neuro4e-box-26-d-0"/>
          <p:cNvPicPr>
            <a:picLocks noChangeAspect="1" noChangeArrowheads="1"/>
          </p:cNvPicPr>
          <p:nvPr/>
        </p:nvPicPr>
        <p:blipFill rotWithShape="1">
          <a:blip r:embed="rId3" cstate="print"/>
          <a:srcRect l="8130" t="1416" r="11154" b="8733"/>
          <a:stretch/>
        </p:blipFill>
        <p:spPr bwMode="auto">
          <a:xfrm>
            <a:off x="0" y="-21205"/>
            <a:ext cx="9144000" cy="68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6934200" y="6172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video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euro3e-fig-01-1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4572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3159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The Cerebral Cortex - Lobes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400" y="3886200"/>
            <a:ext cx="4241800" cy="2590800"/>
            <a:chOff x="25400" y="1295400"/>
            <a:chExt cx="9091340" cy="487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0"/>
            <a:stretch/>
          </p:blipFill>
          <p:spPr>
            <a:xfrm>
              <a:off x="25400" y="1295400"/>
              <a:ext cx="9091340" cy="4876800"/>
            </a:xfrm>
            <a:prstGeom prst="rect">
              <a:avLst/>
            </a:prstGeom>
            <a:solidFill>
              <a:srgbClr val="00FF00">
                <a:alpha val="32000"/>
              </a:srgbClr>
            </a:solidFill>
          </p:spPr>
        </p:pic>
        <p:sp>
          <p:nvSpPr>
            <p:cNvPr id="7" name="Freeform 6"/>
            <p:cNvSpPr/>
            <p:nvPr/>
          </p:nvSpPr>
          <p:spPr>
            <a:xfrm>
              <a:off x="3210339" y="3786809"/>
              <a:ext cx="2149221" cy="1033669"/>
            </a:xfrm>
            <a:custGeom>
              <a:avLst/>
              <a:gdLst>
                <a:gd name="connsiteX0" fmla="*/ 69574 w 1849270"/>
                <a:gd name="connsiteY0" fmla="*/ 327991 h 1033669"/>
                <a:gd name="connsiteX1" fmla="*/ 129209 w 1849270"/>
                <a:gd name="connsiteY1" fmla="*/ 268356 h 1033669"/>
                <a:gd name="connsiteX2" fmla="*/ 149087 w 1849270"/>
                <a:gd name="connsiteY2" fmla="*/ 238539 h 1033669"/>
                <a:gd name="connsiteX3" fmla="*/ 208722 w 1849270"/>
                <a:gd name="connsiteY3" fmla="*/ 218661 h 1033669"/>
                <a:gd name="connsiteX4" fmla="*/ 268357 w 1849270"/>
                <a:gd name="connsiteY4" fmla="*/ 198782 h 1033669"/>
                <a:gd name="connsiteX5" fmla="*/ 417444 w 1849270"/>
                <a:gd name="connsiteY5" fmla="*/ 178904 h 1033669"/>
                <a:gd name="connsiteX6" fmla="*/ 477078 w 1849270"/>
                <a:gd name="connsiteY6" fmla="*/ 119269 h 1033669"/>
                <a:gd name="connsiteX7" fmla="*/ 536713 w 1849270"/>
                <a:gd name="connsiteY7" fmla="*/ 79513 h 1033669"/>
                <a:gd name="connsiteX8" fmla="*/ 546652 w 1849270"/>
                <a:gd name="connsiteY8" fmla="*/ 49695 h 1033669"/>
                <a:gd name="connsiteX9" fmla="*/ 586409 w 1849270"/>
                <a:gd name="connsiteY9" fmla="*/ 59634 h 1033669"/>
                <a:gd name="connsiteX10" fmla="*/ 705678 w 1849270"/>
                <a:gd name="connsiteY10" fmla="*/ 89452 h 1033669"/>
                <a:gd name="connsiteX11" fmla="*/ 735496 w 1849270"/>
                <a:gd name="connsiteY11" fmla="*/ 99391 h 1033669"/>
                <a:gd name="connsiteX12" fmla="*/ 765313 w 1849270"/>
                <a:gd name="connsiteY12" fmla="*/ 109330 h 1033669"/>
                <a:gd name="connsiteX13" fmla="*/ 795131 w 1849270"/>
                <a:gd name="connsiteY13" fmla="*/ 79513 h 1033669"/>
                <a:gd name="connsiteX14" fmla="*/ 815009 w 1849270"/>
                <a:gd name="connsiteY14" fmla="*/ 49695 h 1033669"/>
                <a:gd name="connsiteX15" fmla="*/ 844826 w 1849270"/>
                <a:gd name="connsiteY15" fmla="*/ 39756 h 1033669"/>
                <a:gd name="connsiteX16" fmla="*/ 874644 w 1849270"/>
                <a:gd name="connsiteY16" fmla="*/ 19878 h 1033669"/>
                <a:gd name="connsiteX17" fmla="*/ 934278 w 1849270"/>
                <a:gd name="connsiteY17" fmla="*/ 0 h 1033669"/>
                <a:gd name="connsiteX18" fmla="*/ 993913 w 1849270"/>
                <a:gd name="connsiteY18" fmla="*/ 39756 h 1033669"/>
                <a:gd name="connsiteX19" fmla="*/ 1053548 w 1849270"/>
                <a:gd name="connsiteY19" fmla="*/ 59634 h 1033669"/>
                <a:gd name="connsiteX20" fmla="*/ 1083365 w 1849270"/>
                <a:gd name="connsiteY20" fmla="*/ 69574 h 1033669"/>
                <a:gd name="connsiteX21" fmla="*/ 1133061 w 1849270"/>
                <a:gd name="connsiteY21" fmla="*/ 129208 h 1033669"/>
                <a:gd name="connsiteX22" fmla="*/ 1182757 w 1849270"/>
                <a:gd name="connsiteY22" fmla="*/ 89452 h 1033669"/>
                <a:gd name="connsiteX23" fmla="*/ 1212574 w 1849270"/>
                <a:gd name="connsiteY23" fmla="*/ 79513 h 1033669"/>
                <a:gd name="connsiteX24" fmla="*/ 1232452 w 1849270"/>
                <a:gd name="connsiteY24" fmla="*/ 59634 h 1033669"/>
                <a:gd name="connsiteX25" fmla="*/ 1292087 w 1849270"/>
                <a:gd name="connsiteY25" fmla="*/ 39756 h 1033669"/>
                <a:gd name="connsiteX26" fmla="*/ 1321904 w 1849270"/>
                <a:gd name="connsiteY26" fmla="*/ 19878 h 1033669"/>
                <a:gd name="connsiteX27" fmla="*/ 1371600 w 1849270"/>
                <a:gd name="connsiteY27" fmla="*/ 69574 h 1033669"/>
                <a:gd name="connsiteX28" fmla="*/ 1421296 w 1849270"/>
                <a:gd name="connsiteY28" fmla="*/ 129208 h 1033669"/>
                <a:gd name="connsiteX29" fmla="*/ 1431235 w 1849270"/>
                <a:gd name="connsiteY29" fmla="*/ 159026 h 1033669"/>
                <a:gd name="connsiteX30" fmla="*/ 1461052 w 1849270"/>
                <a:gd name="connsiteY30" fmla="*/ 168965 h 1033669"/>
                <a:gd name="connsiteX31" fmla="*/ 1530626 w 1849270"/>
                <a:gd name="connsiteY31" fmla="*/ 89452 h 1033669"/>
                <a:gd name="connsiteX32" fmla="*/ 1560444 w 1849270"/>
                <a:gd name="connsiteY32" fmla="*/ 59634 h 1033669"/>
                <a:gd name="connsiteX33" fmla="*/ 1620078 w 1849270"/>
                <a:gd name="connsiteY33" fmla="*/ 39756 h 1033669"/>
                <a:gd name="connsiteX34" fmla="*/ 1769165 w 1849270"/>
                <a:gd name="connsiteY34" fmla="*/ 49695 h 1033669"/>
                <a:gd name="connsiteX35" fmla="*/ 1798983 w 1849270"/>
                <a:gd name="connsiteY35" fmla="*/ 59634 h 1033669"/>
                <a:gd name="connsiteX36" fmla="*/ 1838739 w 1849270"/>
                <a:gd name="connsiteY36" fmla="*/ 109330 h 1033669"/>
                <a:gd name="connsiteX37" fmla="*/ 1838739 w 1849270"/>
                <a:gd name="connsiteY37" fmla="*/ 258417 h 1033669"/>
                <a:gd name="connsiteX38" fmla="*/ 1828800 w 1849270"/>
                <a:gd name="connsiteY38" fmla="*/ 288234 h 1033669"/>
                <a:gd name="connsiteX39" fmla="*/ 1769165 w 1849270"/>
                <a:gd name="connsiteY39" fmla="*/ 407504 h 1033669"/>
                <a:gd name="connsiteX40" fmla="*/ 1759226 w 1849270"/>
                <a:gd name="connsiteY40" fmla="*/ 437321 h 1033669"/>
                <a:gd name="connsiteX41" fmla="*/ 1709531 w 1849270"/>
                <a:gd name="connsiteY41" fmla="*/ 526774 h 1033669"/>
                <a:gd name="connsiteX42" fmla="*/ 1679713 w 1849270"/>
                <a:gd name="connsiteY42" fmla="*/ 536713 h 1033669"/>
                <a:gd name="connsiteX43" fmla="*/ 1620078 w 1849270"/>
                <a:gd name="connsiteY43" fmla="*/ 576469 h 1033669"/>
                <a:gd name="connsiteX44" fmla="*/ 1600200 w 1849270"/>
                <a:gd name="connsiteY44" fmla="*/ 596348 h 1033669"/>
                <a:gd name="connsiteX45" fmla="*/ 1540565 w 1849270"/>
                <a:gd name="connsiteY45" fmla="*/ 616226 h 1033669"/>
                <a:gd name="connsiteX46" fmla="*/ 1510748 w 1849270"/>
                <a:gd name="connsiteY46" fmla="*/ 626165 h 1033669"/>
                <a:gd name="connsiteX47" fmla="*/ 1480931 w 1849270"/>
                <a:gd name="connsiteY47" fmla="*/ 636104 h 1033669"/>
                <a:gd name="connsiteX48" fmla="*/ 1341783 w 1849270"/>
                <a:gd name="connsiteY48" fmla="*/ 675861 h 1033669"/>
                <a:gd name="connsiteX49" fmla="*/ 1242391 w 1849270"/>
                <a:gd name="connsiteY49" fmla="*/ 705678 h 1033669"/>
                <a:gd name="connsiteX50" fmla="*/ 1212574 w 1849270"/>
                <a:gd name="connsiteY50" fmla="*/ 715617 h 1033669"/>
                <a:gd name="connsiteX51" fmla="*/ 1133061 w 1849270"/>
                <a:gd name="connsiteY51" fmla="*/ 785191 h 1033669"/>
                <a:gd name="connsiteX52" fmla="*/ 1093304 w 1849270"/>
                <a:gd name="connsiteY52" fmla="*/ 834887 h 1033669"/>
                <a:gd name="connsiteX53" fmla="*/ 1033670 w 1849270"/>
                <a:gd name="connsiteY53" fmla="*/ 854765 h 1033669"/>
                <a:gd name="connsiteX54" fmla="*/ 1003852 w 1849270"/>
                <a:gd name="connsiteY54" fmla="*/ 864704 h 1033669"/>
                <a:gd name="connsiteX55" fmla="*/ 914400 w 1849270"/>
                <a:gd name="connsiteY55" fmla="*/ 914400 h 1033669"/>
                <a:gd name="connsiteX56" fmla="*/ 884583 w 1849270"/>
                <a:gd name="connsiteY56" fmla="*/ 934278 h 1033669"/>
                <a:gd name="connsiteX57" fmla="*/ 864704 w 1849270"/>
                <a:gd name="connsiteY57" fmla="*/ 954156 h 1033669"/>
                <a:gd name="connsiteX58" fmla="*/ 834887 w 1849270"/>
                <a:gd name="connsiteY58" fmla="*/ 964095 h 1033669"/>
                <a:gd name="connsiteX59" fmla="*/ 755374 w 1849270"/>
                <a:gd name="connsiteY59" fmla="*/ 1023730 h 1033669"/>
                <a:gd name="connsiteX60" fmla="*/ 725557 w 1849270"/>
                <a:gd name="connsiteY60" fmla="*/ 1033669 h 1033669"/>
                <a:gd name="connsiteX61" fmla="*/ 636104 w 1849270"/>
                <a:gd name="connsiteY61" fmla="*/ 1023730 h 1033669"/>
                <a:gd name="connsiteX62" fmla="*/ 596348 w 1849270"/>
                <a:gd name="connsiteY62" fmla="*/ 1013791 h 1033669"/>
                <a:gd name="connsiteX63" fmla="*/ 526774 w 1849270"/>
                <a:gd name="connsiteY63" fmla="*/ 1003852 h 1033669"/>
                <a:gd name="connsiteX64" fmla="*/ 228600 w 1849270"/>
                <a:gd name="connsiteY64" fmla="*/ 983974 h 1033669"/>
                <a:gd name="connsiteX65" fmla="*/ 208722 w 1849270"/>
                <a:gd name="connsiteY65" fmla="*/ 964095 h 1033669"/>
                <a:gd name="connsiteX66" fmla="*/ 188844 w 1849270"/>
                <a:gd name="connsiteY66" fmla="*/ 934278 h 1033669"/>
                <a:gd name="connsiteX67" fmla="*/ 159026 w 1849270"/>
                <a:gd name="connsiteY67" fmla="*/ 914400 h 1033669"/>
                <a:gd name="connsiteX68" fmla="*/ 139148 w 1849270"/>
                <a:gd name="connsiteY68" fmla="*/ 894521 h 1033669"/>
                <a:gd name="connsiteX69" fmla="*/ 109331 w 1849270"/>
                <a:gd name="connsiteY69" fmla="*/ 795130 h 1033669"/>
                <a:gd name="connsiteX70" fmla="*/ 119270 w 1849270"/>
                <a:gd name="connsiteY70" fmla="*/ 715617 h 1033669"/>
                <a:gd name="connsiteX71" fmla="*/ 149087 w 1849270"/>
                <a:gd name="connsiteY71" fmla="*/ 665921 h 1033669"/>
                <a:gd name="connsiteX72" fmla="*/ 178904 w 1849270"/>
                <a:gd name="connsiteY72" fmla="*/ 655982 h 1033669"/>
                <a:gd name="connsiteX73" fmla="*/ 218661 w 1849270"/>
                <a:gd name="connsiteY73" fmla="*/ 606287 h 1033669"/>
                <a:gd name="connsiteX74" fmla="*/ 238539 w 1849270"/>
                <a:gd name="connsiteY74" fmla="*/ 586408 h 1033669"/>
                <a:gd name="connsiteX75" fmla="*/ 298174 w 1849270"/>
                <a:gd name="connsiteY75" fmla="*/ 506895 h 1033669"/>
                <a:gd name="connsiteX76" fmla="*/ 159026 w 1849270"/>
                <a:gd name="connsiteY76" fmla="*/ 467139 h 1033669"/>
                <a:gd name="connsiteX77" fmla="*/ 99391 w 1849270"/>
                <a:gd name="connsiteY77" fmla="*/ 487017 h 1033669"/>
                <a:gd name="connsiteX78" fmla="*/ 9939 w 1849270"/>
                <a:gd name="connsiteY78" fmla="*/ 457200 h 1033669"/>
                <a:gd name="connsiteX79" fmla="*/ 0 w 1849270"/>
                <a:gd name="connsiteY79" fmla="*/ 427382 h 1033669"/>
                <a:gd name="connsiteX80" fmla="*/ 9939 w 1849270"/>
                <a:gd name="connsiteY80" fmla="*/ 367748 h 1033669"/>
                <a:gd name="connsiteX81" fmla="*/ 69574 w 1849270"/>
                <a:gd name="connsiteY81" fmla="*/ 327991 h 1033669"/>
                <a:gd name="connsiteX82" fmla="*/ 99391 w 1849270"/>
                <a:gd name="connsiteY82" fmla="*/ 308113 h 1033669"/>
                <a:gd name="connsiteX83" fmla="*/ 129209 w 1849270"/>
                <a:gd name="connsiteY83" fmla="*/ 298174 h 1033669"/>
                <a:gd name="connsiteX84" fmla="*/ 149087 w 1849270"/>
                <a:gd name="connsiteY84" fmla="*/ 288234 h 1033669"/>
                <a:gd name="connsiteX0" fmla="*/ 69574 w 1976199"/>
                <a:gd name="connsiteY0" fmla="*/ 327991 h 1033669"/>
                <a:gd name="connsiteX1" fmla="*/ 129209 w 1976199"/>
                <a:gd name="connsiteY1" fmla="*/ 268356 h 1033669"/>
                <a:gd name="connsiteX2" fmla="*/ 149087 w 1976199"/>
                <a:gd name="connsiteY2" fmla="*/ 238539 h 1033669"/>
                <a:gd name="connsiteX3" fmla="*/ 208722 w 1976199"/>
                <a:gd name="connsiteY3" fmla="*/ 218661 h 1033669"/>
                <a:gd name="connsiteX4" fmla="*/ 268357 w 1976199"/>
                <a:gd name="connsiteY4" fmla="*/ 198782 h 1033669"/>
                <a:gd name="connsiteX5" fmla="*/ 417444 w 1976199"/>
                <a:gd name="connsiteY5" fmla="*/ 178904 h 1033669"/>
                <a:gd name="connsiteX6" fmla="*/ 477078 w 1976199"/>
                <a:gd name="connsiteY6" fmla="*/ 119269 h 1033669"/>
                <a:gd name="connsiteX7" fmla="*/ 536713 w 1976199"/>
                <a:gd name="connsiteY7" fmla="*/ 79513 h 1033669"/>
                <a:gd name="connsiteX8" fmla="*/ 546652 w 1976199"/>
                <a:gd name="connsiteY8" fmla="*/ 49695 h 1033669"/>
                <a:gd name="connsiteX9" fmla="*/ 586409 w 1976199"/>
                <a:gd name="connsiteY9" fmla="*/ 59634 h 1033669"/>
                <a:gd name="connsiteX10" fmla="*/ 705678 w 1976199"/>
                <a:gd name="connsiteY10" fmla="*/ 89452 h 1033669"/>
                <a:gd name="connsiteX11" fmla="*/ 735496 w 1976199"/>
                <a:gd name="connsiteY11" fmla="*/ 99391 h 1033669"/>
                <a:gd name="connsiteX12" fmla="*/ 765313 w 1976199"/>
                <a:gd name="connsiteY12" fmla="*/ 109330 h 1033669"/>
                <a:gd name="connsiteX13" fmla="*/ 795131 w 1976199"/>
                <a:gd name="connsiteY13" fmla="*/ 79513 h 1033669"/>
                <a:gd name="connsiteX14" fmla="*/ 815009 w 1976199"/>
                <a:gd name="connsiteY14" fmla="*/ 49695 h 1033669"/>
                <a:gd name="connsiteX15" fmla="*/ 844826 w 1976199"/>
                <a:gd name="connsiteY15" fmla="*/ 39756 h 1033669"/>
                <a:gd name="connsiteX16" fmla="*/ 874644 w 1976199"/>
                <a:gd name="connsiteY16" fmla="*/ 19878 h 1033669"/>
                <a:gd name="connsiteX17" fmla="*/ 934278 w 1976199"/>
                <a:gd name="connsiteY17" fmla="*/ 0 h 1033669"/>
                <a:gd name="connsiteX18" fmla="*/ 993913 w 1976199"/>
                <a:gd name="connsiteY18" fmla="*/ 39756 h 1033669"/>
                <a:gd name="connsiteX19" fmla="*/ 1053548 w 1976199"/>
                <a:gd name="connsiteY19" fmla="*/ 59634 h 1033669"/>
                <a:gd name="connsiteX20" fmla="*/ 1083365 w 1976199"/>
                <a:gd name="connsiteY20" fmla="*/ 69574 h 1033669"/>
                <a:gd name="connsiteX21" fmla="*/ 1133061 w 1976199"/>
                <a:gd name="connsiteY21" fmla="*/ 129208 h 1033669"/>
                <a:gd name="connsiteX22" fmla="*/ 1182757 w 1976199"/>
                <a:gd name="connsiteY22" fmla="*/ 89452 h 1033669"/>
                <a:gd name="connsiteX23" fmla="*/ 1212574 w 1976199"/>
                <a:gd name="connsiteY23" fmla="*/ 79513 h 1033669"/>
                <a:gd name="connsiteX24" fmla="*/ 1232452 w 1976199"/>
                <a:gd name="connsiteY24" fmla="*/ 59634 h 1033669"/>
                <a:gd name="connsiteX25" fmla="*/ 1292087 w 1976199"/>
                <a:gd name="connsiteY25" fmla="*/ 39756 h 1033669"/>
                <a:gd name="connsiteX26" fmla="*/ 1321904 w 1976199"/>
                <a:gd name="connsiteY26" fmla="*/ 19878 h 1033669"/>
                <a:gd name="connsiteX27" fmla="*/ 1371600 w 1976199"/>
                <a:gd name="connsiteY27" fmla="*/ 69574 h 1033669"/>
                <a:gd name="connsiteX28" fmla="*/ 1421296 w 1976199"/>
                <a:gd name="connsiteY28" fmla="*/ 129208 h 1033669"/>
                <a:gd name="connsiteX29" fmla="*/ 1431235 w 1976199"/>
                <a:gd name="connsiteY29" fmla="*/ 159026 h 1033669"/>
                <a:gd name="connsiteX30" fmla="*/ 1461052 w 1976199"/>
                <a:gd name="connsiteY30" fmla="*/ 168965 h 1033669"/>
                <a:gd name="connsiteX31" fmla="*/ 1530626 w 1976199"/>
                <a:gd name="connsiteY31" fmla="*/ 89452 h 1033669"/>
                <a:gd name="connsiteX32" fmla="*/ 1560444 w 1976199"/>
                <a:gd name="connsiteY32" fmla="*/ 59634 h 1033669"/>
                <a:gd name="connsiteX33" fmla="*/ 1620078 w 1976199"/>
                <a:gd name="connsiteY33" fmla="*/ 39756 h 1033669"/>
                <a:gd name="connsiteX34" fmla="*/ 1769165 w 1976199"/>
                <a:gd name="connsiteY34" fmla="*/ 49695 h 1033669"/>
                <a:gd name="connsiteX35" fmla="*/ 1798983 w 1976199"/>
                <a:gd name="connsiteY35" fmla="*/ 59634 h 1033669"/>
                <a:gd name="connsiteX36" fmla="*/ 1975278 w 1976199"/>
                <a:gd name="connsiteY36" fmla="*/ 76230 h 1033669"/>
                <a:gd name="connsiteX37" fmla="*/ 1838739 w 1976199"/>
                <a:gd name="connsiteY37" fmla="*/ 258417 h 1033669"/>
                <a:gd name="connsiteX38" fmla="*/ 1828800 w 1976199"/>
                <a:gd name="connsiteY38" fmla="*/ 288234 h 1033669"/>
                <a:gd name="connsiteX39" fmla="*/ 1769165 w 1976199"/>
                <a:gd name="connsiteY39" fmla="*/ 407504 h 1033669"/>
                <a:gd name="connsiteX40" fmla="*/ 1759226 w 1976199"/>
                <a:gd name="connsiteY40" fmla="*/ 437321 h 1033669"/>
                <a:gd name="connsiteX41" fmla="*/ 1709531 w 1976199"/>
                <a:gd name="connsiteY41" fmla="*/ 526774 h 1033669"/>
                <a:gd name="connsiteX42" fmla="*/ 1679713 w 1976199"/>
                <a:gd name="connsiteY42" fmla="*/ 536713 h 1033669"/>
                <a:gd name="connsiteX43" fmla="*/ 1620078 w 1976199"/>
                <a:gd name="connsiteY43" fmla="*/ 576469 h 1033669"/>
                <a:gd name="connsiteX44" fmla="*/ 1600200 w 1976199"/>
                <a:gd name="connsiteY44" fmla="*/ 596348 h 1033669"/>
                <a:gd name="connsiteX45" fmla="*/ 1540565 w 1976199"/>
                <a:gd name="connsiteY45" fmla="*/ 616226 h 1033669"/>
                <a:gd name="connsiteX46" fmla="*/ 1510748 w 1976199"/>
                <a:gd name="connsiteY46" fmla="*/ 626165 h 1033669"/>
                <a:gd name="connsiteX47" fmla="*/ 1480931 w 1976199"/>
                <a:gd name="connsiteY47" fmla="*/ 636104 h 1033669"/>
                <a:gd name="connsiteX48" fmla="*/ 1341783 w 1976199"/>
                <a:gd name="connsiteY48" fmla="*/ 675861 h 1033669"/>
                <a:gd name="connsiteX49" fmla="*/ 1242391 w 1976199"/>
                <a:gd name="connsiteY49" fmla="*/ 705678 h 1033669"/>
                <a:gd name="connsiteX50" fmla="*/ 1212574 w 1976199"/>
                <a:gd name="connsiteY50" fmla="*/ 715617 h 1033669"/>
                <a:gd name="connsiteX51" fmla="*/ 1133061 w 1976199"/>
                <a:gd name="connsiteY51" fmla="*/ 785191 h 1033669"/>
                <a:gd name="connsiteX52" fmla="*/ 1093304 w 1976199"/>
                <a:gd name="connsiteY52" fmla="*/ 834887 h 1033669"/>
                <a:gd name="connsiteX53" fmla="*/ 1033670 w 1976199"/>
                <a:gd name="connsiteY53" fmla="*/ 854765 h 1033669"/>
                <a:gd name="connsiteX54" fmla="*/ 1003852 w 1976199"/>
                <a:gd name="connsiteY54" fmla="*/ 864704 h 1033669"/>
                <a:gd name="connsiteX55" fmla="*/ 914400 w 1976199"/>
                <a:gd name="connsiteY55" fmla="*/ 914400 h 1033669"/>
                <a:gd name="connsiteX56" fmla="*/ 884583 w 1976199"/>
                <a:gd name="connsiteY56" fmla="*/ 934278 h 1033669"/>
                <a:gd name="connsiteX57" fmla="*/ 864704 w 1976199"/>
                <a:gd name="connsiteY57" fmla="*/ 954156 h 1033669"/>
                <a:gd name="connsiteX58" fmla="*/ 834887 w 1976199"/>
                <a:gd name="connsiteY58" fmla="*/ 964095 h 1033669"/>
                <a:gd name="connsiteX59" fmla="*/ 755374 w 1976199"/>
                <a:gd name="connsiteY59" fmla="*/ 1023730 h 1033669"/>
                <a:gd name="connsiteX60" fmla="*/ 725557 w 1976199"/>
                <a:gd name="connsiteY60" fmla="*/ 1033669 h 1033669"/>
                <a:gd name="connsiteX61" fmla="*/ 636104 w 1976199"/>
                <a:gd name="connsiteY61" fmla="*/ 1023730 h 1033669"/>
                <a:gd name="connsiteX62" fmla="*/ 596348 w 1976199"/>
                <a:gd name="connsiteY62" fmla="*/ 1013791 h 1033669"/>
                <a:gd name="connsiteX63" fmla="*/ 526774 w 1976199"/>
                <a:gd name="connsiteY63" fmla="*/ 1003852 h 1033669"/>
                <a:gd name="connsiteX64" fmla="*/ 228600 w 1976199"/>
                <a:gd name="connsiteY64" fmla="*/ 983974 h 1033669"/>
                <a:gd name="connsiteX65" fmla="*/ 208722 w 1976199"/>
                <a:gd name="connsiteY65" fmla="*/ 964095 h 1033669"/>
                <a:gd name="connsiteX66" fmla="*/ 188844 w 1976199"/>
                <a:gd name="connsiteY66" fmla="*/ 934278 h 1033669"/>
                <a:gd name="connsiteX67" fmla="*/ 159026 w 1976199"/>
                <a:gd name="connsiteY67" fmla="*/ 914400 h 1033669"/>
                <a:gd name="connsiteX68" fmla="*/ 139148 w 1976199"/>
                <a:gd name="connsiteY68" fmla="*/ 894521 h 1033669"/>
                <a:gd name="connsiteX69" fmla="*/ 109331 w 1976199"/>
                <a:gd name="connsiteY69" fmla="*/ 795130 h 1033669"/>
                <a:gd name="connsiteX70" fmla="*/ 119270 w 1976199"/>
                <a:gd name="connsiteY70" fmla="*/ 715617 h 1033669"/>
                <a:gd name="connsiteX71" fmla="*/ 149087 w 1976199"/>
                <a:gd name="connsiteY71" fmla="*/ 665921 h 1033669"/>
                <a:gd name="connsiteX72" fmla="*/ 178904 w 1976199"/>
                <a:gd name="connsiteY72" fmla="*/ 655982 h 1033669"/>
                <a:gd name="connsiteX73" fmla="*/ 218661 w 1976199"/>
                <a:gd name="connsiteY73" fmla="*/ 606287 h 1033669"/>
                <a:gd name="connsiteX74" fmla="*/ 238539 w 1976199"/>
                <a:gd name="connsiteY74" fmla="*/ 586408 h 1033669"/>
                <a:gd name="connsiteX75" fmla="*/ 298174 w 1976199"/>
                <a:gd name="connsiteY75" fmla="*/ 506895 h 1033669"/>
                <a:gd name="connsiteX76" fmla="*/ 159026 w 1976199"/>
                <a:gd name="connsiteY76" fmla="*/ 467139 h 1033669"/>
                <a:gd name="connsiteX77" fmla="*/ 99391 w 1976199"/>
                <a:gd name="connsiteY77" fmla="*/ 487017 h 1033669"/>
                <a:gd name="connsiteX78" fmla="*/ 9939 w 1976199"/>
                <a:gd name="connsiteY78" fmla="*/ 457200 h 1033669"/>
                <a:gd name="connsiteX79" fmla="*/ 0 w 1976199"/>
                <a:gd name="connsiteY79" fmla="*/ 427382 h 1033669"/>
                <a:gd name="connsiteX80" fmla="*/ 9939 w 1976199"/>
                <a:gd name="connsiteY80" fmla="*/ 367748 h 1033669"/>
                <a:gd name="connsiteX81" fmla="*/ 69574 w 1976199"/>
                <a:gd name="connsiteY81" fmla="*/ 327991 h 1033669"/>
                <a:gd name="connsiteX82" fmla="*/ 99391 w 1976199"/>
                <a:gd name="connsiteY82" fmla="*/ 308113 h 1033669"/>
                <a:gd name="connsiteX83" fmla="*/ 129209 w 1976199"/>
                <a:gd name="connsiteY83" fmla="*/ 298174 h 1033669"/>
                <a:gd name="connsiteX84" fmla="*/ 149087 w 1976199"/>
                <a:gd name="connsiteY84" fmla="*/ 288234 h 1033669"/>
                <a:gd name="connsiteX0" fmla="*/ 69574 w 2151267"/>
                <a:gd name="connsiteY0" fmla="*/ 327991 h 1033669"/>
                <a:gd name="connsiteX1" fmla="*/ 129209 w 2151267"/>
                <a:gd name="connsiteY1" fmla="*/ 268356 h 1033669"/>
                <a:gd name="connsiteX2" fmla="*/ 149087 w 2151267"/>
                <a:gd name="connsiteY2" fmla="*/ 238539 h 1033669"/>
                <a:gd name="connsiteX3" fmla="*/ 208722 w 2151267"/>
                <a:gd name="connsiteY3" fmla="*/ 218661 h 1033669"/>
                <a:gd name="connsiteX4" fmla="*/ 268357 w 2151267"/>
                <a:gd name="connsiteY4" fmla="*/ 198782 h 1033669"/>
                <a:gd name="connsiteX5" fmla="*/ 417444 w 2151267"/>
                <a:gd name="connsiteY5" fmla="*/ 178904 h 1033669"/>
                <a:gd name="connsiteX6" fmla="*/ 477078 w 2151267"/>
                <a:gd name="connsiteY6" fmla="*/ 119269 h 1033669"/>
                <a:gd name="connsiteX7" fmla="*/ 536713 w 2151267"/>
                <a:gd name="connsiteY7" fmla="*/ 79513 h 1033669"/>
                <a:gd name="connsiteX8" fmla="*/ 546652 w 2151267"/>
                <a:gd name="connsiteY8" fmla="*/ 49695 h 1033669"/>
                <a:gd name="connsiteX9" fmla="*/ 586409 w 2151267"/>
                <a:gd name="connsiteY9" fmla="*/ 59634 h 1033669"/>
                <a:gd name="connsiteX10" fmla="*/ 705678 w 2151267"/>
                <a:gd name="connsiteY10" fmla="*/ 89452 h 1033669"/>
                <a:gd name="connsiteX11" fmla="*/ 735496 w 2151267"/>
                <a:gd name="connsiteY11" fmla="*/ 99391 h 1033669"/>
                <a:gd name="connsiteX12" fmla="*/ 765313 w 2151267"/>
                <a:gd name="connsiteY12" fmla="*/ 109330 h 1033669"/>
                <a:gd name="connsiteX13" fmla="*/ 795131 w 2151267"/>
                <a:gd name="connsiteY13" fmla="*/ 79513 h 1033669"/>
                <a:gd name="connsiteX14" fmla="*/ 815009 w 2151267"/>
                <a:gd name="connsiteY14" fmla="*/ 49695 h 1033669"/>
                <a:gd name="connsiteX15" fmla="*/ 844826 w 2151267"/>
                <a:gd name="connsiteY15" fmla="*/ 39756 h 1033669"/>
                <a:gd name="connsiteX16" fmla="*/ 874644 w 2151267"/>
                <a:gd name="connsiteY16" fmla="*/ 19878 h 1033669"/>
                <a:gd name="connsiteX17" fmla="*/ 934278 w 2151267"/>
                <a:gd name="connsiteY17" fmla="*/ 0 h 1033669"/>
                <a:gd name="connsiteX18" fmla="*/ 993913 w 2151267"/>
                <a:gd name="connsiteY18" fmla="*/ 39756 h 1033669"/>
                <a:gd name="connsiteX19" fmla="*/ 1053548 w 2151267"/>
                <a:gd name="connsiteY19" fmla="*/ 59634 h 1033669"/>
                <a:gd name="connsiteX20" fmla="*/ 1083365 w 2151267"/>
                <a:gd name="connsiteY20" fmla="*/ 69574 h 1033669"/>
                <a:gd name="connsiteX21" fmla="*/ 1133061 w 2151267"/>
                <a:gd name="connsiteY21" fmla="*/ 129208 h 1033669"/>
                <a:gd name="connsiteX22" fmla="*/ 1182757 w 2151267"/>
                <a:gd name="connsiteY22" fmla="*/ 89452 h 1033669"/>
                <a:gd name="connsiteX23" fmla="*/ 1212574 w 2151267"/>
                <a:gd name="connsiteY23" fmla="*/ 79513 h 1033669"/>
                <a:gd name="connsiteX24" fmla="*/ 1232452 w 2151267"/>
                <a:gd name="connsiteY24" fmla="*/ 59634 h 1033669"/>
                <a:gd name="connsiteX25" fmla="*/ 1292087 w 2151267"/>
                <a:gd name="connsiteY25" fmla="*/ 39756 h 1033669"/>
                <a:gd name="connsiteX26" fmla="*/ 1321904 w 2151267"/>
                <a:gd name="connsiteY26" fmla="*/ 19878 h 1033669"/>
                <a:gd name="connsiteX27" fmla="*/ 1371600 w 2151267"/>
                <a:gd name="connsiteY27" fmla="*/ 69574 h 1033669"/>
                <a:gd name="connsiteX28" fmla="*/ 1421296 w 2151267"/>
                <a:gd name="connsiteY28" fmla="*/ 129208 h 1033669"/>
                <a:gd name="connsiteX29" fmla="*/ 1431235 w 2151267"/>
                <a:gd name="connsiteY29" fmla="*/ 159026 h 1033669"/>
                <a:gd name="connsiteX30" fmla="*/ 1461052 w 2151267"/>
                <a:gd name="connsiteY30" fmla="*/ 168965 h 1033669"/>
                <a:gd name="connsiteX31" fmla="*/ 1530626 w 2151267"/>
                <a:gd name="connsiteY31" fmla="*/ 89452 h 1033669"/>
                <a:gd name="connsiteX32" fmla="*/ 1560444 w 2151267"/>
                <a:gd name="connsiteY32" fmla="*/ 59634 h 1033669"/>
                <a:gd name="connsiteX33" fmla="*/ 1620078 w 2151267"/>
                <a:gd name="connsiteY33" fmla="*/ 39756 h 1033669"/>
                <a:gd name="connsiteX34" fmla="*/ 1769165 w 2151267"/>
                <a:gd name="connsiteY34" fmla="*/ 49695 h 1033669"/>
                <a:gd name="connsiteX35" fmla="*/ 1798983 w 2151267"/>
                <a:gd name="connsiteY35" fmla="*/ 59634 h 1033669"/>
                <a:gd name="connsiteX36" fmla="*/ 1975278 w 2151267"/>
                <a:gd name="connsiteY36" fmla="*/ 76230 h 1033669"/>
                <a:gd name="connsiteX37" fmla="*/ 2149055 w 2151267"/>
                <a:gd name="connsiteY37" fmla="*/ 192217 h 1033669"/>
                <a:gd name="connsiteX38" fmla="*/ 1828800 w 2151267"/>
                <a:gd name="connsiteY38" fmla="*/ 288234 h 1033669"/>
                <a:gd name="connsiteX39" fmla="*/ 1769165 w 2151267"/>
                <a:gd name="connsiteY39" fmla="*/ 407504 h 1033669"/>
                <a:gd name="connsiteX40" fmla="*/ 1759226 w 2151267"/>
                <a:gd name="connsiteY40" fmla="*/ 437321 h 1033669"/>
                <a:gd name="connsiteX41" fmla="*/ 1709531 w 2151267"/>
                <a:gd name="connsiteY41" fmla="*/ 526774 h 1033669"/>
                <a:gd name="connsiteX42" fmla="*/ 1679713 w 2151267"/>
                <a:gd name="connsiteY42" fmla="*/ 536713 h 1033669"/>
                <a:gd name="connsiteX43" fmla="*/ 1620078 w 2151267"/>
                <a:gd name="connsiteY43" fmla="*/ 576469 h 1033669"/>
                <a:gd name="connsiteX44" fmla="*/ 1600200 w 2151267"/>
                <a:gd name="connsiteY44" fmla="*/ 596348 h 1033669"/>
                <a:gd name="connsiteX45" fmla="*/ 1540565 w 2151267"/>
                <a:gd name="connsiteY45" fmla="*/ 616226 h 1033669"/>
                <a:gd name="connsiteX46" fmla="*/ 1510748 w 2151267"/>
                <a:gd name="connsiteY46" fmla="*/ 626165 h 1033669"/>
                <a:gd name="connsiteX47" fmla="*/ 1480931 w 2151267"/>
                <a:gd name="connsiteY47" fmla="*/ 636104 h 1033669"/>
                <a:gd name="connsiteX48" fmla="*/ 1341783 w 2151267"/>
                <a:gd name="connsiteY48" fmla="*/ 675861 h 1033669"/>
                <a:gd name="connsiteX49" fmla="*/ 1242391 w 2151267"/>
                <a:gd name="connsiteY49" fmla="*/ 705678 h 1033669"/>
                <a:gd name="connsiteX50" fmla="*/ 1212574 w 2151267"/>
                <a:gd name="connsiteY50" fmla="*/ 715617 h 1033669"/>
                <a:gd name="connsiteX51" fmla="*/ 1133061 w 2151267"/>
                <a:gd name="connsiteY51" fmla="*/ 785191 h 1033669"/>
                <a:gd name="connsiteX52" fmla="*/ 1093304 w 2151267"/>
                <a:gd name="connsiteY52" fmla="*/ 834887 h 1033669"/>
                <a:gd name="connsiteX53" fmla="*/ 1033670 w 2151267"/>
                <a:gd name="connsiteY53" fmla="*/ 854765 h 1033669"/>
                <a:gd name="connsiteX54" fmla="*/ 1003852 w 2151267"/>
                <a:gd name="connsiteY54" fmla="*/ 864704 h 1033669"/>
                <a:gd name="connsiteX55" fmla="*/ 914400 w 2151267"/>
                <a:gd name="connsiteY55" fmla="*/ 914400 h 1033669"/>
                <a:gd name="connsiteX56" fmla="*/ 884583 w 2151267"/>
                <a:gd name="connsiteY56" fmla="*/ 934278 h 1033669"/>
                <a:gd name="connsiteX57" fmla="*/ 864704 w 2151267"/>
                <a:gd name="connsiteY57" fmla="*/ 954156 h 1033669"/>
                <a:gd name="connsiteX58" fmla="*/ 834887 w 2151267"/>
                <a:gd name="connsiteY58" fmla="*/ 964095 h 1033669"/>
                <a:gd name="connsiteX59" fmla="*/ 755374 w 2151267"/>
                <a:gd name="connsiteY59" fmla="*/ 1023730 h 1033669"/>
                <a:gd name="connsiteX60" fmla="*/ 725557 w 2151267"/>
                <a:gd name="connsiteY60" fmla="*/ 1033669 h 1033669"/>
                <a:gd name="connsiteX61" fmla="*/ 636104 w 2151267"/>
                <a:gd name="connsiteY61" fmla="*/ 1023730 h 1033669"/>
                <a:gd name="connsiteX62" fmla="*/ 596348 w 2151267"/>
                <a:gd name="connsiteY62" fmla="*/ 1013791 h 1033669"/>
                <a:gd name="connsiteX63" fmla="*/ 526774 w 2151267"/>
                <a:gd name="connsiteY63" fmla="*/ 1003852 h 1033669"/>
                <a:gd name="connsiteX64" fmla="*/ 228600 w 2151267"/>
                <a:gd name="connsiteY64" fmla="*/ 983974 h 1033669"/>
                <a:gd name="connsiteX65" fmla="*/ 208722 w 2151267"/>
                <a:gd name="connsiteY65" fmla="*/ 964095 h 1033669"/>
                <a:gd name="connsiteX66" fmla="*/ 188844 w 2151267"/>
                <a:gd name="connsiteY66" fmla="*/ 934278 h 1033669"/>
                <a:gd name="connsiteX67" fmla="*/ 159026 w 2151267"/>
                <a:gd name="connsiteY67" fmla="*/ 914400 h 1033669"/>
                <a:gd name="connsiteX68" fmla="*/ 139148 w 2151267"/>
                <a:gd name="connsiteY68" fmla="*/ 894521 h 1033669"/>
                <a:gd name="connsiteX69" fmla="*/ 109331 w 2151267"/>
                <a:gd name="connsiteY69" fmla="*/ 795130 h 1033669"/>
                <a:gd name="connsiteX70" fmla="*/ 119270 w 2151267"/>
                <a:gd name="connsiteY70" fmla="*/ 715617 h 1033669"/>
                <a:gd name="connsiteX71" fmla="*/ 149087 w 2151267"/>
                <a:gd name="connsiteY71" fmla="*/ 665921 h 1033669"/>
                <a:gd name="connsiteX72" fmla="*/ 178904 w 2151267"/>
                <a:gd name="connsiteY72" fmla="*/ 655982 h 1033669"/>
                <a:gd name="connsiteX73" fmla="*/ 218661 w 2151267"/>
                <a:gd name="connsiteY73" fmla="*/ 606287 h 1033669"/>
                <a:gd name="connsiteX74" fmla="*/ 238539 w 2151267"/>
                <a:gd name="connsiteY74" fmla="*/ 586408 h 1033669"/>
                <a:gd name="connsiteX75" fmla="*/ 298174 w 2151267"/>
                <a:gd name="connsiteY75" fmla="*/ 506895 h 1033669"/>
                <a:gd name="connsiteX76" fmla="*/ 159026 w 2151267"/>
                <a:gd name="connsiteY76" fmla="*/ 467139 h 1033669"/>
                <a:gd name="connsiteX77" fmla="*/ 99391 w 2151267"/>
                <a:gd name="connsiteY77" fmla="*/ 487017 h 1033669"/>
                <a:gd name="connsiteX78" fmla="*/ 9939 w 2151267"/>
                <a:gd name="connsiteY78" fmla="*/ 457200 h 1033669"/>
                <a:gd name="connsiteX79" fmla="*/ 0 w 2151267"/>
                <a:gd name="connsiteY79" fmla="*/ 427382 h 1033669"/>
                <a:gd name="connsiteX80" fmla="*/ 9939 w 2151267"/>
                <a:gd name="connsiteY80" fmla="*/ 367748 h 1033669"/>
                <a:gd name="connsiteX81" fmla="*/ 69574 w 2151267"/>
                <a:gd name="connsiteY81" fmla="*/ 327991 h 1033669"/>
                <a:gd name="connsiteX82" fmla="*/ 99391 w 2151267"/>
                <a:gd name="connsiteY82" fmla="*/ 308113 h 1033669"/>
                <a:gd name="connsiteX83" fmla="*/ 129209 w 2151267"/>
                <a:gd name="connsiteY83" fmla="*/ 298174 h 1033669"/>
                <a:gd name="connsiteX84" fmla="*/ 149087 w 2151267"/>
                <a:gd name="connsiteY84" fmla="*/ 288234 h 1033669"/>
                <a:gd name="connsiteX0" fmla="*/ 69574 w 2149287"/>
                <a:gd name="connsiteY0" fmla="*/ 327991 h 1033669"/>
                <a:gd name="connsiteX1" fmla="*/ 129209 w 2149287"/>
                <a:gd name="connsiteY1" fmla="*/ 268356 h 1033669"/>
                <a:gd name="connsiteX2" fmla="*/ 149087 w 2149287"/>
                <a:gd name="connsiteY2" fmla="*/ 238539 h 1033669"/>
                <a:gd name="connsiteX3" fmla="*/ 208722 w 2149287"/>
                <a:gd name="connsiteY3" fmla="*/ 218661 h 1033669"/>
                <a:gd name="connsiteX4" fmla="*/ 268357 w 2149287"/>
                <a:gd name="connsiteY4" fmla="*/ 198782 h 1033669"/>
                <a:gd name="connsiteX5" fmla="*/ 417444 w 2149287"/>
                <a:gd name="connsiteY5" fmla="*/ 178904 h 1033669"/>
                <a:gd name="connsiteX6" fmla="*/ 477078 w 2149287"/>
                <a:gd name="connsiteY6" fmla="*/ 119269 h 1033669"/>
                <a:gd name="connsiteX7" fmla="*/ 536713 w 2149287"/>
                <a:gd name="connsiteY7" fmla="*/ 79513 h 1033669"/>
                <a:gd name="connsiteX8" fmla="*/ 546652 w 2149287"/>
                <a:gd name="connsiteY8" fmla="*/ 49695 h 1033669"/>
                <a:gd name="connsiteX9" fmla="*/ 586409 w 2149287"/>
                <a:gd name="connsiteY9" fmla="*/ 59634 h 1033669"/>
                <a:gd name="connsiteX10" fmla="*/ 705678 w 2149287"/>
                <a:gd name="connsiteY10" fmla="*/ 89452 h 1033669"/>
                <a:gd name="connsiteX11" fmla="*/ 735496 w 2149287"/>
                <a:gd name="connsiteY11" fmla="*/ 99391 h 1033669"/>
                <a:gd name="connsiteX12" fmla="*/ 765313 w 2149287"/>
                <a:gd name="connsiteY12" fmla="*/ 109330 h 1033669"/>
                <a:gd name="connsiteX13" fmla="*/ 795131 w 2149287"/>
                <a:gd name="connsiteY13" fmla="*/ 79513 h 1033669"/>
                <a:gd name="connsiteX14" fmla="*/ 815009 w 2149287"/>
                <a:gd name="connsiteY14" fmla="*/ 49695 h 1033669"/>
                <a:gd name="connsiteX15" fmla="*/ 844826 w 2149287"/>
                <a:gd name="connsiteY15" fmla="*/ 39756 h 1033669"/>
                <a:gd name="connsiteX16" fmla="*/ 874644 w 2149287"/>
                <a:gd name="connsiteY16" fmla="*/ 19878 h 1033669"/>
                <a:gd name="connsiteX17" fmla="*/ 934278 w 2149287"/>
                <a:gd name="connsiteY17" fmla="*/ 0 h 1033669"/>
                <a:gd name="connsiteX18" fmla="*/ 993913 w 2149287"/>
                <a:gd name="connsiteY18" fmla="*/ 39756 h 1033669"/>
                <a:gd name="connsiteX19" fmla="*/ 1053548 w 2149287"/>
                <a:gd name="connsiteY19" fmla="*/ 59634 h 1033669"/>
                <a:gd name="connsiteX20" fmla="*/ 1083365 w 2149287"/>
                <a:gd name="connsiteY20" fmla="*/ 69574 h 1033669"/>
                <a:gd name="connsiteX21" fmla="*/ 1133061 w 2149287"/>
                <a:gd name="connsiteY21" fmla="*/ 129208 h 1033669"/>
                <a:gd name="connsiteX22" fmla="*/ 1182757 w 2149287"/>
                <a:gd name="connsiteY22" fmla="*/ 89452 h 1033669"/>
                <a:gd name="connsiteX23" fmla="*/ 1212574 w 2149287"/>
                <a:gd name="connsiteY23" fmla="*/ 79513 h 1033669"/>
                <a:gd name="connsiteX24" fmla="*/ 1232452 w 2149287"/>
                <a:gd name="connsiteY24" fmla="*/ 59634 h 1033669"/>
                <a:gd name="connsiteX25" fmla="*/ 1292087 w 2149287"/>
                <a:gd name="connsiteY25" fmla="*/ 39756 h 1033669"/>
                <a:gd name="connsiteX26" fmla="*/ 1321904 w 2149287"/>
                <a:gd name="connsiteY26" fmla="*/ 19878 h 1033669"/>
                <a:gd name="connsiteX27" fmla="*/ 1371600 w 2149287"/>
                <a:gd name="connsiteY27" fmla="*/ 69574 h 1033669"/>
                <a:gd name="connsiteX28" fmla="*/ 1421296 w 2149287"/>
                <a:gd name="connsiteY28" fmla="*/ 129208 h 1033669"/>
                <a:gd name="connsiteX29" fmla="*/ 1431235 w 2149287"/>
                <a:gd name="connsiteY29" fmla="*/ 159026 h 1033669"/>
                <a:gd name="connsiteX30" fmla="*/ 1461052 w 2149287"/>
                <a:gd name="connsiteY30" fmla="*/ 168965 h 1033669"/>
                <a:gd name="connsiteX31" fmla="*/ 1530626 w 2149287"/>
                <a:gd name="connsiteY31" fmla="*/ 89452 h 1033669"/>
                <a:gd name="connsiteX32" fmla="*/ 1560444 w 2149287"/>
                <a:gd name="connsiteY32" fmla="*/ 59634 h 1033669"/>
                <a:gd name="connsiteX33" fmla="*/ 1620078 w 2149287"/>
                <a:gd name="connsiteY33" fmla="*/ 39756 h 1033669"/>
                <a:gd name="connsiteX34" fmla="*/ 1769165 w 2149287"/>
                <a:gd name="connsiteY34" fmla="*/ 49695 h 1033669"/>
                <a:gd name="connsiteX35" fmla="*/ 1798983 w 2149287"/>
                <a:gd name="connsiteY35" fmla="*/ 59634 h 1033669"/>
                <a:gd name="connsiteX36" fmla="*/ 1975278 w 2149287"/>
                <a:gd name="connsiteY36" fmla="*/ 76230 h 1033669"/>
                <a:gd name="connsiteX37" fmla="*/ 2149055 w 2149287"/>
                <a:gd name="connsiteY37" fmla="*/ 192217 h 1033669"/>
                <a:gd name="connsiteX38" fmla="*/ 2006715 w 2149287"/>
                <a:gd name="connsiteY38" fmla="*/ 288234 h 1033669"/>
                <a:gd name="connsiteX39" fmla="*/ 1769165 w 2149287"/>
                <a:gd name="connsiteY39" fmla="*/ 407504 h 1033669"/>
                <a:gd name="connsiteX40" fmla="*/ 1759226 w 2149287"/>
                <a:gd name="connsiteY40" fmla="*/ 437321 h 1033669"/>
                <a:gd name="connsiteX41" fmla="*/ 1709531 w 2149287"/>
                <a:gd name="connsiteY41" fmla="*/ 526774 h 1033669"/>
                <a:gd name="connsiteX42" fmla="*/ 1679713 w 2149287"/>
                <a:gd name="connsiteY42" fmla="*/ 536713 h 1033669"/>
                <a:gd name="connsiteX43" fmla="*/ 1620078 w 2149287"/>
                <a:gd name="connsiteY43" fmla="*/ 576469 h 1033669"/>
                <a:gd name="connsiteX44" fmla="*/ 1600200 w 2149287"/>
                <a:gd name="connsiteY44" fmla="*/ 596348 h 1033669"/>
                <a:gd name="connsiteX45" fmla="*/ 1540565 w 2149287"/>
                <a:gd name="connsiteY45" fmla="*/ 616226 h 1033669"/>
                <a:gd name="connsiteX46" fmla="*/ 1510748 w 2149287"/>
                <a:gd name="connsiteY46" fmla="*/ 626165 h 1033669"/>
                <a:gd name="connsiteX47" fmla="*/ 1480931 w 2149287"/>
                <a:gd name="connsiteY47" fmla="*/ 636104 h 1033669"/>
                <a:gd name="connsiteX48" fmla="*/ 1341783 w 2149287"/>
                <a:gd name="connsiteY48" fmla="*/ 675861 h 1033669"/>
                <a:gd name="connsiteX49" fmla="*/ 1242391 w 2149287"/>
                <a:gd name="connsiteY49" fmla="*/ 705678 h 1033669"/>
                <a:gd name="connsiteX50" fmla="*/ 1212574 w 2149287"/>
                <a:gd name="connsiteY50" fmla="*/ 715617 h 1033669"/>
                <a:gd name="connsiteX51" fmla="*/ 1133061 w 2149287"/>
                <a:gd name="connsiteY51" fmla="*/ 785191 h 1033669"/>
                <a:gd name="connsiteX52" fmla="*/ 1093304 w 2149287"/>
                <a:gd name="connsiteY52" fmla="*/ 834887 h 1033669"/>
                <a:gd name="connsiteX53" fmla="*/ 1033670 w 2149287"/>
                <a:gd name="connsiteY53" fmla="*/ 854765 h 1033669"/>
                <a:gd name="connsiteX54" fmla="*/ 1003852 w 2149287"/>
                <a:gd name="connsiteY54" fmla="*/ 864704 h 1033669"/>
                <a:gd name="connsiteX55" fmla="*/ 914400 w 2149287"/>
                <a:gd name="connsiteY55" fmla="*/ 914400 h 1033669"/>
                <a:gd name="connsiteX56" fmla="*/ 884583 w 2149287"/>
                <a:gd name="connsiteY56" fmla="*/ 934278 h 1033669"/>
                <a:gd name="connsiteX57" fmla="*/ 864704 w 2149287"/>
                <a:gd name="connsiteY57" fmla="*/ 954156 h 1033669"/>
                <a:gd name="connsiteX58" fmla="*/ 834887 w 2149287"/>
                <a:gd name="connsiteY58" fmla="*/ 964095 h 1033669"/>
                <a:gd name="connsiteX59" fmla="*/ 755374 w 2149287"/>
                <a:gd name="connsiteY59" fmla="*/ 1023730 h 1033669"/>
                <a:gd name="connsiteX60" fmla="*/ 725557 w 2149287"/>
                <a:gd name="connsiteY60" fmla="*/ 1033669 h 1033669"/>
                <a:gd name="connsiteX61" fmla="*/ 636104 w 2149287"/>
                <a:gd name="connsiteY61" fmla="*/ 1023730 h 1033669"/>
                <a:gd name="connsiteX62" fmla="*/ 596348 w 2149287"/>
                <a:gd name="connsiteY62" fmla="*/ 1013791 h 1033669"/>
                <a:gd name="connsiteX63" fmla="*/ 526774 w 2149287"/>
                <a:gd name="connsiteY63" fmla="*/ 1003852 h 1033669"/>
                <a:gd name="connsiteX64" fmla="*/ 228600 w 2149287"/>
                <a:gd name="connsiteY64" fmla="*/ 983974 h 1033669"/>
                <a:gd name="connsiteX65" fmla="*/ 208722 w 2149287"/>
                <a:gd name="connsiteY65" fmla="*/ 964095 h 1033669"/>
                <a:gd name="connsiteX66" fmla="*/ 188844 w 2149287"/>
                <a:gd name="connsiteY66" fmla="*/ 934278 h 1033669"/>
                <a:gd name="connsiteX67" fmla="*/ 159026 w 2149287"/>
                <a:gd name="connsiteY67" fmla="*/ 914400 h 1033669"/>
                <a:gd name="connsiteX68" fmla="*/ 139148 w 2149287"/>
                <a:gd name="connsiteY68" fmla="*/ 894521 h 1033669"/>
                <a:gd name="connsiteX69" fmla="*/ 109331 w 2149287"/>
                <a:gd name="connsiteY69" fmla="*/ 795130 h 1033669"/>
                <a:gd name="connsiteX70" fmla="*/ 119270 w 2149287"/>
                <a:gd name="connsiteY70" fmla="*/ 715617 h 1033669"/>
                <a:gd name="connsiteX71" fmla="*/ 149087 w 2149287"/>
                <a:gd name="connsiteY71" fmla="*/ 665921 h 1033669"/>
                <a:gd name="connsiteX72" fmla="*/ 178904 w 2149287"/>
                <a:gd name="connsiteY72" fmla="*/ 655982 h 1033669"/>
                <a:gd name="connsiteX73" fmla="*/ 218661 w 2149287"/>
                <a:gd name="connsiteY73" fmla="*/ 606287 h 1033669"/>
                <a:gd name="connsiteX74" fmla="*/ 238539 w 2149287"/>
                <a:gd name="connsiteY74" fmla="*/ 586408 h 1033669"/>
                <a:gd name="connsiteX75" fmla="*/ 298174 w 2149287"/>
                <a:gd name="connsiteY75" fmla="*/ 506895 h 1033669"/>
                <a:gd name="connsiteX76" fmla="*/ 159026 w 2149287"/>
                <a:gd name="connsiteY76" fmla="*/ 467139 h 1033669"/>
                <a:gd name="connsiteX77" fmla="*/ 99391 w 2149287"/>
                <a:gd name="connsiteY77" fmla="*/ 487017 h 1033669"/>
                <a:gd name="connsiteX78" fmla="*/ 9939 w 2149287"/>
                <a:gd name="connsiteY78" fmla="*/ 457200 h 1033669"/>
                <a:gd name="connsiteX79" fmla="*/ 0 w 2149287"/>
                <a:gd name="connsiteY79" fmla="*/ 427382 h 1033669"/>
                <a:gd name="connsiteX80" fmla="*/ 9939 w 2149287"/>
                <a:gd name="connsiteY80" fmla="*/ 367748 h 1033669"/>
                <a:gd name="connsiteX81" fmla="*/ 69574 w 2149287"/>
                <a:gd name="connsiteY81" fmla="*/ 327991 h 1033669"/>
                <a:gd name="connsiteX82" fmla="*/ 99391 w 2149287"/>
                <a:gd name="connsiteY82" fmla="*/ 308113 h 1033669"/>
                <a:gd name="connsiteX83" fmla="*/ 129209 w 2149287"/>
                <a:gd name="connsiteY83" fmla="*/ 298174 h 1033669"/>
                <a:gd name="connsiteX84" fmla="*/ 149087 w 2149287"/>
                <a:gd name="connsiteY84" fmla="*/ 288234 h 1033669"/>
                <a:gd name="connsiteX0" fmla="*/ 69574 w 2149287"/>
                <a:gd name="connsiteY0" fmla="*/ 327991 h 1033669"/>
                <a:gd name="connsiteX1" fmla="*/ 129209 w 2149287"/>
                <a:gd name="connsiteY1" fmla="*/ 268356 h 1033669"/>
                <a:gd name="connsiteX2" fmla="*/ 149087 w 2149287"/>
                <a:gd name="connsiteY2" fmla="*/ 238539 h 1033669"/>
                <a:gd name="connsiteX3" fmla="*/ 208722 w 2149287"/>
                <a:gd name="connsiteY3" fmla="*/ 218661 h 1033669"/>
                <a:gd name="connsiteX4" fmla="*/ 268357 w 2149287"/>
                <a:gd name="connsiteY4" fmla="*/ 198782 h 1033669"/>
                <a:gd name="connsiteX5" fmla="*/ 417444 w 2149287"/>
                <a:gd name="connsiteY5" fmla="*/ 178904 h 1033669"/>
                <a:gd name="connsiteX6" fmla="*/ 477078 w 2149287"/>
                <a:gd name="connsiteY6" fmla="*/ 119269 h 1033669"/>
                <a:gd name="connsiteX7" fmla="*/ 536713 w 2149287"/>
                <a:gd name="connsiteY7" fmla="*/ 79513 h 1033669"/>
                <a:gd name="connsiteX8" fmla="*/ 546652 w 2149287"/>
                <a:gd name="connsiteY8" fmla="*/ 49695 h 1033669"/>
                <a:gd name="connsiteX9" fmla="*/ 586409 w 2149287"/>
                <a:gd name="connsiteY9" fmla="*/ 59634 h 1033669"/>
                <a:gd name="connsiteX10" fmla="*/ 705678 w 2149287"/>
                <a:gd name="connsiteY10" fmla="*/ 89452 h 1033669"/>
                <a:gd name="connsiteX11" fmla="*/ 735496 w 2149287"/>
                <a:gd name="connsiteY11" fmla="*/ 99391 h 1033669"/>
                <a:gd name="connsiteX12" fmla="*/ 765313 w 2149287"/>
                <a:gd name="connsiteY12" fmla="*/ 109330 h 1033669"/>
                <a:gd name="connsiteX13" fmla="*/ 795131 w 2149287"/>
                <a:gd name="connsiteY13" fmla="*/ 79513 h 1033669"/>
                <a:gd name="connsiteX14" fmla="*/ 815009 w 2149287"/>
                <a:gd name="connsiteY14" fmla="*/ 49695 h 1033669"/>
                <a:gd name="connsiteX15" fmla="*/ 844826 w 2149287"/>
                <a:gd name="connsiteY15" fmla="*/ 39756 h 1033669"/>
                <a:gd name="connsiteX16" fmla="*/ 874644 w 2149287"/>
                <a:gd name="connsiteY16" fmla="*/ 19878 h 1033669"/>
                <a:gd name="connsiteX17" fmla="*/ 934278 w 2149287"/>
                <a:gd name="connsiteY17" fmla="*/ 0 h 1033669"/>
                <a:gd name="connsiteX18" fmla="*/ 993913 w 2149287"/>
                <a:gd name="connsiteY18" fmla="*/ 39756 h 1033669"/>
                <a:gd name="connsiteX19" fmla="*/ 1053548 w 2149287"/>
                <a:gd name="connsiteY19" fmla="*/ 59634 h 1033669"/>
                <a:gd name="connsiteX20" fmla="*/ 1083365 w 2149287"/>
                <a:gd name="connsiteY20" fmla="*/ 69574 h 1033669"/>
                <a:gd name="connsiteX21" fmla="*/ 1133061 w 2149287"/>
                <a:gd name="connsiteY21" fmla="*/ 129208 h 1033669"/>
                <a:gd name="connsiteX22" fmla="*/ 1182757 w 2149287"/>
                <a:gd name="connsiteY22" fmla="*/ 89452 h 1033669"/>
                <a:gd name="connsiteX23" fmla="*/ 1212574 w 2149287"/>
                <a:gd name="connsiteY23" fmla="*/ 79513 h 1033669"/>
                <a:gd name="connsiteX24" fmla="*/ 1232452 w 2149287"/>
                <a:gd name="connsiteY24" fmla="*/ 59634 h 1033669"/>
                <a:gd name="connsiteX25" fmla="*/ 1292087 w 2149287"/>
                <a:gd name="connsiteY25" fmla="*/ 39756 h 1033669"/>
                <a:gd name="connsiteX26" fmla="*/ 1321904 w 2149287"/>
                <a:gd name="connsiteY26" fmla="*/ 19878 h 1033669"/>
                <a:gd name="connsiteX27" fmla="*/ 1371600 w 2149287"/>
                <a:gd name="connsiteY27" fmla="*/ 69574 h 1033669"/>
                <a:gd name="connsiteX28" fmla="*/ 1421296 w 2149287"/>
                <a:gd name="connsiteY28" fmla="*/ 129208 h 1033669"/>
                <a:gd name="connsiteX29" fmla="*/ 1431235 w 2149287"/>
                <a:gd name="connsiteY29" fmla="*/ 159026 h 1033669"/>
                <a:gd name="connsiteX30" fmla="*/ 1461052 w 2149287"/>
                <a:gd name="connsiteY30" fmla="*/ 168965 h 1033669"/>
                <a:gd name="connsiteX31" fmla="*/ 1530626 w 2149287"/>
                <a:gd name="connsiteY31" fmla="*/ 89452 h 1033669"/>
                <a:gd name="connsiteX32" fmla="*/ 1560444 w 2149287"/>
                <a:gd name="connsiteY32" fmla="*/ 59634 h 1033669"/>
                <a:gd name="connsiteX33" fmla="*/ 1620078 w 2149287"/>
                <a:gd name="connsiteY33" fmla="*/ 39756 h 1033669"/>
                <a:gd name="connsiteX34" fmla="*/ 1769165 w 2149287"/>
                <a:gd name="connsiteY34" fmla="*/ 49695 h 1033669"/>
                <a:gd name="connsiteX35" fmla="*/ 1798983 w 2149287"/>
                <a:gd name="connsiteY35" fmla="*/ 59634 h 1033669"/>
                <a:gd name="connsiteX36" fmla="*/ 1975278 w 2149287"/>
                <a:gd name="connsiteY36" fmla="*/ 76230 h 1033669"/>
                <a:gd name="connsiteX37" fmla="*/ 2149055 w 2149287"/>
                <a:gd name="connsiteY37" fmla="*/ 192217 h 1033669"/>
                <a:gd name="connsiteX38" fmla="*/ 2006715 w 2149287"/>
                <a:gd name="connsiteY38" fmla="*/ 288234 h 1033669"/>
                <a:gd name="connsiteX39" fmla="*/ 1769165 w 2149287"/>
                <a:gd name="connsiteY39" fmla="*/ 407504 h 1033669"/>
                <a:gd name="connsiteX40" fmla="*/ 1916453 w 2149287"/>
                <a:gd name="connsiteY40" fmla="*/ 474559 h 1033669"/>
                <a:gd name="connsiteX41" fmla="*/ 1709531 w 2149287"/>
                <a:gd name="connsiteY41" fmla="*/ 526774 h 1033669"/>
                <a:gd name="connsiteX42" fmla="*/ 1679713 w 2149287"/>
                <a:gd name="connsiteY42" fmla="*/ 536713 h 1033669"/>
                <a:gd name="connsiteX43" fmla="*/ 1620078 w 2149287"/>
                <a:gd name="connsiteY43" fmla="*/ 576469 h 1033669"/>
                <a:gd name="connsiteX44" fmla="*/ 1600200 w 2149287"/>
                <a:gd name="connsiteY44" fmla="*/ 596348 h 1033669"/>
                <a:gd name="connsiteX45" fmla="*/ 1540565 w 2149287"/>
                <a:gd name="connsiteY45" fmla="*/ 616226 h 1033669"/>
                <a:gd name="connsiteX46" fmla="*/ 1510748 w 2149287"/>
                <a:gd name="connsiteY46" fmla="*/ 626165 h 1033669"/>
                <a:gd name="connsiteX47" fmla="*/ 1480931 w 2149287"/>
                <a:gd name="connsiteY47" fmla="*/ 636104 h 1033669"/>
                <a:gd name="connsiteX48" fmla="*/ 1341783 w 2149287"/>
                <a:gd name="connsiteY48" fmla="*/ 675861 h 1033669"/>
                <a:gd name="connsiteX49" fmla="*/ 1242391 w 2149287"/>
                <a:gd name="connsiteY49" fmla="*/ 705678 h 1033669"/>
                <a:gd name="connsiteX50" fmla="*/ 1212574 w 2149287"/>
                <a:gd name="connsiteY50" fmla="*/ 715617 h 1033669"/>
                <a:gd name="connsiteX51" fmla="*/ 1133061 w 2149287"/>
                <a:gd name="connsiteY51" fmla="*/ 785191 h 1033669"/>
                <a:gd name="connsiteX52" fmla="*/ 1093304 w 2149287"/>
                <a:gd name="connsiteY52" fmla="*/ 834887 h 1033669"/>
                <a:gd name="connsiteX53" fmla="*/ 1033670 w 2149287"/>
                <a:gd name="connsiteY53" fmla="*/ 854765 h 1033669"/>
                <a:gd name="connsiteX54" fmla="*/ 1003852 w 2149287"/>
                <a:gd name="connsiteY54" fmla="*/ 864704 h 1033669"/>
                <a:gd name="connsiteX55" fmla="*/ 914400 w 2149287"/>
                <a:gd name="connsiteY55" fmla="*/ 914400 h 1033669"/>
                <a:gd name="connsiteX56" fmla="*/ 884583 w 2149287"/>
                <a:gd name="connsiteY56" fmla="*/ 934278 h 1033669"/>
                <a:gd name="connsiteX57" fmla="*/ 864704 w 2149287"/>
                <a:gd name="connsiteY57" fmla="*/ 954156 h 1033669"/>
                <a:gd name="connsiteX58" fmla="*/ 834887 w 2149287"/>
                <a:gd name="connsiteY58" fmla="*/ 964095 h 1033669"/>
                <a:gd name="connsiteX59" fmla="*/ 755374 w 2149287"/>
                <a:gd name="connsiteY59" fmla="*/ 1023730 h 1033669"/>
                <a:gd name="connsiteX60" fmla="*/ 725557 w 2149287"/>
                <a:gd name="connsiteY60" fmla="*/ 1033669 h 1033669"/>
                <a:gd name="connsiteX61" fmla="*/ 636104 w 2149287"/>
                <a:gd name="connsiteY61" fmla="*/ 1023730 h 1033669"/>
                <a:gd name="connsiteX62" fmla="*/ 596348 w 2149287"/>
                <a:gd name="connsiteY62" fmla="*/ 1013791 h 1033669"/>
                <a:gd name="connsiteX63" fmla="*/ 526774 w 2149287"/>
                <a:gd name="connsiteY63" fmla="*/ 1003852 h 1033669"/>
                <a:gd name="connsiteX64" fmla="*/ 228600 w 2149287"/>
                <a:gd name="connsiteY64" fmla="*/ 983974 h 1033669"/>
                <a:gd name="connsiteX65" fmla="*/ 208722 w 2149287"/>
                <a:gd name="connsiteY65" fmla="*/ 964095 h 1033669"/>
                <a:gd name="connsiteX66" fmla="*/ 188844 w 2149287"/>
                <a:gd name="connsiteY66" fmla="*/ 934278 h 1033669"/>
                <a:gd name="connsiteX67" fmla="*/ 159026 w 2149287"/>
                <a:gd name="connsiteY67" fmla="*/ 914400 h 1033669"/>
                <a:gd name="connsiteX68" fmla="*/ 139148 w 2149287"/>
                <a:gd name="connsiteY68" fmla="*/ 894521 h 1033669"/>
                <a:gd name="connsiteX69" fmla="*/ 109331 w 2149287"/>
                <a:gd name="connsiteY69" fmla="*/ 795130 h 1033669"/>
                <a:gd name="connsiteX70" fmla="*/ 119270 w 2149287"/>
                <a:gd name="connsiteY70" fmla="*/ 715617 h 1033669"/>
                <a:gd name="connsiteX71" fmla="*/ 149087 w 2149287"/>
                <a:gd name="connsiteY71" fmla="*/ 665921 h 1033669"/>
                <a:gd name="connsiteX72" fmla="*/ 178904 w 2149287"/>
                <a:gd name="connsiteY72" fmla="*/ 655982 h 1033669"/>
                <a:gd name="connsiteX73" fmla="*/ 218661 w 2149287"/>
                <a:gd name="connsiteY73" fmla="*/ 606287 h 1033669"/>
                <a:gd name="connsiteX74" fmla="*/ 238539 w 2149287"/>
                <a:gd name="connsiteY74" fmla="*/ 586408 h 1033669"/>
                <a:gd name="connsiteX75" fmla="*/ 298174 w 2149287"/>
                <a:gd name="connsiteY75" fmla="*/ 506895 h 1033669"/>
                <a:gd name="connsiteX76" fmla="*/ 159026 w 2149287"/>
                <a:gd name="connsiteY76" fmla="*/ 467139 h 1033669"/>
                <a:gd name="connsiteX77" fmla="*/ 99391 w 2149287"/>
                <a:gd name="connsiteY77" fmla="*/ 487017 h 1033669"/>
                <a:gd name="connsiteX78" fmla="*/ 9939 w 2149287"/>
                <a:gd name="connsiteY78" fmla="*/ 457200 h 1033669"/>
                <a:gd name="connsiteX79" fmla="*/ 0 w 2149287"/>
                <a:gd name="connsiteY79" fmla="*/ 427382 h 1033669"/>
                <a:gd name="connsiteX80" fmla="*/ 9939 w 2149287"/>
                <a:gd name="connsiteY80" fmla="*/ 367748 h 1033669"/>
                <a:gd name="connsiteX81" fmla="*/ 69574 w 2149287"/>
                <a:gd name="connsiteY81" fmla="*/ 327991 h 1033669"/>
                <a:gd name="connsiteX82" fmla="*/ 99391 w 2149287"/>
                <a:gd name="connsiteY82" fmla="*/ 308113 h 1033669"/>
                <a:gd name="connsiteX83" fmla="*/ 129209 w 2149287"/>
                <a:gd name="connsiteY83" fmla="*/ 298174 h 1033669"/>
                <a:gd name="connsiteX84" fmla="*/ 149087 w 2149287"/>
                <a:gd name="connsiteY84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09531 w 2149221"/>
                <a:gd name="connsiteY41" fmla="*/ 526774 h 1033669"/>
                <a:gd name="connsiteX42" fmla="*/ 1679713 w 2149221"/>
                <a:gd name="connsiteY42" fmla="*/ 536713 h 1033669"/>
                <a:gd name="connsiteX43" fmla="*/ 1620078 w 2149221"/>
                <a:gd name="connsiteY43" fmla="*/ 576469 h 1033669"/>
                <a:gd name="connsiteX44" fmla="*/ 1600200 w 2149221"/>
                <a:gd name="connsiteY44" fmla="*/ 596348 h 1033669"/>
                <a:gd name="connsiteX45" fmla="*/ 1540565 w 2149221"/>
                <a:gd name="connsiteY45" fmla="*/ 616226 h 1033669"/>
                <a:gd name="connsiteX46" fmla="*/ 1510748 w 2149221"/>
                <a:gd name="connsiteY46" fmla="*/ 626165 h 1033669"/>
                <a:gd name="connsiteX47" fmla="*/ 1480931 w 2149221"/>
                <a:gd name="connsiteY47" fmla="*/ 636104 h 1033669"/>
                <a:gd name="connsiteX48" fmla="*/ 1341783 w 2149221"/>
                <a:gd name="connsiteY48" fmla="*/ 675861 h 1033669"/>
                <a:gd name="connsiteX49" fmla="*/ 1242391 w 2149221"/>
                <a:gd name="connsiteY49" fmla="*/ 705678 h 1033669"/>
                <a:gd name="connsiteX50" fmla="*/ 1212574 w 2149221"/>
                <a:gd name="connsiteY50" fmla="*/ 715617 h 1033669"/>
                <a:gd name="connsiteX51" fmla="*/ 1133061 w 2149221"/>
                <a:gd name="connsiteY51" fmla="*/ 785191 h 1033669"/>
                <a:gd name="connsiteX52" fmla="*/ 1093304 w 2149221"/>
                <a:gd name="connsiteY52" fmla="*/ 834887 h 1033669"/>
                <a:gd name="connsiteX53" fmla="*/ 1033670 w 2149221"/>
                <a:gd name="connsiteY53" fmla="*/ 854765 h 1033669"/>
                <a:gd name="connsiteX54" fmla="*/ 1003852 w 2149221"/>
                <a:gd name="connsiteY54" fmla="*/ 864704 h 1033669"/>
                <a:gd name="connsiteX55" fmla="*/ 914400 w 2149221"/>
                <a:gd name="connsiteY55" fmla="*/ 914400 h 1033669"/>
                <a:gd name="connsiteX56" fmla="*/ 884583 w 2149221"/>
                <a:gd name="connsiteY56" fmla="*/ 934278 h 1033669"/>
                <a:gd name="connsiteX57" fmla="*/ 864704 w 2149221"/>
                <a:gd name="connsiteY57" fmla="*/ 954156 h 1033669"/>
                <a:gd name="connsiteX58" fmla="*/ 834887 w 2149221"/>
                <a:gd name="connsiteY58" fmla="*/ 964095 h 1033669"/>
                <a:gd name="connsiteX59" fmla="*/ 755374 w 2149221"/>
                <a:gd name="connsiteY59" fmla="*/ 1023730 h 1033669"/>
                <a:gd name="connsiteX60" fmla="*/ 725557 w 2149221"/>
                <a:gd name="connsiteY60" fmla="*/ 1033669 h 1033669"/>
                <a:gd name="connsiteX61" fmla="*/ 636104 w 2149221"/>
                <a:gd name="connsiteY61" fmla="*/ 1023730 h 1033669"/>
                <a:gd name="connsiteX62" fmla="*/ 596348 w 2149221"/>
                <a:gd name="connsiteY62" fmla="*/ 1013791 h 1033669"/>
                <a:gd name="connsiteX63" fmla="*/ 526774 w 2149221"/>
                <a:gd name="connsiteY63" fmla="*/ 1003852 h 1033669"/>
                <a:gd name="connsiteX64" fmla="*/ 228600 w 2149221"/>
                <a:gd name="connsiteY64" fmla="*/ 983974 h 1033669"/>
                <a:gd name="connsiteX65" fmla="*/ 208722 w 2149221"/>
                <a:gd name="connsiteY65" fmla="*/ 964095 h 1033669"/>
                <a:gd name="connsiteX66" fmla="*/ 188844 w 2149221"/>
                <a:gd name="connsiteY66" fmla="*/ 934278 h 1033669"/>
                <a:gd name="connsiteX67" fmla="*/ 159026 w 2149221"/>
                <a:gd name="connsiteY67" fmla="*/ 914400 h 1033669"/>
                <a:gd name="connsiteX68" fmla="*/ 139148 w 2149221"/>
                <a:gd name="connsiteY68" fmla="*/ 894521 h 1033669"/>
                <a:gd name="connsiteX69" fmla="*/ 109331 w 2149221"/>
                <a:gd name="connsiteY69" fmla="*/ 795130 h 1033669"/>
                <a:gd name="connsiteX70" fmla="*/ 119270 w 2149221"/>
                <a:gd name="connsiteY70" fmla="*/ 715617 h 1033669"/>
                <a:gd name="connsiteX71" fmla="*/ 149087 w 2149221"/>
                <a:gd name="connsiteY71" fmla="*/ 665921 h 1033669"/>
                <a:gd name="connsiteX72" fmla="*/ 178904 w 2149221"/>
                <a:gd name="connsiteY72" fmla="*/ 655982 h 1033669"/>
                <a:gd name="connsiteX73" fmla="*/ 218661 w 2149221"/>
                <a:gd name="connsiteY73" fmla="*/ 606287 h 1033669"/>
                <a:gd name="connsiteX74" fmla="*/ 238539 w 2149221"/>
                <a:gd name="connsiteY74" fmla="*/ 586408 h 1033669"/>
                <a:gd name="connsiteX75" fmla="*/ 298174 w 2149221"/>
                <a:gd name="connsiteY75" fmla="*/ 506895 h 1033669"/>
                <a:gd name="connsiteX76" fmla="*/ 159026 w 2149221"/>
                <a:gd name="connsiteY76" fmla="*/ 467139 h 1033669"/>
                <a:gd name="connsiteX77" fmla="*/ 99391 w 2149221"/>
                <a:gd name="connsiteY77" fmla="*/ 487017 h 1033669"/>
                <a:gd name="connsiteX78" fmla="*/ 9939 w 2149221"/>
                <a:gd name="connsiteY78" fmla="*/ 457200 h 1033669"/>
                <a:gd name="connsiteX79" fmla="*/ 0 w 2149221"/>
                <a:gd name="connsiteY79" fmla="*/ 427382 h 1033669"/>
                <a:gd name="connsiteX80" fmla="*/ 9939 w 2149221"/>
                <a:gd name="connsiteY80" fmla="*/ 367748 h 1033669"/>
                <a:gd name="connsiteX81" fmla="*/ 69574 w 2149221"/>
                <a:gd name="connsiteY81" fmla="*/ 327991 h 1033669"/>
                <a:gd name="connsiteX82" fmla="*/ 99391 w 2149221"/>
                <a:gd name="connsiteY82" fmla="*/ 308113 h 1033669"/>
                <a:gd name="connsiteX83" fmla="*/ 129209 w 2149221"/>
                <a:gd name="connsiteY83" fmla="*/ 298174 h 1033669"/>
                <a:gd name="connsiteX84" fmla="*/ 149087 w 2149221"/>
                <a:gd name="connsiteY84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679713 w 2149221"/>
                <a:gd name="connsiteY42" fmla="*/ 536713 h 1033669"/>
                <a:gd name="connsiteX43" fmla="*/ 1620078 w 2149221"/>
                <a:gd name="connsiteY43" fmla="*/ 576469 h 1033669"/>
                <a:gd name="connsiteX44" fmla="*/ 1600200 w 2149221"/>
                <a:gd name="connsiteY44" fmla="*/ 596348 h 1033669"/>
                <a:gd name="connsiteX45" fmla="*/ 1540565 w 2149221"/>
                <a:gd name="connsiteY45" fmla="*/ 616226 h 1033669"/>
                <a:gd name="connsiteX46" fmla="*/ 1510748 w 2149221"/>
                <a:gd name="connsiteY46" fmla="*/ 626165 h 1033669"/>
                <a:gd name="connsiteX47" fmla="*/ 1480931 w 2149221"/>
                <a:gd name="connsiteY47" fmla="*/ 636104 h 1033669"/>
                <a:gd name="connsiteX48" fmla="*/ 1341783 w 2149221"/>
                <a:gd name="connsiteY48" fmla="*/ 675861 h 1033669"/>
                <a:gd name="connsiteX49" fmla="*/ 1242391 w 2149221"/>
                <a:gd name="connsiteY49" fmla="*/ 705678 h 1033669"/>
                <a:gd name="connsiteX50" fmla="*/ 1212574 w 2149221"/>
                <a:gd name="connsiteY50" fmla="*/ 715617 h 1033669"/>
                <a:gd name="connsiteX51" fmla="*/ 1133061 w 2149221"/>
                <a:gd name="connsiteY51" fmla="*/ 785191 h 1033669"/>
                <a:gd name="connsiteX52" fmla="*/ 1093304 w 2149221"/>
                <a:gd name="connsiteY52" fmla="*/ 834887 h 1033669"/>
                <a:gd name="connsiteX53" fmla="*/ 1033670 w 2149221"/>
                <a:gd name="connsiteY53" fmla="*/ 854765 h 1033669"/>
                <a:gd name="connsiteX54" fmla="*/ 1003852 w 2149221"/>
                <a:gd name="connsiteY54" fmla="*/ 864704 h 1033669"/>
                <a:gd name="connsiteX55" fmla="*/ 914400 w 2149221"/>
                <a:gd name="connsiteY55" fmla="*/ 914400 h 1033669"/>
                <a:gd name="connsiteX56" fmla="*/ 884583 w 2149221"/>
                <a:gd name="connsiteY56" fmla="*/ 934278 h 1033669"/>
                <a:gd name="connsiteX57" fmla="*/ 864704 w 2149221"/>
                <a:gd name="connsiteY57" fmla="*/ 954156 h 1033669"/>
                <a:gd name="connsiteX58" fmla="*/ 834887 w 2149221"/>
                <a:gd name="connsiteY58" fmla="*/ 964095 h 1033669"/>
                <a:gd name="connsiteX59" fmla="*/ 755374 w 2149221"/>
                <a:gd name="connsiteY59" fmla="*/ 1023730 h 1033669"/>
                <a:gd name="connsiteX60" fmla="*/ 725557 w 2149221"/>
                <a:gd name="connsiteY60" fmla="*/ 1033669 h 1033669"/>
                <a:gd name="connsiteX61" fmla="*/ 636104 w 2149221"/>
                <a:gd name="connsiteY61" fmla="*/ 1023730 h 1033669"/>
                <a:gd name="connsiteX62" fmla="*/ 596348 w 2149221"/>
                <a:gd name="connsiteY62" fmla="*/ 1013791 h 1033669"/>
                <a:gd name="connsiteX63" fmla="*/ 526774 w 2149221"/>
                <a:gd name="connsiteY63" fmla="*/ 1003852 h 1033669"/>
                <a:gd name="connsiteX64" fmla="*/ 228600 w 2149221"/>
                <a:gd name="connsiteY64" fmla="*/ 983974 h 1033669"/>
                <a:gd name="connsiteX65" fmla="*/ 208722 w 2149221"/>
                <a:gd name="connsiteY65" fmla="*/ 964095 h 1033669"/>
                <a:gd name="connsiteX66" fmla="*/ 188844 w 2149221"/>
                <a:gd name="connsiteY66" fmla="*/ 934278 h 1033669"/>
                <a:gd name="connsiteX67" fmla="*/ 159026 w 2149221"/>
                <a:gd name="connsiteY67" fmla="*/ 914400 h 1033669"/>
                <a:gd name="connsiteX68" fmla="*/ 139148 w 2149221"/>
                <a:gd name="connsiteY68" fmla="*/ 894521 h 1033669"/>
                <a:gd name="connsiteX69" fmla="*/ 109331 w 2149221"/>
                <a:gd name="connsiteY69" fmla="*/ 795130 h 1033669"/>
                <a:gd name="connsiteX70" fmla="*/ 119270 w 2149221"/>
                <a:gd name="connsiteY70" fmla="*/ 715617 h 1033669"/>
                <a:gd name="connsiteX71" fmla="*/ 149087 w 2149221"/>
                <a:gd name="connsiteY71" fmla="*/ 665921 h 1033669"/>
                <a:gd name="connsiteX72" fmla="*/ 178904 w 2149221"/>
                <a:gd name="connsiteY72" fmla="*/ 655982 h 1033669"/>
                <a:gd name="connsiteX73" fmla="*/ 218661 w 2149221"/>
                <a:gd name="connsiteY73" fmla="*/ 606287 h 1033669"/>
                <a:gd name="connsiteX74" fmla="*/ 238539 w 2149221"/>
                <a:gd name="connsiteY74" fmla="*/ 586408 h 1033669"/>
                <a:gd name="connsiteX75" fmla="*/ 298174 w 2149221"/>
                <a:gd name="connsiteY75" fmla="*/ 506895 h 1033669"/>
                <a:gd name="connsiteX76" fmla="*/ 159026 w 2149221"/>
                <a:gd name="connsiteY76" fmla="*/ 467139 h 1033669"/>
                <a:gd name="connsiteX77" fmla="*/ 99391 w 2149221"/>
                <a:gd name="connsiteY77" fmla="*/ 487017 h 1033669"/>
                <a:gd name="connsiteX78" fmla="*/ 9939 w 2149221"/>
                <a:gd name="connsiteY78" fmla="*/ 457200 h 1033669"/>
                <a:gd name="connsiteX79" fmla="*/ 0 w 2149221"/>
                <a:gd name="connsiteY79" fmla="*/ 427382 h 1033669"/>
                <a:gd name="connsiteX80" fmla="*/ 9939 w 2149221"/>
                <a:gd name="connsiteY80" fmla="*/ 367748 h 1033669"/>
                <a:gd name="connsiteX81" fmla="*/ 69574 w 2149221"/>
                <a:gd name="connsiteY81" fmla="*/ 327991 h 1033669"/>
                <a:gd name="connsiteX82" fmla="*/ 99391 w 2149221"/>
                <a:gd name="connsiteY82" fmla="*/ 308113 h 1033669"/>
                <a:gd name="connsiteX83" fmla="*/ 129209 w 2149221"/>
                <a:gd name="connsiteY83" fmla="*/ 298174 h 1033669"/>
                <a:gd name="connsiteX84" fmla="*/ 149087 w 2149221"/>
                <a:gd name="connsiteY84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20078 w 2149221"/>
                <a:gd name="connsiteY43" fmla="*/ 576469 h 1033669"/>
                <a:gd name="connsiteX44" fmla="*/ 1600200 w 2149221"/>
                <a:gd name="connsiteY44" fmla="*/ 596348 h 1033669"/>
                <a:gd name="connsiteX45" fmla="*/ 1540565 w 2149221"/>
                <a:gd name="connsiteY45" fmla="*/ 616226 h 1033669"/>
                <a:gd name="connsiteX46" fmla="*/ 1510748 w 2149221"/>
                <a:gd name="connsiteY46" fmla="*/ 626165 h 1033669"/>
                <a:gd name="connsiteX47" fmla="*/ 1480931 w 2149221"/>
                <a:gd name="connsiteY47" fmla="*/ 636104 h 1033669"/>
                <a:gd name="connsiteX48" fmla="*/ 1341783 w 2149221"/>
                <a:gd name="connsiteY48" fmla="*/ 675861 h 1033669"/>
                <a:gd name="connsiteX49" fmla="*/ 1242391 w 2149221"/>
                <a:gd name="connsiteY49" fmla="*/ 705678 h 1033669"/>
                <a:gd name="connsiteX50" fmla="*/ 1212574 w 2149221"/>
                <a:gd name="connsiteY50" fmla="*/ 715617 h 1033669"/>
                <a:gd name="connsiteX51" fmla="*/ 1133061 w 2149221"/>
                <a:gd name="connsiteY51" fmla="*/ 785191 h 1033669"/>
                <a:gd name="connsiteX52" fmla="*/ 1093304 w 2149221"/>
                <a:gd name="connsiteY52" fmla="*/ 834887 h 1033669"/>
                <a:gd name="connsiteX53" fmla="*/ 1033670 w 2149221"/>
                <a:gd name="connsiteY53" fmla="*/ 854765 h 1033669"/>
                <a:gd name="connsiteX54" fmla="*/ 1003852 w 2149221"/>
                <a:gd name="connsiteY54" fmla="*/ 864704 h 1033669"/>
                <a:gd name="connsiteX55" fmla="*/ 914400 w 2149221"/>
                <a:gd name="connsiteY55" fmla="*/ 914400 h 1033669"/>
                <a:gd name="connsiteX56" fmla="*/ 884583 w 2149221"/>
                <a:gd name="connsiteY56" fmla="*/ 934278 h 1033669"/>
                <a:gd name="connsiteX57" fmla="*/ 864704 w 2149221"/>
                <a:gd name="connsiteY57" fmla="*/ 954156 h 1033669"/>
                <a:gd name="connsiteX58" fmla="*/ 834887 w 2149221"/>
                <a:gd name="connsiteY58" fmla="*/ 964095 h 1033669"/>
                <a:gd name="connsiteX59" fmla="*/ 755374 w 2149221"/>
                <a:gd name="connsiteY59" fmla="*/ 1023730 h 1033669"/>
                <a:gd name="connsiteX60" fmla="*/ 725557 w 2149221"/>
                <a:gd name="connsiteY60" fmla="*/ 1033669 h 1033669"/>
                <a:gd name="connsiteX61" fmla="*/ 636104 w 2149221"/>
                <a:gd name="connsiteY61" fmla="*/ 1023730 h 1033669"/>
                <a:gd name="connsiteX62" fmla="*/ 596348 w 2149221"/>
                <a:gd name="connsiteY62" fmla="*/ 1013791 h 1033669"/>
                <a:gd name="connsiteX63" fmla="*/ 526774 w 2149221"/>
                <a:gd name="connsiteY63" fmla="*/ 1003852 h 1033669"/>
                <a:gd name="connsiteX64" fmla="*/ 228600 w 2149221"/>
                <a:gd name="connsiteY64" fmla="*/ 983974 h 1033669"/>
                <a:gd name="connsiteX65" fmla="*/ 208722 w 2149221"/>
                <a:gd name="connsiteY65" fmla="*/ 964095 h 1033669"/>
                <a:gd name="connsiteX66" fmla="*/ 188844 w 2149221"/>
                <a:gd name="connsiteY66" fmla="*/ 934278 h 1033669"/>
                <a:gd name="connsiteX67" fmla="*/ 159026 w 2149221"/>
                <a:gd name="connsiteY67" fmla="*/ 914400 h 1033669"/>
                <a:gd name="connsiteX68" fmla="*/ 139148 w 2149221"/>
                <a:gd name="connsiteY68" fmla="*/ 894521 h 1033669"/>
                <a:gd name="connsiteX69" fmla="*/ 109331 w 2149221"/>
                <a:gd name="connsiteY69" fmla="*/ 795130 h 1033669"/>
                <a:gd name="connsiteX70" fmla="*/ 119270 w 2149221"/>
                <a:gd name="connsiteY70" fmla="*/ 715617 h 1033669"/>
                <a:gd name="connsiteX71" fmla="*/ 149087 w 2149221"/>
                <a:gd name="connsiteY71" fmla="*/ 665921 h 1033669"/>
                <a:gd name="connsiteX72" fmla="*/ 178904 w 2149221"/>
                <a:gd name="connsiteY72" fmla="*/ 655982 h 1033669"/>
                <a:gd name="connsiteX73" fmla="*/ 218661 w 2149221"/>
                <a:gd name="connsiteY73" fmla="*/ 606287 h 1033669"/>
                <a:gd name="connsiteX74" fmla="*/ 238539 w 2149221"/>
                <a:gd name="connsiteY74" fmla="*/ 586408 h 1033669"/>
                <a:gd name="connsiteX75" fmla="*/ 298174 w 2149221"/>
                <a:gd name="connsiteY75" fmla="*/ 506895 h 1033669"/>
                <a:gd name="connsiteX76" fmla="*/ 159026 w 2149221"/>
                <a:gd name="connsiteY76" fmla="*/ 467139 h 1033669"/>
                <a:gd name="connsiteX77" fmla="*/ 99391 w 2149221"/>
                <a:gd name="connsiteY77" fmla="*/ 487017 h 1033669"/>
                <a:gd name="connsiteX78" fmla="*/ 9939 w 2149221"/>
                <a:gd name="connsiteY78" fmla="*/ 457200 h 1033669"/>
                <a:gd name="connsiteX79" fmla="*/ 0 w 2149221"/>
                <a:gd name="connsiteY79" fmla="*/ 427382 h 1033669"/>
                <a:gd name="connsiteX80" fmla="*/ 9939 w 2149221"/>
                <a:gd name="connsiteY80" fmla="*/ 367748 h 1033669"/>
                <a:gd name="connsiteX81" fmla="*/ 69574 w 2149221"/>
                <a:gd name="connsiteY81" fmla="*/ 327991 h 1033669"/>
                <a:gd name="connsiteX82" fmla="*/ 99391 w 2149221"/>
                <a:gd name="connsiteY82" fmla="*/ 308113 h 1033669"/>
                <a:gd name="connsiteX83" fmla="*/ 129209 w 2149221"/>
                <a:gd name="connsiteY83" fmla="*/ 298174 h 1033669"/>
                <a:gd name="connsiteX84" fmla="*/ 149087 w 2149221"/>
                <a:gd name="connsiteY84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20078 w 2149221"/>
                <a:gd name="connsiteY44" fmla="*/ 576469 h 1033669"/>
                <a:gd name="connsiteX45" fmla="*/ 1600200 w 2149221"/>
                <a:gd name="connsiteY45" fmla="*/ 596348 h 1033669"/>
                <a:gd name="connsiteX46" fmla="*/ 1540565 w 2149221"/>
                <a:gd name="connsiteY46" fmla="*/ 616226 h 1033669"/>
                <a:gd name="connsiteX47" fmla="*/ 1510748 w 2149221"/>
                <a:gd name="connsiteY47" fmla="*/ 626165 h 1033669"/>
                <a:gd name="connsiteX48" fmla="*/ 1480931 w 2149221"/>
                <a:gd name="connsiteY48" fmla="*/ 636104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03528 w 2149221"/>
                <a:gd name="connsiteY44" fmla="*/ 861961 h 1033669"/>
                <a:gd name="connsiteX45" fmla="*/ 1600200 w 2149221"/>
                <a:gd name="connsiteY45" fmla="*/ 596348 h 1033669"/>
                <a:gd name="connsiteX46" fmla="*/ 1540565 w 2149221"/>
                <a:gd name="connsiteY46" fmla="*/ 616226 h 1033669"/>
                <a:gd name="connsiteX47" fmla="*/ 1510748 w 2149221"/>
                <a:gd name="connsiteY47" fmla="*/ 626165 h 1033669"/>
                <a:gd name="connsiteX48" fmla="*/ 1480931 w 2149221"/>
                <a:gd name="connsiteY48" fmla="*/ 636104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03528 w 2149221"/>
                <a:gd name="connsiteY44" fmla="*/ 861961 h 1033669"/>
                <a:gd name="connsiteX45" fmla="*/ 1542274 w 2149221"/>
                <a:gd name="connsiteY45" fmla="*/ 770125 h 1033669"/>
                <a:gd name="connsiteX46" fmla="*/ 1540565 w 2149221"/>
                <a:gd name="connsiteY46" fmla="*/ 616226 h 1033669"/>
                <a:gd name="connsiteX47" fmla="*/ 1510748 w 2149221"/>
                <a:gd name="connsiteY47" fmla="*/ 626165 h 1033669"/>
                <a:gd name="connsiteX48" fmla="*/ 1480931 w 2149221"/>
                <a:gd name="connsiteY48" fmla="*/ 636104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03528 w 2149221"/>
                <a:gd name="connsiteY44" fmla="*/ 861961 h 1033669"/>
                <a:gd name="connsiteX45" fmla="*/ 1542274 w 2149221"/>
                <a:gd name="connsiteY45" fmla="*/ 770125 h 1033669"/>
                <a:gd name="connsiteX46" fmla="*/ 1466089 w 2149221"/>
                <a:gd name="connsiteY46" fmla="*/ 719665 h 1033669"/>
                <a:gd name="connsiteX47" fmla="*/ 1510748 w 2149221"/>
                <a:gd name="connsiteY47" fmla="*/ 626165 h 1033669"/>
                <a:gd name="connsiteX48" fmla="*/ 1480931 w 2149221"/>
                <a:gd name="connsiteY48" fmla="*/ 636104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03528 w 2149221"/>
                <a:gd name="connsiteY44" fmla="*/ 861961 h 1033669"/>
                <a:gd name="connsiteX45" fmla="*/ 1542274 w 2149221"/>
                <a:gd name="connsiteY45" fmla="*/ 770125 h 1033669"/>
                <a:gd name="connsiteX46" fmla="*/ 1466089 w 2149221"/>
                <a:gd name="connsiteY46" fmla="*/ 719665 h 1033669"/>
                <a:gd name="connsiteX47" fmla="*/ 1444547 w 2149221"/>
                <a:gd name="connsiteY47" fmla="*/ 688228 h 1033669"/>
                <a:gd name="connsiteX48" fmla="*/ 1480931 w 2149221"/>
                <a:gd name="connsiteY48" fmla="*/ 636104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03528 w 2149221"/>
                <a:gd name="connsiteY44" fmla="*/ 861961 h 1033669"/>
                <a:gd name="connsiteX45" fmla="*/ 1542274 w 2149221"/>
                <a:gd name="connsiteY45" fmla="*/ 770125 h 1033669"/>
                <a:gd name="connsiteX46" fmla="*/ 1466089 w 2149221"/>
                <a:gd name="connsiteY46" fmla="*/ 719665 h 1033669"/>
                <a:gd name="connsiteX47" fmla="*/ 1444547 w 2149221"/>
                <a:gd name="connsiteY47" fmla="*/ 688228 h 1033669"/>
                <a:gd name="connsiteX48" fmla="*/ 1410593 w 2149221"/>
                <a:gd name="connsiteY48" fmla="*/ 673342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  <a:gd name="connsiteX0" fmla="*/ 69574 w 2149221"/>
                <a:gd name="connsiteY0" fmla="*/ 327991 h 1033669"/>
                <a:gd name="connsiteX1" fmla="*/ 129209 w 2149221"/>
                <a:gd name="connsiteY1" fmla="*/ 268356 h 1033669"/>
                <a:gd name="connsiteX2" fmla="*/ 149087 w 2149221"/>
                <a:gd name="connsiteY2" fmla="*/ 238539 h 1033669"/>
                <a:gd name="connsiteX3" fmla="*/ 208722 w 2149221"/>
                <a:gd name="connsiteY3" fmla="*/ 218661 h 1033669"/>
                <a:gd name="connsiteX4" fmla="*/ 268357 w 2149221"/>
                <a:gd name="connsiteY4" fmla="*/ 198782 h 1033669"/>
                <a:gd name="connsiteX5" fmla="*/ 417444 w 2149221"/>
                <a:gd name="connsiteY5" fmla="*/ 178904 h 1033669"/>
                <a:gd name="connsiteX6" fmla="*/ 477078 w 2149221"/>
                <a:gd name="connsiteY6" fmla="*/ 119269 h 1033669"/>
                <a:gd name="connsiteX7" fmla="*/ 536713 w 2149221"/>
                <a:gd name="connsiteY7" fmla="*/ 79513 h 1033669"/>
                <a:gd name="connsiteX8" fmla="*/ 546652 w 2149221"/>
                <a:gd name="connsiteY8" fmla="*/ 49695 h 1033669"/>
                <a:gd name="connsiteX9" fmla="*/ 586409 w 2149221"/>
                <a:gd name="connsiteY9" fmla="*/ 59634 h 1033669"/>
                <a:gd name="connsiteX10" fmla="*/ 705678 w 2149221"/>
                <a:gd name="connsiteY10" fmla="*/ 89452 h 1033669"/>
                <a:gd name="connsiteX11" fmla="*/ 735496 w 2149221"/>
                <a:gd name="connsiteY11" fmla="*/ 99391 h 1033669"/>
                <a:gd name="connsiteX12" fmla="*/ 765313 w 2149221"/>
                <a:gd name="connsiteY12" fmla="*/ 109330 h 1033669"/>
                <a:gd name="connsiteX13" fmla="*/ 795131 w 2149221"/>
                <a:gd name="connsiteY13" fmla="*/ 79513 h 1033669"/>
                <a:gd name="connsiteX14" fmla="*/ 815009 w 2149221"/>
                <a:gd name="connsiteY14" fmla="*/ 49695 h 1033669"/>
                <a:gd name="connsiteX15" fmla="*/ 844826 w 2149221"/>
                <a:gd name="connsiteY15" fmla="*/ 39756 h 1033669"/>
                <a:gd name="connsiteX16" fmla="*/ 874644 w 2149221"/>
                <a:gd name="connsiteY16" fmla="*/ 19878 h 1033669"/>
                <a:gd name="connsiteX17" fmla="*/ 934278 w 2149221"/>
                <a:gd name="connsiteY17" fmla="*/ 0 h 1033669"/>
                <a:gd name="connsiteX18" fmla="*/ 993913 w 2149221"/>
                <a:gd name="connsiteY18" fmla="*/ 39756 h 1033669"/>
                <a:gd name="connsiteX19" fmla="*/ 1053548 w 2149221"/>
                <a:gd name="connsiteY19" fmla="*/ 59634 h 1033669"/>
                <a:gd name="connsiteX20" fmla="*/ 1083365 w 2149221"/>
                <a:gd name="connsiteY20" fmla="*/ 69574 h 1033669"/>
                <a:gd name="connsiteX21" fmla="*/ 1133061 w 2149221"/>
                <a:gd name="connsiteY21" fmla="*/ 129208 h 1033669"/>
                <a:gd name="connsiteX22" fmla="*/ 1182757 w 2149221"/>
                <a:gd name="connsiteY22" fmla="*/ 89452 h 1033669"/>
                <a:gd name="connsiteX23" fmla="*/ 1212574 w 2149221"/>
                <a:gd name="connsiteY23" fmla="*/ 79513 h 1033669"/>
                <a:gd name="connsiteX24" fmla="*/ 1232452 w 2149221"/>
                <a:gd name="connsiteY24" fmla="*/ 59634 h 1033669"/>
                <a:gd name="connsiteX25" fmla="*/ 1292087 w 2149221"/>
                <a:gd name="connsiteY25" fmla="*/ 39756 h 1033669"/>
                <a:gd name="connsiteX26" fmla="*/ 1321904 w 2149221"/>
                <a:gd name="connsiteY26" fmla="*/ 19878 h 1033669"/>
                <a:gd name="connsiteX27" fmla="*/ 1371600 w 2149221"/>
                <a:gd name="connsiteY27" fmla="*/ 69574 h 1033669"/>
                <a:gd name="connsiteX28" fmla="*/ 1421296 w 2149221"/>
                <a:gd name="connsiteY28" fmla="*/ 129208 h 1033669"/>
                <a:gd name="connsiteX29" fmla="*/ 1431235 w 2149221"/>
                <a:gd name="connsiteY29" fmla="*/ 159026 h 1033669"/>
                <a:gd name="connsiteX30" fmla="*/ 1461052 w 2149221"/>
                <a:gd name="connsiteY30" fmla="*/ 168965 h 1033669"/>
                <a:gd name="connsiteX31" fmla="*/ 1530626 w 2149221"/>
                <a:gd name="connsiteY31" fmla="*/ 89452 h 1033669"/>
                <a:gd name="connsiteX32" fmla="*/ 1560444 w 2149221"/>
                <a:gd name="connsiteY32" fmla="*/ 59634 h 1033669"/>
                <a:gd name="connsiteX33" fmla="*/ 1620078 w 2149221"/>
                <a:gd name="connsiteY33" fmla="*/ 39756 h 1033669"/>
                <a:gd name="connsiteX34" fmla="*/ 1769165 w 2149221"/>
                <a:gd name="connsiteY34" fmla="*/ 49695 h 1033669"/>
                <a:gd name="connsiteX35" fmla="*/ 1798983 w 2149221"/>
                <a:gd name="connsiteY35" fmla="*/ 59634 h 1033669"/>
                <a:gd name="connsiteX36" fmla="*/ 1975278 w 2149221"/>
                <a:gd name="connsiteY36" fmla="*/ 76230 h 1033669"/>
                <a:gd name="connsiteX37" fmla="*/ 2149055 w 2149221"/>
                <a:gd name="connsiteY37" fmla="*/ 192217 h 1033669"/>
                <a:gd name="connsiteX38" fmla="*/ 2006715 w 2149221"/>
                <a:gd name="connsiteY38" fmla="*/ 288234 h 1033669"/>
                <a:gd name="connsiteX39" fmla="*/ 1984318 w 2149221"/>
                <a:gd name="connsiteY39" fmla="*/ 390954 h 1033669"/>
                <a:gd name="connsiteX40" fmla="*/ 1916453 w 2149221"/>
                <a:gd name="connsiteY40" fmla="*/ 474559 h 1033669"/>
                <a:gd name="connsiteX41" fmla="*/ 1788144 w 2149221"/>
                <a:gd name="connsiteY41" fmla="*/ 609525 h 1033669"/>
                <a:gd name="connsiteX42" fmla="*/ 1721088 w 2149221"/>
                <a:gd name="connsiteY42" fmla="*/ 756004 h 1033669"/>
                <a:gd name="connsiteX43" fmla="*/ 1659565 w 2149221"/>
                <a:gd name="connsiteY43" fmla="*/ 843117 h 1033669"/>
                <a:gd name="connsiteX44" fmla="*/ 1644903 w 2149221"/>
                <a:gd name="connsiteY44" fmla="*/ 932300 h 1033669"/>
                <a:gd name="connsiteX45" fmla="*/ 1542274 w 2149221"/>
                <a:gd name="connsiteY45" fmla="*/ 770125 h 1033669"/>
                <a:gd name="connsiteX46" fmla="*/ 1466089 w 2149221"/>
                <a:gd name="connsiteY46" fmla="*/ 719665 h 1033669"/>
                <a:gd name="connsiteX47" fmla="*/ 1444547 w 2149221"/>
                <a:gd name="connsiteY47" fmla="*/ 688228 h 1033669"/>
                <a:gd name="connsiteX48" fmla="*/ 1410593 w 2149221"/>
                <a:gd name="connsiteY48" fmla="*/ 673342 h 1033669"/>
                <a:gd name="connsiteX49" fmla="*/ 1341783 w 2149221"/>
                <a:gd name="connsiteY49" fmla="*/ 675861 h 1033669"/>
                <a:gd name="connsiteX50" fmla="*/ 1242391 w 2149221"/>
                <a:gd name="connsiteY50" fmla="*/ 705678 h 1033669"/>
                <a:gd name="connsiteX51" fmla="*/ 1212574 w 2149221"/>
                <a:gd name="connsiteY51" fmla="*/ 715617 h 1033669"/>
                <a:gd name="connsiteX52" fmla="*/ 1133061 w 2149221"/>
                <a:gd name="connsiteY52" fmla="*/ 785191 h 1033669"/>
                <a:gd name="connsiteX53" fmla="*/ 1093304 w 2149221"/>
                <a:gd name="connsiteY53" fmla="*/ 834887 h 1033669"/>
                <a:gd name="connsiteX54" fmla="*/ 1033670 w 2149221"/>
                <a:gd name="connsiteY54" fmla="*/ 854765 h 1033669"/>
                <a:gd name="connsiteX55" fmla="*/ 1003852 w 2149221"/>
                <a:gd name="connsiteY55" fmla="*/ 864704 h 1033669"/>
                <a:gd name="connsiteX56" fmla="*/ 914400 w 2149221"/>
                <a:gd name="connsiteY56" fmla="*/ 914400 h 1033669"/>
                <a:gd name="connsiteX57" fmla="*/ 884583 w 2149221"/>
                <a:gd name="connsiteY57" fmla="*/ 934278 h 1033669"/>
                <a:gd name="connsiteX58" fmla="*/ 864704 w 2149221"/>
                <a:gd name="connsiteY58" fmla="*/ 954156 h 1033669"/>
                <a:gd name="connsiteX59" fmla="*/ 834887 w 2149221"/>
                <a:gd name="connsiteY59" fmla="*/ 964095 h 1033669"/>
                <a:gd name="connsiteX60" fmla="*/ 755374 w 2149221"/>
                <a:gd name="connsiteY60" fmla="*/ 1023730 h 1033669"/>
                <a:gd name="connsiteX61" fmla="*/ 725557 w 2149221"/>
                <a:gd name="connsiteY61" fmla="*/ 1033669 h 1033669"/>
                <a:gd name="connsiteX62" fmla="*/ 636104 w 2149221"/>
                <a:gd name="connsiteY62" fmla="*/ 1023730 h 1033669"/>
                <a:gd name="connsiteX63" fmla="*/ 596348 w 2149221"/>
                <a:gd name="connsiteY63" fmla="*/ 1013791 h 1033669"/>
                <a:gd name="connsiteX64" fmla="*/ 526774 w 2149221"/>
                <a:gd name="connsiteY64" fmla="*/ 1003852 h 1033669"/>
                <a:gd name="connsiteX65" fmla="*/ 228600 w 2149221"/>
                <a:gd name="connsiteY65" fmla="*/ 983974 h 1033669"/>
                <a:gd name="connsiteX66" fmla="*/ 208722 w 2149221"/>
                <a:gd name="connsiteY66" fmla="*/ 964095 h 1033669"/>
                <a:gd name="connsiteX67" fmla="*/ 188844 w 2149221"/>
                <a:gd name="connsiteY67" fmla="*/ 934278 h 1033669"/>
                <a:gd name="connsiteX68" fmla="*/ 159026 w 2149221"/>
                <a:gd name="connsiteY68" fmla="*/ 914400 h 1033669"/>
                <a:gd name="connsiteX69" fmla="*/ 139148 w 2149221"/>
                <a:gd name="connsiteY69" fmla="*/ 894521 h 1033669"/>
                <a:gd name="connsiteX70" fmla="*/ 109331 w 2149221"/>
                <a:gd name="connsiteY70" fmla="*/ 795130 h 1033669"/>
                <a:gd name="connsiteX71" fmla="*/ 119270 w 2149221"/>
                <a:gd name="connsiteY71" fmla="*/ 715617 h 1033669"/>
                <a:gd name="connsiteX72" fmla="*/ 149087 w 2149221"/>
                <a:gd name="connsiteY72" fmla="*/ 665921 h 1033669"/>
                <a:gd name="connsiteX73" fmla="*/ 178904 w 2149221"/>
                <a:gd name="connsiteY73" fmla="*/ 655982 h 1033669"/>
                <a:gd name="connsiteX74" fmla="*/ 218661 w 2149221"/>
                <a:gd name="connsiteY74" fmla="*/ 606287 h 1033669"/>
                <a:gd name="connsiteX75" fmla="*/ 238539 w 2149221"/>
                <a:gd name="connsiteY75" fmla="*/ 586408 h 1033669"/>
                <a:gd name="connsiteX76" fmla="*/ 298174 w 2149221"/>
                <a:gd name="connsiteY76" fmla="*/ 506895 h 1033669"/>
                <a:gd name="connsiteX77" fmla="*/ 159026 w 2149221"/>
                <a:gd name="connsiteY77" fmla="*/ 467139 h 1033669"/>
                <a:gd name="connsiteX78" fmla="*/ 99391 w 2149221"/>
                <a:gd name="connsiteY78" fmla="*/ 487017 h 1033669"/>
                <a:gd name="connsiteX79" fmla="*/ 9939 w 2149221"/>
                <a:gd name="connsiteY79" fmla="*/ 457200 h 1033669"/>
                <a:gd name="connsiteX80" fmla="*/ 0 w 2149221"/>
                <a:gd name="connsiteY80" fmla="*/ 427382 h 1033669"/>
                <a:gd name="connsiteX81" fmla="*/ 9939 w 2149221"/>
                <a:gd name="connsiteY81" fmla="*/ 367748 h 1033669"/>
                <a:gd name="connsiteX82" fmla="*/ 69574 w 2149221"/>
                <a:gd name="connsiteY82" fmla="*/ 327991 h 1033669"/>
                <a:gd name="connsiteX83" fmla="*/ 99391 w 2149221"/>
                <a:gd name="connsiteY83" fmla="*/ 308113 h 1033669"/>
                <a:gd name="connsiteX84" fmla="*/ 129209 w 2149221"/>
                <a:gd name="connsiteY84" fmla="*/ 298174 h 1033669"/>
                <a:gd name="connsiteX85" fmla="*/ 149087 w 2149221"/>
                <a:gd name="connsiteY85" fmla="*/ 288234 h 103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149221" h="1033669">
                  <a:moveTo>
                    <a:pt x="69574" y="327991"/>
                  </a:moveTo>
                  <a:cubicBezTo>
                    <a:pt x="152579" y="189646"/>
                    <a:pt x="55142" y="327609"/>
                    <a:pt x="129209" y="268356"/>
                  </a:cubicBezTo>
                  <a:cubicBezTo>
                    <a:pt x="138537" y="260894"/>
                    <a:pt x="138957" y="244870"/>
                    <a:pt x="149087" y="238539"/>
                  </a:cubicBezTo>
                  <a:cubicBezTo>
                    <a:pt x="166856" y="227434"/>
                    <a:pt x="188844" y="225287"/>
                    <a:pt x="208722" y="218661"/>
                  </a:cubicBezTo>
                  <a:cubicBezTo>
                    <a:pt x="208733" y="218657"/>
                    <a:pt x="268346" y="198784"/>
                    <a:pt x="268357" y="198782"/>
                  </a:cubicBezTo>
                  <a:cubicBezTo>
                    <a:pt x="357584" y="183911"/>
                    <a:pt x="307962" y="191068"/>
                    <a:pt x="417444" y="178904"/>
                  </a:cubicBezTo>
                  <a:cubicBezTo>
                    <a:pt x="514386" y="114276"/>
                    <a:pt x="366121" y="217898"/>
                    <a:pt x="477078" y="119269"/>
                  </a:cubicBezTo>
                  <a:cubicBezTo>
                    <a:pt x="494934" y="103397"/>
                    <a:pt x="536713" y="79513"/>
                    <a:pt x="536713" y="79513"/>
                  </a:cubicBezTo>
                  <a:cubicBezTo>
                    <a:pt x="540026" y="69574"/>
                    <a:pt x="536924" y="53586"/>
                    <a:pt x="546652" y="49695"/>
                  </a:cubicBezTo>
                  <a:cubicBezTo>
                    <a:pt x="559335" y="44622"/>
                    <a:pt x="573014" y="56955"/>
                    <a:pt x="586409" y="59634"/>
                  </a:cubicBezTo>
                  <a:cubicBezTo>
                    <a:pt x="686787" y="79710"/>
                    <a:pt x="606053" y="56244"/>
                    <a:pt x="705678" y="89452"/>
                  </a:cubicBezTo>
                  <a:lnTo>
                    <a:pt x="735496" y="99391"/>
                  </a:lnTo>
                  <a:lnTo>
                    <a:pt x="765313" y="109330"/>
                  </a:lnTo>
                  <a:cubicBezTo>
                    <a:pt x="775252" y="99391"/>
                    <a:pt x="786132" y="90311"/>
                    <a:pt x="795131" y="79513"/>
                  </a:cubicBezTo>
                  <a:cubicBezTo>
                    <a:pt x="802778" y="70336"/>
                    <a:pt x="805681" y="57157"/>
                    <a:pt x="815009" y="49695"/>
                  </a:cubicBezTo>
                  <a:cubicBezTo>
                    <a:pt x="823190" y="43150"/>
                    <a:pt x="835455" y="44441"/>
                    <a:pt x="844826" y="39756"/>
                  </a:cubicBezTo>
                  <a:cubicBezTo>
                    <a:pt x="855510" y="34414"/>
                    <a:pt x="863728" y="24729"/>
                    <a:pt x="874644" y="19878"/>
                  </a:cubicBezTo>
                  <a:cubicBezTo>
                    <a:pt x="893791" y="11368"/>
                    <a:pt x="934278" y="0"/>
                    <a:pt x="934278" y="0"/>
                  </a:cubicBezTo>
                  <a:cubicBezTo>
                    <a:pt x="1032924" y="32881"/>
                    <a:pt x="882238" y="-22285"/>
                    <a:pt x="993913" y="39756"/>
                  </a:cubicBezTo>
                  <a:cubicBezTo>
                    <a:pt x="1012230" y="49932"/>
                    <a:pt x="1033670" y="53008"/>
                    <a:pt x="1053548" y="59634"/>
                  </a:cubicBezTo>
                  <a:lnTo>
                    <a:pt x="1083365" y="69574"/>
                  </a:lnTo>
                  <a:cubicBezTo>
                    <a:pt x="1090716" y="80600"/>
                    <a:pt x="1118713" y="126817"/>
                    <a:pt x="1133061" y="129208"/>
                  </a:cubicBezTo>
                  <a:cubicBezTo>
                    <a:pt x="1148627" y="131802"/>
                    <a:pt x="1171728" y="96069"/>
                    <a:pt x="1182757" y="89452"/>
                  </a:cubicBezTo>
                  <a:cubicBezTo>
                    <a:pt x="1191741" y="84062"/>
                    <a:pt x="1202635" y="82826"/>
                    <a:pt x="1212574" y="79513"/>
                  </a:cubicBezTo>
                  <a:cubicBezTo>
                    <a:pt x="1219200" y="72887"/>
                    <a:pt x="1224071" y="63825"/>
                    <a:pt x="1232452" y="59634"/>
                  </a:cubicBezTo>
                  <a:cubicBezTo>
                    <a:pt x="1251193" y="50263"/>
                    <a:pt x="1274653" y="51379"/>
                    <a:pt x="1292087" y="39756"/>
                  </a:cubicBezTo>
                  <a:lnTo>
                    <a:pt x="1321904" y="19878"/>
                  </a:lnTo>
                  <a:cubicBezTo>
                    <a:pt x="1376572" y="56322"/>
                    <a:pt x="1330185" y="19877"/>
                    <a:pt x="1371600" y="69574"/>
                  </a:cubicBezTo>
                  <a:cubicBezTo>
                    <a:pt x="1435378" y="146107"/>
                    <a:pt x="1371939" y="55173"/>
                    <a:pt x="1421296" y="129208"/>
                  </a:cubicBezTo>
                  <a:cubicBezTo>
                    <a:pt x="1424609" y="139147"/>
                    <a:pt x="1423827" y="151618"/>
                    <a:pt x="1431235" y="159026"/>
                  </a:cubicBezTo>
                  <a:cubicBezTo>
                    <a:pt x="1438643" y="166434"/>
                    <a:pt x="1451681" y="173650"/>
                    <a:pt x="1461052" y="168965"/>
                  </a:cubicBezTo>
                  <a:cubicBezTo>
                    <a:pt x="1505295" y="146843"/>
                    <a:pt x="1504840" y="120395"/>
                    <a:pt x="1530626" y="89452"/>
                  </a:cubicBezTo>
                  <a:cubicBezTo>
                    <a:pt x="1539625" y="78654"/>
                    <a:pt x="1548157" y="66460"/>
                    <a:pt x="1560444" y="59634"/>
                  </a:cubicBezTo>
                  <a:cubicBezTo>
                    <a:pt x="1578760" y="49458"/>
                    <a:pt x="1620078" y="39756"/>
                    <a:pt x="1620078" y="39756"/>
                  </a:cubicBezTo>
                  <a:cubicBezTo>
                    <a:pt x="1669774" y="43069"/>
                    <a:pt x="1719664" y="44195"/>
                    <a:pt x="1769165" y="49695"/>
                  </a:cubicBezTo>
                  <a:cubicBezTo>
                    <a:pt x="1779578" y="50852"/>
                    <a:pt x="1764631" y="55212"/>
                    <a:pt x="1798983" y="59634"/>
                  </a:cubicBezTo>
                  <a:cubicBezTo>
                    <a:pt x="1833335" y="64057"/>
                    <a:pt x="1842908" y="-12017"/>
                    <a:pt x="1975278" y="76230"/>
                  </a:cubicBezTo>
                  <a:cubicBezTo>
                    <a:pt x="1988106" y="153201"/>
                    <a:pt x="2143816" y="156883"/>
                    <a:pt x="2149055" y="192217"/>
                  </a:cubicBezTo>
                  <a:cubicBezTo>
                    <a:pt x="2154294" y="227551"/>
                    <a:pt x="2034171" y="255111"/>
                    <a:pt x="2006715" y="288234"/>
                  </a:cubicBezTo>
                  <a:cubicBezTo>
                    <a:pt x="1979259" y="321357"/>
                    <a:pt x="1999362" y="359900"/>
                    <a:pt x="1984318" y="390954"/>
                  </a:cubicBezTo>
                  <a:cubicBezTo>
                    <a:pt x="1969274" y="422008"/>
                    <a:pt x="1949149" y="438131"/>
                    <a:pt x="1916453" y="474559"/>
                  </a:cubicBezTo>
                  <a:cubicBezTo>
                    <a:pt x="1883757" y="510987"/>
                    <a:pt x="1820705" y="562618"/>
                    <a:pt x="1788144" y="609525"/>
                  </a:cubicBezTo>
                  <a:cubicBezTo>
                    <a:pt x="1755583" y="656433"/>
                    <a:pt x="1749413" y="759137"/>
                    <a:pt x="1721088" y="756004"/>
                  </a:cubicBezTo>
                  <a:cubicBezTo>
                    <a:pt x="1692763" y="752871"/>
                    <a:pt x="1676400" y="873039"/>
                    <a:pt x="1659565" y="843117"/>
                  </a:cubicBezTo>
                  <a:cubicBezTo>
                    <a:pt x="1642730" y="813195"/>
                    <a:pt x="1664451" y="944465"/>
                    <a:pt x="1644903" y="932300"/>
                  </a:cubicBezTo>
                  <a:cubicBezTo>
                    <a:pt x="1625355" y="920135"/>
                    <a:pt x="1572076" y="805564"/>
                    <a:pt x="1542274" y="770125"/>
                  </a:cubicBezTo>
                  <a:cubicBezTo>
                    <a:pt x="1512472" y="734686"/>
                    <a:pt x="1482377" y="733315"/>
                    <a:pt x="1466089" y="719665"/>
                  </a:cubicBezTo>
                  <a:cubicBezTo>
                    <a:pt x="1449801" y="706016"/>
                    <a:pt x="1453796" y="695948"/>
                    <a:pt x="1444547" y="688228"/>
                  </a:cubicBezTo>
                  <a:cubicBezTo>
                    <a:pt x="1435298" y="680508"/>
                    <a:pt x="1427720" y="675403"/>
                    <a:pt x="1410593" y="673342"/>
                  </a:cubicBezTo>
                  <a:cubicBezTo>
                    <a:pt x="1393466" y="671281"/>
                    <a:pt x="1369817" y="670472"/>
                    <a:pt x="1341783" y="675861"/>
                  </a:cubicBezTo>
                  <a:cubicBezTo>
                    <a:pt x="1313749" y="681250"/>
                    <a:pt x="1314984" y="681481"/>
                    <a:pt x="1242391" y="705678"/>
                  </a:cubicBezTo>
                  <a:cubicBezTo>
                    <a:pt x="1232452" y="708991"/>
                    <a:pt x="1221291" y="709806"/>
                    <a:pt x="1212574" y="715617"/>
                  </a:cubicBezTo>
                  <a:cubicBezTo>
                    <a:pt x="1181052" y="736631"/>
                    <a:pt x="1156318" y="750305"/>
                    <a:pt x="1133061" y="785191"/>
                  </a:cubicBezTo>
                  <a:cubicBezTo>
                    <a:pt x="1126038" y="795726"/>
                    <a:pt x="1107467" y="827805"/>
                    <a:pt x="1093304" y="834887"/>
                  </a:cubicBezTo>
                  <a:cubicBezTo>
                    <a:pt x="1074563" y="844258"/>
                    <a:pt x="1053548" y="848139"/>
                    <a:pt x="1033670" y="854765"/>
                  </a:cubicBezTo>
                  <a:lnTo>
                    <a:pt x="1003852" y="864704"/>
                  </a:lnTo>
                  <a:cubicBezTo>
                    <a:pt x="935501" y="910273"/>
                    <a:pt x="966883" y="896906"/>
                    <a:pt x="914400" y="914400"/>
                  </a:cubicBezTo>
                  <a:cubicBezTo>
                    <a:pt x="904461" y="921026"/>
                    <a:pt x="893911" y="926816"/>
                    <a:pt x="884583" y="934278"/>
                  </a:cubicBezTo>
                  <a:cubicBezTo>
                    <a:pt x="877266" y="940132"/>
                    <a:pt x="872739" y="949335"/>
                    <a:pt x="864704" y="954156"/>
                  </a:cubicBezTo>
                  <a:cubicBezTo>
                    <a:pt x="855720" y="959546"/>
                    <a:pt x="844826" y="960782"/>
                    <a:pt x="834887" y="964095"/>
                  </a:cubicBezTo>
                  <a:cubicBezTo>
                    <a:pt x="811339" y="987644"/>
                    <a:pt x="789094" y="1012490"/>
                    <a:pt x="755374" y="1023730"/>
                  </a:cubicBezTo>
                  <a:lnTo>
                    <a:pt x="725557" y="1033669"/>
                  </a:lnTo>
                  <a:cubicBezTo>
                    <a:pt x="695739" y="1030356"/>
                    <a:pt x="665756" y="1028292"/>
                    <a:pt x="636104" y="1023730"/>
                  </a:cubicBezTo>
                  <a:cubicBezTo>
                    <a:pt x="622603" y="1021653"/>
                    <a:pt x="609788" y="1016235"/>
                    <a:pt x="596348" y="1013791"/>
                  </a:cubicBezTo>
                  <a:cubicBezTo>
                    <a:pt x="573299" y="1009600"/>
                    <a:pt x="550040" y="1006589"/>
                    <a:pt x="526774" y="1003852"/>
                  </a:cubicBezTo>
                  <a:cubicBezTo>
                    <a:pt x="404517" y="989469"/>
                    <a:pt x="374660" y="991277"/>
                    <a:pt x="228600" y="983974"/>
                  </a:cubicBezTo>
                  <a:cubicBezTo>
                    <a:pt x="221974" y="977348"/>
                    <a:pt x="214576" y="971412"/>
                    <a:pt x="208722" y="964095"/>
                  </a:cubicBezTo>
                  <a:cubicBezTo>
                    <a:pt x="201260" y="954767"/>
                    <a:pt x="197291" y="942724"/>
                    <a:pt x="188844" y="934278"/>
                  </a:cubicBezTo>
                  <a:cubicBezTo>
                    <a:pt x="180397" y="925831"/>
                    <a:pt x="168354" y="921862"/>
                    <a:pt x="159026" y="914400"/>
                  </a:cubicBezTo>
                  <a:cubicBezTo>
                    <a:pt x="151709" y="908546"/>
                    <a:pt x="145774" y="901147"/>
                    <a:pt x="139148" y="894521"/>
                  </a:cubicBezTo>
                  <a:cubicBezTo>
                    <a:pt x="114950" y="821928"/>
                    <a:pt x="124352" y="855215"/>
                    <a:pt x="109331" y="795130"/>
                  </a:cubicBezTo>
                  <a:cubicBezTo>
                    <a:pt x="112644" y="768626"/>
                    <a:pt x="114492" y="741897"/>
                    <a:pt x="119270" y="715617"/>
                  </a:cubicBezTo>
                  <a:cubicBezTo>
                    <a:pt x="123099" y="694557"/>
                    <a:pt x="129917" y="677424"/>
                    <a:pt x="149087" y="665921"/>
                  </a:cubicBezTo>
                  <a:cubicBezTo>
                    <a:pt x="158071" y="660531"/>
                    <a:pt x="168965" y="659295"/>
                    <a:pt x="178904" y="655982"/>
                  </a:cubicBezTo>
                  <a:cubicBezTo>
                    <a:pt x="226894" y="607995"/>
                    <a:pt x="168519" y="668966"/>
                    <a:pt x="218661" y="606287"/>
                  </a:cubicBezTo>
                  <a:cubicBezTo>
                    <a:pt x="224515" y="598970"/>
                    <a:pt x="232916" y="593905"/>
                    <a:pt x="238539" y="586408"/>
                  </a:cubicBezTo>
                  <a:cubicBezTo>
                    <a:pt x="305971" y="496499"/>
                    <a:pt x="252587" y="552484"/>
                    <a:pt x="298174" y="506895"/>
                  </a:cubicBezTo>
                  <a:cubicBezTo>
                    <a:pt x="265395" y="424947"/>
                    <a:pt x="291793" y="445012"/>
                    <a:pt x="159026" y="467139"/>
                  </a:cubicBezTo>
                  <a:cubicBezTo>
                    <a:pt x="138358" y="470584"/>
                    <a:pt x="99391" y="487017"/>
                    <a:pt x="99391" y="487017"/>
                  </a:cubicBezTo>
                  <a:cubicBezTo>
                    <a:pt x="70294" y="482167"/>
                    <a:pt x="31439" y="484075"/>
                    <a:pt x="9939" y="457200"/>
                  </a:cubicBezTo>
                  <a:cubicBezTo>
                    <a:pt x="3394" y="449019"/>
                    <a:pt x="3313" y="437321"/>
                    <a:pt x="0" y="427382"/>
                  </a:cubicBezTo>
                  <a:cubicBezTo>
                    <a:pt x="3313" y="407504"/>
                    <a:pt x="2863" y="386617"/>
                    <a:pt x="9939" y="367748"/>
                  </a:cubicBezTo>
                  <a:cubicBezTo>
                    <a:pt x="17186" y="348422"/>
                    <a:pt x="57972" y="334621"/>
                    <a:pt x="69574" y="327991"/>
                  </a:cubicBezTo>
                  <a:cubicBezTo>
                    <a:pt x="79945" y="322065"/>
                    <a:pt x="88707" y="313455"/>
                    <a:pt x="99391" y="308113"/>
                  </a:cubicBezTo>
                  <a:cubicBezTo>
                    <a:pt x="108762" y="303428"/>
                    <a:pt x="119481" y="302065"/>
                    <a:pt x="129209" y="298174"/>
                  </a:cubicBezTo>
                  <a:cubicBezTo>
                    <a:pt x="136087" y="295423"/>
                    <a:pt x="142461" y="291547"/>
                    <a:pt x="149087" y="288234"/>
                  </a:cubicBezTo>
                </a:path>
              </a:pathLst>
            </a:cu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12" y="762000"/>
            <a:ext cx="348118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uro3e-box-25-a-0"/>
          <p:cNvPicPr>
            <a:picLocks noChangeAspect="1" noChangeArrowheads="1"/>
          </p:cNvPicPr>
          <p:nvPr/>
        </p:nvPicPr>
        <p:blipFill rotWithShape="1">
          <a:blip r:embed="rId3" cstate="print"/>
          <a:srcRect l="26783" r="26732"/>
          <a:stretch/>
        </p:blipFill>
        <p:spPr bwMode="auto">
          <a:xfrm>
            <a:off x="72887" y="687387"/>
            <a:ext cx="396571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3837"/>
            <a:ext cx="7772400" cy="309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The Cerebral Cortex – Cell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33" y="1317295"/>
            <a:ext cx="4649167" cy="5464506"/>
          </a:xfrm>
          <a:prstGeom prst="rect">
            <a:avLst/>
          </a:prstGeom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4343399" y="5262561"/>
            <a:ext cx="1219199" cy="50324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623682" y="5534978"/>
            <a:ext cx="1811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Paleocortex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3529539" y="5996642"/>
            <a:ext cx="1423459" cy="40127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870185" y="6091535"/>
            <a:ext cx="1810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Archicortex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7239000" y="1142999"/>
            <a:ext cx="594678" cy="14478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844540" y="7620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Neocortex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8" name="Picture 4" descr="neuro4e-fig-26-02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02" y="609600"/>
            <a:ext cx="8485397" cy="636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637"/>
            <a:ext cx="9144000" cy="309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</a:rPr>
              <a:t>The Cerebral Cortex – Cell Architectonics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8608" y="1900535"/>
            <a:ext cx="1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Brodmann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738863" y="526090"/>
            <a:ext cx="5328398" cy="1531536"/>
            <a:chOff x="2738863" y="526090"/>
            <a:chExt cx="5328398" cy="1531536"/>
          </a:xfrm>
        </p:grpSpPr>
        <p:sp>
          <p:nvSpPr>
            <p:cNvPr id="4" name="Oval 3"/>
            <p:cNvSpPr/>
            <p:nvPr/>
          </p:nvSpPr>
          <p:spPr>
            <a:xfrm rot="21243232">
              <a:off x="2738863" y="526090"/>
              <a:ext cx="381000" cy="15315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6"/>
            </p:cNvCxnSpPr>
            <p:nvPr/>
          </p:nvCxnSpPr>
          <p:spPr>
            <a:xfrm flipV="1">
              <a:off x="3118838" y="914400"/>
              <a:ext cx="1834162" cy="3577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93086" y="715617"/>
              <a:ext cx="3074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Primary Somatosensory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ctx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663" y="1524000"/>
            <a:ext cx="2323137" cy="2841486"/>
            <a:chOff x="267663" y="1524000"/>
            <a:chExt cx="2323137" cy="2841486"/>
          </a:xfrm>
        </p:grpSpPr>
        <p:cxnSp>
          <p:nvCxnSpPr>
            <p:cNvPr id="11" name="Straight Arrow Connector 10"/>
            <p:cNvCxnSpPr>
              <a:stCxn id="19" idx="0"/>
            </p:cNvCxnSpPr>
            <p:nvPr/>
          </p:nvCxnSpPr>
          <p:spPr>
            <a:xfrm flipV="1">
              <a:off x="905370" y="1524000"/>
              <a:ext cx="168543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7663" y="3657600"/>
              <a:ext cx="12754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Motor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ctx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8657" y="2514600"/>
            <a:ext cx="1515543" cy="2917686"/>
            <a:chOff x="1608657" y="2514600"/>
            <a:chExt cx="1515543" cy="2917686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362200" y="2514600"/>
              <a:ext cx="397565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08657" y="4724400"/>
              <a:ext cx="1515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Auditory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ctx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72400" y="4953000"/>
            <a:ext cx="1236236" cy="1698486"/>
            <a:chOff x="7772400" y="4953000"/>
            <a:chExt cx="1236236" cy="1698486"/>
          </a:xfrm>
        </p:grpSpPr>
        <p:cxnSp>
          <p:nvCxnSpPr>
            <p:cNvPr id="15" name="Straight Arrow Connector 14"/>
            <p:cNvCxnSpPr>
              <a:stCxn id="23" idx="0"/>
            </p:cNvCxnSpPr>
            <p:nvPr/>
          </p:nvCxnSpPr>
          <p:spPr>
            <a:xfrm flipH="1" flipV="1">
              <a:off x="8077200" y="4953000"/>
              <a:ext cx="313318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772400" y="5943600"/>
              <a:ext cx="1236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Visual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ctx</a:t>
              </a:r>
              <a:r>
                <a:rPr lang="en-US" sz="2000" dirty="0" smtClean="0">
                  <a:solidFill>
                    <a:srgbClr val="FF0000"/>
                  </a:solidFill>
                </a:rPr>
                <a:t>.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2642"/>
            <a:ext cx="3062466" cy="5952958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7637"/>
            <a:ext cx="9144000" cy="30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Functional Columns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419600" cy="55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47637"/>
            <a:ext cx="9144000" cy="30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Functional Columns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" y="685800"/>
            <a:ext cx="4467606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95021"/>
            <a:ext cx="5257800" cy="4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" y="1"/>
            <a:ext cx="9144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The Cerebral Cortex – Functional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518" y="871478"/>
            <a:ext cx="864057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cortex of each hemisphere is a continuous sheet of gray matter.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It has been subdivided using anatomical, histological and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physiological criteria.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Using physiological criteria, it can be subdivided into functionally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defined areas.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Functional areas fall into a few major categories.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Areas in a category occupy a discrete, continuous part of the cortex.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Functionally related areas occupy neighboring sites.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5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</TotalTime>
  <Words>560</Words>
  <Application>Microsoft Office PowerPoint</Application>
  <PresentationFormat>On-screen Show (4:3)</PresentationFormat>
  <Paragraphs>166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Telencephalon &amp; Cerebral Cortex: Gross Anatomy</vt:lpstr>
      <vt:lpstr>PowerPoint Presentation</vt:lpstr>
      <vt:lpstr>PowerPoint Presentation</vt:lpstr>
      <vt:lpstr>The Cerebral Cortex - Lobes</vt:lpstr>
      <vt:lpstr>The Cerebral Cortex – Cell Layers</vt:lpstr>
      <vt:lpstr>The Cerebral Cortex – Cell Architectonics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Cortex</dc:title>
  <dc:creator>nzecevic</dc:creator>
  <cp:lastModifiedBy>Potashner,Steven J.</cp:lastModifiedBy>
  <cp:revision>205</cp:revision>
  <dcterms:created xsi:type="dcterms:W3CDTF">2010-10-14T19:56:48Z</dcterms:created>
  <dcterms:modified xsi:type="dcterms:W3CDTF">2013-03-12T18:05:54Z</dcterms:modified>
</cp:coreProperties>
</file>