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21"/>
  </p:handoutMasterIdLst>
  <p:sldIdLst>
    <p:sldId id="265" r:id="rId2"/>
    <p:sldId id="305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0000"/>
    <a:srgbClr val="9E0000"/>
    <a:srgbClr val="FFFF66"/>
    <a:srgbClr val="FFF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25F05C2-FF1D-4E37-A143-B8F7A7D42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7CAEE-BA93-4914-9827-AB686A01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0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ADFC4-F980-49CA-8FC4-33D6E087C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4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AD4B-C8CF-49D7-91FF-843553058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DD202-2374-47B3-AE64-76D69088B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7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D25AB-4656-4F01-9F87-48CD79DF4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50BD2-7C29-42B8-A71D-758DE5412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7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8F76B-768D-479F-B21C-3F1058284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9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EE34F-2C0F-4216-9B28-395A04878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2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7087-BA54-4C9E-A1D1-91C67D455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5A73-5B84-4328-A8FC-E86E1F0CD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1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0400-90E7-46F7-A085-105203E17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2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53837B-9AC1-4560-8F97-A76E560EE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46125" y="2200275"/>
            <a:ext cx="7712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MOTOR  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CST-1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"/>
          <a:stretch>
            <a:fillRect/>
          </a:stretch>
        </p:blipFill>
        <p:spPr bwMode="auto">
          <a:xfrm>
            <a:off x="4249738" y="0"/>
            <a:ext cx="4894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0" y="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4</a:t>
            </a:r>
          </a:p>
        </p:txBody>
      </p:sp>
      <p:pic>
        <p:nvPicPr>
          <p:cNvPr id="10244" name="Picture 15" descr="MuscleMap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48138"/>
            <a:ext cx="276701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1166813" y="3749675"/>
            <a:ext cx="2125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rgbClr val="3366FF"/>
                </a:solidFill>
              </a:rPr>
              <a:t>Arm Representation</a:t>
            </a:r>
          </a:p>
        </p:txBody>
      </p:sp>
      <p:sp>
        <p:nvSpPr>
          <p:cNvPr id="10246" name="Text Box 18"/>
          <p:cNvSpPr txBox="1">
            <a:spLocks noChangeArrowheads="1"/>
          </p:cNvSpPr>
          <p:nvPr/>
        </p:nvSpPr>
        <p:spPr bwMode="auto">
          <a:xfrm>
            <a:off x="3611563" y="6262688"/>
            <a:ext cx="27892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Adapted from Haines, ‘Neuroanatomy, An atlas</a:t>
            </a:r>
          </a:p>
          <a:p>
            <a:r>
              <a:rPr lang="en-US" sz="1000"/>
              <a:t>of structures, sections and systrems,’ p.181. Copyright 2000, Lippicott Williams &amp; Wilkins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6550" y="3613150"/>
            <a:ext cx="3222625" cy="271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8" name="Picture 9" descr="CSTOrigins-15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222375"/>
            <a:ext cx="406241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650875" y="0"/>
            <a:ext cx="327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/>
              <a:t>CORTICO-SPINAL</a:t>
            </a:r>
          </a:p>
          <a:p>
            <a:pPr algn="ctr"/>
            <a:r>
              <a:rPr lang="en-US" sz="2800" b="1"/>
              <a:t>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BT-B-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/>
          <a:stretch>
            <a:fillRect/>
          </a:stretch>
        </p:blipFill>
        <p:spPr bwMode="auto">
          <a:xfrm>
            <a:off x="4610100" y="0"/>
            <a:ext cx="4519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0" y="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3565525" y="6308725"/>
            <a:ext cx="3063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Adapted from Haines, ‘Neuroanatomy, An atlas of structures, sections and systrems,’ p.183. Copyright 2000, Lippicott Williams &amp; Wilkins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736725" y="4572000"/>
            <a:ext cx="3681413" cy="1323975"/>
          </a:xfrm>
          <a:prstGeom prst="rect">
            <a:avLst/>
          </a:prstGeom>
          <a:solidFill>
            <a:srgbClr val="FFCC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III-VI</a:t>
            </a:r>
            <a:r>
              <a:rPr lang="en-US"/>
              <a:t>    bilateral</a:t>
            </a:r>
          </a:p>
          <a:p>
            <a:r>
              <a:rPr lang="en-US" b="1"/>
              <a:t>VII-XII</a:t>
            </a:r>
            <a:r>
              <a:rPr lang="en-US"/>
              <a:t>  crossed, with small</a:t>
            </a:r>
          </a:p>
          <a:p>
            <a:r>
              <a:rPr lang="en-US"/>
              <a:t>            uncrossed components</a:t>
            </a:r>
          </a:p>
          <a:p>
            <a:r>
              <a:rPr lang="en-US" b="1"/>
              <a:t>XI</a:t>
            </a:r>
            <a:r>
              <a:rPr lang="en-US"/>
              <a:t>         uncrossed</a:t>
            </a:r>
          </a:p>
        </p:txBody>
      </p:sp>
      <p:pic>
        <p:nvPicPr>
          <p:cNvPr id="11270" name="Picture 8" descr="CSTOrigins-15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314450"/>
            <a:ext cx="406241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74663" y="7938"/>
            <a:ext cx="34782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/>
              <a:t>CORTICO-BULBAR</a:t>
            </a:r>
          </a:p>
          <a:p>
            <a:pPr algn="ctr"/>
            <a:r>
              <a:rPr lang="en-US" sz="2800" b="1"/>
              <a:t>TRACTS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74638" y="120650"/>
            <a:ext cx="8504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CORTICO-SPINAL &amp; CORTICO-BULBAR TRACTS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68363" y="777875"/>
            <a:ext cx="809307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FUNCTIONS: 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  <a:p>
            <a:endParaRPr lang="en-US" sz="12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Fast cortical motor signals encoding movement force and direction. 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Directed to brain stem &amp; spinal interneurons and motor neurons, particularly those that control distal limb muscles &amp; facial muscles.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Mediate ‘fractional’ movements.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More modest control of girdle and axial muscles.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Help to control muscle tone and reflexes.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Cortical control of brain stem &amp; spinal sensory neurons to enhance sensory reporting during motor behaviors.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RST-B-1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/>
          <a:stretch>
            <a:fillRect/>
          </a:stretch>
        </p:blipFill>
        <p:spPr bwMode="auto">
          <a:xfrm>
            <a:off x="3309938" y="0"/>
            <a:ext cx="5819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0" y="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2316163" y="6308725"/>
            <a:ext cx="3063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Adapted from Haines, ‘Neuroanatomy, An atlas of structures, sections and systrems,’ p.187. Copyright 2000, Lippicott Williams &amp; Wilkins</a:t>
            </a:r>
          </a:p>
        </p:txBody>
      </p:sp>
      <p:pic>
        <p:nvPicPr>
          <p:cNvPr id="13317" name="Picture 7" descr="CSTOrigins-15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036763"/>
            <a:ext cx="3656012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-31750" y="311150"/>
            <a:ext cx="3371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CORTICO-RUBRO-</a:t>
            </a:r>
          </a:p>
          <a:p>
            <a:r>
              <a:rPr lang="en-US" sz="2800" b="1"/>
              <a:t>SPINAL 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35075" y="120650"/>
            <a:ext cx="666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CORTICO-RUBRO-SPINAL  PATHWAY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68363" y="1260475"/>
            <a:ext cx="809307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FUNCTIONS: 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  <a:p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Carries cortical motor signals to brain stem &amp; spinal interneurons.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Assists the cortico-spinal tract, particularly for the upper limb, but it cannot provide fractional movements as it does not synapse on motor neurons.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Facilitates activity in flexor motor nuclei and inhibits activity in extensor motor nuclei.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Helps to control muscle tone and reflexes.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ordMotorNucMap-1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639763"/>
            <a:ext cx="6811962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31838" y="1554163"/>
            <a:ext cx="135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Lateral</a:t>
            </a:r>
          </a:p>
          <a:p>
            <a:r>
              <a:rPr lang="en-US" b="1"/>
              <a:t>Pathways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09800" y="5532438"/>
            <a:ext cx="135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Medial</a:t>
            </a:r>
          </a:p>
          <a:p>
            <a:r>
              <a:rPr lang="en-US" b="1"/>
              <a:t>Pathways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011363" y="1920875"/>
            <a:ext cx="1370012" cy="908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3292475" y="4937125"/>
            <a:ext cx="573088" cy="77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3246438" y="3154363"/>
            <a:ext cx="136525" cy="960437"/>
          </a:xfrm>
          <a:prstGeom prst="line">
            <a:avLst/>
          </a:prstGeom>
          <a:noFill/>
          <a:ln w="7620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3246438" y="3154363"/>
            <a:ext cx="1371600" cy="1052512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3246438" y="3154363"/>
            <a:ext cx="776287" cy="960437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0" name="Group 11"/>
          <p:cNvGrpSpPr>
            <a:grpSpLocks/>
          </p:cNvGrpSpPr>
          <p:nvPr/>
        </p:nvGrpSpPr>
        <p:grpSpPr bwMode="auto">
          <a:xfrm>
            <a:off x="3605213" y="4391025"/>
            <a:ext cx="1122362" cy="684213"/>
            <a:chOff x="2271" y="2766"/>
            <a:chExt cx="707" cy="431"/>
          </a:xfrm>
        </p:grpSpPr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 flipV="1">
              <a:off x="2822" y="2851"/>
              <a:ext cx="156" cy="34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 flipH="1" flipV="1">
              <a:off x="2621" y="2822"/>
              <a:ext cx="201" cy="3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 flipH="1" flipV="1">
              <a:off x="2271" y="2766"/>
              <a:ext cx="547" cy="41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ReticuloSTOrigins-15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473200"/>
            <a:ext cx="4229101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ReticST-B-1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"/>
          <a:stretch>
            <a:fillRect/>
          </a:stretch>
        </p:blipFill>
        <p:spPr bwMode="auto">
          <a:xfrm>
            <a:off x="3829050" y="0"/>
            <a:ext cx="5300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0" y="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9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868613" y="6308725"/>
            <a:ext cx="3063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Adapted from Haines, ‘Neuroanatomy, An atlas of structures, sections and systrems,’ p.185. Copyright 2000, Lippicott Williams &amp; Wilkins</a:t>
            </a:r>
          </a:p>
        </p:txBody>
      </p:sp>
      <p:sp>
        <p:nvSpPr>
          <p:cNvPr id="16390" name="Line 11"/>
          <p:cNvSpPr>
            <a:spLocks noChangeShapeType="1"/>
          </p:cNvSpPr>
          <p:nvPr/>
        </p:nvSpPr>
        <p:spPr bwMode="auto">
          <a:xfrm flipH="1">
            <a:off x="7778750" y="4918075"/>
            <a:ext cx="98425" cy="68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-9525" y="436563"/>
            <a:ext cx="38909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CORTICO-RETICULO-</a:t>
            </a:r>
          </a:p>
          <a:p>
            <a:r>
              <a:rPr lang="en-US" sz="2800" b="1"/>
              <a:t>SPINAL 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60438" y="120650"/>
            <a:ext cx="7177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CORTICO-RETICULO-SPINAL  PATHWAY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68363" y="1260475"/>
            <a:ext cx="80930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FUNCTIONS: 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  <a:p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Carries cortical motor signals for locomotion and adjustments of posture.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Acts mainly on ventral horn interneurons projecting to motor nuclei that control axial and proximal limb muscles. 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Pontine reticulo-spinal tract facilitates while medullary reticulo-spinal tract inhibits muscle contractions.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Helps to control muscle tone and reflexes.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Vst-b-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"/>
          <a:stretch>
            <a:fillRect/>
          </a:stretch>
        </p:blipFill>
        <p:spPr bwMode="auto">
          <a:xfrm>
            <a:off x="3467100" y="0"/>
            <a:ext cx="568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11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520950" y="6308725"/>
            <a:ext cx="3063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Adapted from Haines, ‘Neuroanatomy, An atlas of structures, sections and systrems,’ p.187. Copyright 2000, Lippicott Williams &amp; Wilkins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-31750" y="436563"/>
            <a:ext cx="3675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/>
              <a:t>VESTIBULO-SPINAL</a:t>
            </a:r>
          </a:p>
          <a:p>
            <a:pPr algn="ctr"/>
            <a:r>
              <a:rPr lang="en-US" sz="2800" b="1"/>
              <a:t>TRACTS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43100" y="120650"/>
            <a:ext cx="5280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VESTIBULO-SPINAL  TRACTS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68363" y="1260475"/>
            <a:ext cx="80930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FUNCTIONS: 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  <a:p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Carry postural adjustment signals for the head and body in response to changes in the position of the head.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Medial vestibulo-spinal tract acts on motor nuclei controlling muscles in the neck and proximally in the upper limbs.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Lateral vestibulo-spinal tract facilitates activity in motor nuclei controlling muscles in the limbs and trunk.</a:t>
            </a:r>
          </a:p>
          <a:p>
            <a:pPr>
              <a:buFontTx/>
              <a:buAutoNum type="arabicPeriod"/>
            </a:pPr>
            <a:endParaRPr lang="en-US" sz="14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Helps to control muscle tone and reflexes.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9360" y="287678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9E0000"/>
                </a:solidFill>
                <a:latin typeface="Arial" pitchFamily="34" charset="0"/>
                <a:cs typeface="Arial" pitchFamily="34" charset="0"/>
              </a:rPr>
              <a:t>Head</a:t>
            </a:r>
            <a:endParaRPr lang="en-US" sz="1800" dirty="0">
              <a:solidFill>
                <a:srgbClr val="9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0760" y="54371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9E0000"/>
                </a:solidFill>
                <a:latin typeface="Arial" pitchFamily="34" charset="0"/>
                <a:cs typeface="Arial" pitchFamily="34" charset="0"/>
              </a:rPr>
              <a:t>Body</a:t>
            </a:r>
            <a:endParaRPr lang="en-US" sz="1800" dirty="0">
              <a:solidFill>
                <a:srgbClr val="9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 rot="21440400">
            <a:off x="848157" y="1257300"/>
            <a:ext cx="417933" cy="3042138"/>
          </a:xfrm>
          <a:custGeom>
            <a:avLst/>
            <a:gdLst>
              <a:gd name="connsiteX0" fmla="*/ 730358 w 835866"/>
              <a:gd name="connsiteY0" fmla="*/ 0 h 3042138"/>
              <a:gd name="connsiteX1" fmla="*/ 597 w 835866"/>
              <a:gd name="connsiteY1" fmla="*/ 1916723 h 3042138"/>
              <a:gd name="connsiteX2" fmla="*/ 835866 w 835866"/>
              <a:gd name="connsiteY2" fmla="*/ 3042138 h 3042138"/>
              <a:gd name="connsiteX3" fmla="*/ 835866 w 835866"/>
              <a:gd name="connsiteY3" fmla="*/ 3042138 h 304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5866" h="3042138">
                <a:moveTo>
                  <a:pt x="730358" y="0"/>
                </a:moveTo>
                <a:cubicBezTo>
                  <a:pt x="356685" y="704850"/>
                  <a:pt x="-16988" y="1409700"/>
                  <a:pt x="597" y="1916723"/>
                </a:cubicBezTo>
                <a:cubicBezTo>
                  <a:pt x="18182" y="2423746"/>
                  <a:pt x="835866" y="3042138"/>
                  <a:pt x="835866" y="3042138"/>
                </a:cubicBezTo>
                <a:lnTo>
                  <a:pt x="835866" y="3042138"/>
                </a:lnTo>
              </a:path>
            </a:pathLst>
          </a:custGeom>
          <a:noFill/>
          <a:ln w="31750" cap="flat" cmpd="sng" algn="ctr">
            <a:solidFill>
              <a:srgbClr val="F2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cortex2Color-Fig1-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58850"/>
            <a:ext cx="8054975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cortex2Color-Fig2-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0438"/>
            <a:ext cx="8054975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cortex2Color-Fig3A-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896938"/>
            <a:ext cx="8054975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Bcortex2Color-Fig3B-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8825"/>
            <a:ext cx="74739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cortex2Color-Fig4-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896938"/>
            <a:ext cx="8054975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SCordMotorNucMap-1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639763"/>
            <a:ext cx="6811962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731838" y="1554163"/>
            <a:ext cx="135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Lateral</a:t>
            </a:r>
          </a:p>
          <a:p>
            <a:r>
              <a:rPr lang="en-US" b="1"/>
              <a:t>Pathways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209800" y="5532438"/>
            <a:ext cx="135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Medial</a:t>
            </a:r>
          </a:p>
          <a:p>
            <a:r>
              <a:rPr lang="en-US" b="1"/>
              <a:t>Pathways</a:t>
            </a:r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2011363" y="1920875"/>
            <a:ext cx="1370012" cy="908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10"/>
          <p:cNvSpPr>
            <a:spLocks noChangeShapeType="1"/>
          </p:cNvSpPr>
          <p:nvPr/>
        </p:nvSpPr>
        <p:spPr bwMode="auto">
          <a:xfrm flipV="1">
            <a:off x="3292475" y="4937125"/>
            <a:ext cx="573088" cy="77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0" y="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3246438" y="3154363"/>
            <a:ext cx="136525" cy="96043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3246438" y="3154363"/>
            <a:ext cx="1371600" cy="10525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3246438" y="3154363"/>
            <a:ext cx="776287" cy="9604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605213" y="4391025"/>
            <a:ext cx="1122362" cy="684213"/>
            <a:chOff x="2271" y="2766"/>
            <a:chExt cx="707" cy="431"/>
          </a:xfrm>
        </p:grpSpPr>
        <p:sp>
          <p:nvSpPr>
            <p:cNvPr id="8204" name="Line 19"/>
            <p:cNvSpPr>
              <a:spLocks noChangeShapeType="1"/>
            </p:cNvSpPr>
            <p:nvPr/>
          </p:nvSpPr>
          <p:spPr bwMode="auto">
            <a:xfrm flipV="1">
              <a:off x="2822" y="2851"/>
              <a:ext cx="156" cy="34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20"/>
            <p:cNvSpPr>
              <a:spLocks noChangeShapeType="1"/>
            </p:cNvSpPr>
            <p:nvPr/>
          </p:nvSpPr>
          <p:spPr bwMode="auto">
            <a:xfrm flipH="1" flipV="1">
              <a:off x="2621" y="2822"/>
              <a:ext cx="201" cy="3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21"/>
            <p:cNvSpPr>
              <a:spLocks noChangeShapeType="1"/>
            </p:cNvSpPr>
            <p:nvPr/>
          </p:nvSpPr>
          <p:spPr bwMode="auto">
            <a:xfrm flipH="1" flipV="1">
              <a:off x="2271" y="2766"/>
              <a:ext cx="547" cy="41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nimBg="1"/>
      <p:bldP spid="9233" grpId="0" animBg="1"/>
      <p:bldP spid="92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NS-1-1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45593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2270125" y="234950"/>
            <a:ext cx="1133475" cy="506253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0" name="Group 19"/>
          <p:cNvGrpSpPr>
            <a:grpSpLocks/>
          </p:cNvGrpSpPr>
          <p:nvPr/>
        </p:nvGrpSpPr>
        <p:grpSpPr bwMode="auto">
          <a:xfrm>
            <a:off x="4572000" y="274638"/>
            <a:ext cx="4433888" cy="6308725"/>
            <a:chOff x="2880" y="173"/>
            <a:chExt cx="2793" cy="3974"/>
          </a:xfrm>
        </p:grpSpPr>
        <p:pic>
          <p:nvPicPr>
            <p:cNvPr id="9224" name="Picture 6" descr="HainesDiagram-15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73"/>
              <a:ext cx="2793" cy="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5" name="Group 9"/>
            <p:cNvGrpSpPr>
              <a:grpSpLocks/>
            </p:cNvGrpSpPr>
            <p:nvPr/>
          </p:nvGrpSpPr>
          <p:grpSpPr bwMode="auto">
            <a:xfrm>
              <a:off x="4205" y="1670"/>
              <a:ext cx="893" cy="173"/>
              <a:chOff x="4205" y="1670"/>
              <a:chExt cx="893" cy="173"/>
            </a:xfrm>
          </p:grpSpPr>
          <p:sp>
            <p:nvSpPr>
              <p:cNvPr id="9235" name="Line 7"/>
              <p:cNvSpPr>
                <a:spLocks noChangeShapeType="1"/>
              </p:cNvSpPr>
              <p:nvPr/>
            </p:nvSpPr>
            <p:spPr bwMode="auto">
              <a:xfrm>
                <a:off x="4205" y="1670"/>
                <a:ext cx="54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8"/>
              <p:cNvSpPr>
                <a:spLocks noChangeShapeType="1"/>
              </p:cNvSpPr>
              <p:nvPr/>
            </p:nvSpPr>
            <p:spPr bwMode="auto">
              <a:xfrm>
                <a:off x="4752" y="1670"/>
                <a:ext cx="346" cy="1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6" name="Group 12"/>
            <p:cNvGrpSpPr>
              <a:grpSpLocks/>
            </p:cNvGrpSpPr>
            <p:nvPr/>
          </p:nvGrpSpPr>
          <p:grpSpPr bwMode="auto">
            <a:xfrm>
              <a:off x="4205" y="2160"/>
              <a:ext cx="893" cy="374"/>
              <a:chOff x="4205" y="2160"/>
              <a:chExt cx="893" cy="374"/>
            </a:xfrm>
          </p:grpSpPr>
          <p:sp>
            <p:nvSpPr>
              <p:cNvPr id="9233" name="Line 10"/>
              <p:cNvSpPr>
                <a:spLocks noChangeShapeType="1"/>
              </p:cNvSpPr>
              <p:nvPr/>
            </p:nvSpPr>
            <p:spPr bwMode="auto">
              <a:xfrm>
                <a:off x="4205" y="2160"/>
                <a:ext cx="6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Line 11"/>
              <p:cNvSpPr>
                <a:spLocks noChangeShapeType="1"/>
              </p:cNvSpPr>
              <p:nvPr/>
            </p:nvSpPr>
            <p:spPr bwMode="auto">
              <a:xfrm>
                <a:off x="4867" y="2160"/>
                <a:ext cx="231" cy="3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7" name="Group 15"/>
            <p:cNvGrpSpPr>
              <a:grpSpLocks/>
            </p:cNvGrpSpPr>
            <p:nvPr/>
          </p:nvGrpSpPr>
          <p:grpSpPr bwMode="auto">
            <a:xfrm>
              <a:off x="4205" y="3024"/>
              <a:ext cx="893" cy="230"/>
              <a:chOff x="4205" y="3024"/>
              <a:chExt cx="893" cy="230"/>
            </a:xfrm>
          </p:grpSpPr>
          <p:sp>
            <p:nvSpPr>
              <p:cNvPr id="9231" name="Line 13"/>
              <p:cNvSpPr>
                <a:spLocks noChangeShapeType="1"/>
              </p:cNvSpPr>
              <p:nvPr/>
            </p:nvSpPr>
            <p:spPr bwMode="auto">
              <a:xfrm>
                <a:off x="4205" y="3024"/>
                <a:ext cx="46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Line 14"/>
              <p:cNvSpPr>
                <a:spLocks noChangeShapeType="1"/>
              </p:cNvSpPr>
              <p:nvPr/>
            </p:nvSpPr>
            <p:spPr bwMode="auto">
              <a:xfrm>
                <a:off x="4666" y="3024"/>
                <a:ext cx="432" cy="2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8" name="Group 18"/>
            <p:cNvGrpSpPr>
              <a:grpSpLocks/>
            </p:cNvGrpSpPr>
            <p:nvPr/>
          </p:nvGrpSpPr>
          <p:grpSpPr bwMode="auto">
            <a:xfrm>
              <a:off x="4176" y="3600"/>
              <a:ext cx="893" cy="202"/>
              <a:chOff x="4176" y="3600"/>
              <a:chExt cx="893" cy="202"/>
            </a:xfrm>
          </p:grpSpPr>
          <p:sp>
            <p:nvSpPr>
              <p:cNvPr id="9229" name="Line 16"/>
              <p:cNvSpPr>
                <a:spLocks noChangeShapeType="1"/>
              </p:cNvSpPr>
              <p:nvPr/>
            </p:nvSpPr>
            <p:spPr bwMode="auto">
              <a:xfrm>
                <a:off x="4176" y="3600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Line 17"/>
              <p:cNvSpPr>
                <a:spLocks noChangeShapeType="1"/>
              </p:cNvSpPr>
              <p:nvPr/>
            </p:nvSpPr>
            <p:spPr bwMode="auto">
              <a:xfrm>
                <a:off x="4608" y="3600"/>
                <a:ext cx="461" cy="2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1" name="Line 21"/>
          <p:cNvSpPr>
            <a:spLocks noChangeShapeType="1"/>
          </p:cNvSpPr>
          <p:nvPr/>
        </p:nvSpPr>
        <p:spPr bwMode="auto">
          <a:xfrm>
            <a:off x="2289175" y="236538"/>
            <a:ext cx="1133475" cy="5062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22"/>
          <p:cNvSpPr txBox="1">
            <a:spLocks noChangeArrowheads="1"/>
          </p:cNvSpPr>
          <p:nvPr/>
        </p:nvSpPr>
        <p:spPr bwMode="auto">
          <a:xfrm>
            <a:off x="0" y="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9223" name="Text Box 23"/>
          <p:cNvSpPr txBox="1">
            <a:spLocks noChangeArrowheads="1"/>
          </p:cNvSpPr>
          <p:nvPr/>
        </p:nvSpPr>
        <p:spPr bwMode="auto">
          <a:xfrm>
            <a:off x="3794125" y="6308725"/>
            <a:ext cx="27892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Adapted from Haines, ‘Neuroanatomy, An atlas</a:t>
            </a:r>
          </a:p>
          <a:p>
            <a:r>
              <a:rPr lang="en-US" sz="1000"/>
              <a:t>of structures, sections and systrems,’ p.179. Copyright 2000, Lippicott Williams &amp; Wilkins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460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Preferred Customer</dc:creator>
  <cp:lastModifiedBy>Potashner,Steven J.</cp:lastModifiedBy>
  <cp:revision>77</cp:revision>
  <dcterms:created xsi:type="dcterms:W3CDTF">2001-01-02T19:58:19Z</dcterms:created>
  <dcterms:modified xsi:type="dcterms:W3CDTF">2013-03-21T15:41:48Z</dcterms:modified>
</cp:coreProperties>
</file>