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1" r:id="rId6"/>
    <p:sldId id="262" r:id="rId7"/>
    <p:sldId id="269" r:id="rId8"/>
    <p:sldId id="270" r:id="rId9"/>
    <p:sldId id="264" r:id="rId10"/>
    <p:sldId id="263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19"/>
    <a:srgbClr val="FF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7ACEC-737C-4E14-9624-25917870181C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64315-FCE7-42E2-855F-80054AB8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5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64315-FCE7-42E2-855F-80054AB8A2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6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9A86-8EDA-4035-956E-5937174EB4B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3D6A-9AE1-4124-AB47-A4CD8F68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2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9A86-8EDA-4035-956E-5937174EB4B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3D6A-9AE1-4124-AB47-A4CD8F68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2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9A86-8EDA-4035-956E-5937174EB4B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3D6A-9AE1-4124-AB47-A4CD8F68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8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9A86-8EDA-4035-956E-5937174EB4B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3D6A-9AE1-4124-AB47-A4CD8F68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9A86-8EDA-4035-956E-5937174EB4B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3D6A-9AE1-4124-AB47-A4CD8F68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2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9A86-8EDA-4035-956E-5937174EB4B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3D6A-9AE1-4124-AB47-A4CD8F68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9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9A86-8EDA-4035-956E-5937174EB4B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3D6A-9AE1-4124-AB47-A4CD8F68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9A86-8EDA-4035-956E-5937174EB4B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3D6A-9AE1-4124-AB47-A4CD8F68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9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9A86-8EDA-4035-956E-5937174EB4B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3D6A-9AE1-4124-AB47-A4CD8F68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6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9A86-8EDA-4035-956E-5937174EB4B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3D6A-9AE1-4124-AB47-A4CD8F68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9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9A86-8EDA-4035-956E-5937174EB4B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3D6A-9AE1-4124-AB47-A4CD8F68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0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9A86-8EDA-4035-956E-5937174EB4BE}" type="datetimeFigureOut">
              <a:rPr lang="en-US" smtClean="0"/>
              <a:t>4/9/2013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73D6A-9AE1-4124-AB47-A4CD8F68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Hypothalamus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638800"/>
            <a:ext cx="3557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S. Potashner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sjp9713@neuron.uchc.edu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" y="3262075"/>
            <a:ext cx="3200399" cy="3592638"/>
            <a:chOff x="1" y="3262075"/>
            <a:chExt cx="3200399" cy="35926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835805"/>
              <a:ext cx="2337219" cy="301890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89489" y="3262075"/>
              <a:ext cx="1558242" cy="624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Paraventricular</a:t>
              </a:r>
              <a:endParaRPr lang="en-US" sz="2400" dirty="0" smtClean="0"/>
            </a:p>
            <a:p>
              <a:pPr algn="ctr"/>
              <a:r>
                <a:rPr lang="en-US" sz="2400" dirty="0" smtClean="0"/>
                <a:t>nucleus</a:t>
              </a:r>
              <a:endParaRPr lang="en-US" sz="24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1259070" y="3990247"/>
              <a:ext cx="57230" cy="5323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1053745" y="6427528"/>
              <a:ext cx="431912" cy="224250"/>
            </a:xfrm>
            <a:custGeom>
              <a:avLst/>
              <a:gdLst>
                <a:gd name="connsiteX0" fmla="*/ 15236 w 575073"/>
                <a:gd name="connsiteY0" fmla="*/ 0 h 298580"/>
                <a:gd name="connsiteX1" fmla="*/ 71220 w 575073"/>
                <a:gd name="connsiteY1" fmla="*/ 167951 h 298580"/>
                <a:gd name="connsiteX2" fmla="*/ 575073 w 575073"/>
                <a:gd name="connsiteY2" fmla="*/ 298580 h 29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073" h="298580">
                  <a:moveTo>
                    <a:pt x="15236" y="0"/>
                  </a:moveTo>
                  <a:cubicBezTo>
                    <a:pt x="-3425" y="59094"/>
                    <a:pt x="-22086" y="118188"/>
                    <a:pt x="71220" y="167951"/>
                  </a:cubicBezTo>
                  <a:cubicBezTo>
                    <a:pt x="164526" y="217714"/>
                    <a:pt x="369799" y="258147"/>
                    <a:pt x="575073" y="298580"/>
                  </a:cubicBez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74039" y="6441544"/>
              <a:ext cx="1726361" cy="346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ADH</a:t>
              </a:r>
              <a:r>
                <a:rPr lang="en-US" sz="2400" dirty="0" smtClean="0"/>
                <a:t> or </a:t>
              </a:r>
              <a:r>
                <a:rPr lang="en-US" sz="2400" b="1" dirty="0" smtClean="0">
                  <a:solidFill>
                    <a:srgbClr val="00B050"/>
                  </a:solidFill>
                </a:rPr>
                <a:t>Oxytocin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02172" y="381000"/>
            <a:ext cx="6841828" cy="6096000"/>
            <a:chOff x="2302172" y="381000"/>
            <a:chExt cx="6841828" cy="6096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24"/>
            <a:stretch/>
          </p:blipFill>
          <p:spPr>
            <a:xfrm>
              <a:off x="2302172" y="381000"/>
              <a:ext cx="6841828" cy="6096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71800" y="5867400"/>
              <a:ext cx="21336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 15"/>
          <p:cNvSpPr/>
          <p:nvPr/>
        </p:nvSpPr>
        <p:spPr>
          <a:xfrm>
            <a:off x="1593187" y="2590800"/>
            <a:ext cx="2906873" cy="735821"/>
          </a:xfrm>
          <a:custGeom>
            <a:avLst/>
            <a:gdLst>
              <a:gd name="connsiteX0" fmla="*/ 2872225 w 3027911"/>
              <a:gd name="connsiteY0" fmla="*/ 720367 h 978419"/>
              <a:gd name="connsiteX1" fmla="*/ 2905884 w 3027911"/>
              <a:gd name="connsiteY1" fmla="*/ 254753 h 978419"/>
              <a:gd name="connsiteX2" fmla="*/ 2922714 w 3027911"/>
              <a:gd name="connsiteY2" fmla="*/ 30360 h 978419"/>
              <a:gd name="connsiteX3" fmla="*/ 1452942 w 3027911"/>
              <a:gd name="connsiteY3" fmla="*/ 13531 h 978419"/>
              <a:gd name="connsiteX4" fmla="*/ 387077 w 3027911"/>
              <a:gd name="connsiteY4" fmla="*/ 136946 h 978419"/>
              <a:gd name="connsiteX5" fmla="*/ 0 w 3027911"/>
              <a:gd name="connsiteY5" fmla="*/ 978419 h 978419"/>
              <a:gd name="connsiteX0" fmla="*/ 2872225 w 2931324"/>
              <a:gd name="connsiteY0" fmla="*/ 723316 h 981368"/>
              <a:gd name="connsiteX1" fmla="*/ 2905884 w 2931324"/>
              <a:gd name="connsiteY1" fmla="*/ 257702 h 981368"/>
              <a:gd name="connsiteX2" fmla="*/ 2462709 w 2931324"/>
              <a:gd name="connsiteY2" fmla="*/ 27699 h 981368"/>
              <a:gd name="connsiteX3" fmla="*/ 1452942 w 2931324"/>
              <a:gd name="connsiteY3" fmla="*/ 16480 h 981368"/>
              <a:gd name="connsiteX4" fmla="*/ 387077 w 2931324"/>
              <a:gd name="connsiteY4" fmla="*/ 139895 h 981368"/>
              <a:gd name="connsiteX5" fmla="*/ 0 w 2931324"/>
              <a:gd name="connsiteY5" fmla="*/ 981368 h 981368"/>
              <a:gd name="connsiteX0" fmla="*/ 2872225 w 2931324"/>
              <a:gd name="connsiteY0" fmla="*/ 711013 h 969065"/>
              <a:gd name="connsiteX1" fmla="*/ 2905884 w 2931324"/>
              <a:gd name="connsiteY1" fmla="*/ 245399 h 969065"/>
              <a:gd name="connsiteX2" fmla="*/ 2462709 w 2931324"/>
              <a:gd name="connsiteY2" fmla="*/ 15396 h 969065"/>
              <a:gd name="connsiteX3" fmla="*/ 1452942 w 2931324"/>
              <a:gd name="connsiteY3" fmla="*/ 4177 h 969065"/>
              <a:gd name="connsiteX4" fmla="*/ 387077 w 2931324"/>
              <a:gd name="connsiteY4" fmla="*/ 127592 h 969065"/>
              <a:gd name="connsiteX5" fmla="*/ 0 w 2931324"/>
              <a:gd name="connsiteY5" fmla="*/ 969065 h 969065"/>
              <a:gd name="connsiteX0" fmla="*/ 2872225 w 2906873"/>
              <a:gd name="connsiteY0" fmla="*/ 711013 h 969065"/>
              <a:gd name="connsiteX1" fmla="*/ 2905884 w 2906873"/>
              <a:gd name="connsiteY1" fmla="*/ 245399 h 969065"/>
              <a:gd name="connsiteX2" fmla="*/ 2462709 w 2906873"/>
              <a:gd name="connsiteY2" fmla="*/ 15396 h 969065"/>
              <a:gd name="connsiteX3" fmla="*/ 1452942 w 2906873"/>
              <a:gd name="connsiteY3" fmla="*/ 4177 h 969065"/>
              <a:gd name="connsiteX4" fmla="*/ 387077 w 2906873"/>
              <a:gd name="connsiteY4" fmla="*/ 127592 h 969065"/>
              <a:gd name="connsiteX5" fmla="*/ 0 w 2906873"/>
              <a:gd name="connsiteY5" fmla="*/ 969065 h 96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6873" h="969065">
                <a:moveTo>
                  <a:pt x="2872225" y="711013"/>
                </a:moveTo>
                <a:cubicBezTo>
                  <a:pt x="2884847" y="535706"/>
                  <a:pt x="2912429" y="389385"/>
                  <a:pt x="2905884" y="245399"/>
                </a:cubicBezTo>
                <a:cubicBezTo>
                  <a:pt x="2899339" y="101413"/>
                  <a:pt x="2940478" y="-6108"/>
                  <a:pt x="2462709" y="15396"/>
                </a:cubicBezTo>
                <a:cubicBezTo>
                  <a:pt x="1984940" y="36900"/>
                  <a:pt x="1798881" y="-14522"/>
                  <a:pt x="1452942" y="4177"/>
                </a:cubicBezTo>
                <a:cubicBezTo>
                  <a:pt x="1107003" y="22876"/>
                  <a:pt x="629234" y="-33223"/>
                  <a:pt x="387077" y="127592"/>
                </a:cubicBezTo>
                <a:cubicBezTo>
                  <a:pt x="144920" y="288407"/>
                  <a:pt x="72460" y="628736"/>
                  <a:pt x="0" y="969065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tailEnd type="arrow"/>
          </a:ln>
          <a:effectLst>
            <a:glow rad="25400">
              <a:srgbClr val="FFC81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745588" y="2735233"/>
            <a:ext cx="2772122" cy="617567"/>
          </a:xfrm>
          <a:custGeom>
            <a:avLst/>
            <a:gdLst>
              <a:gd name="connsiteX0" fmla="*/ 2872225 w 3027911"/>
              <a:gd name="connsiteY0" fmla="*/ 720367 h 978419"/>
              <a:gd name="connsiteX1" fmla="*/ 2905884 w 3027911"/>
              <a:gd name="connsiteY1" fmla="*/ 254753 h 978419"/>
              <a:gd name="connsiteX2" fmla="*/ 2922714 w 3027911"/>
              <a:gd name="connsiteY2" fmla="*/ 30360 h 978419"/>
              <a:gd name="connsiteX3" fmla="*/ 1452942 w 3027911"/>
              <a:gd name="connsiteY3" fmla="*/ 13531 h 978419"/>
              <a:gd name="connsiteX4" fmla="*/ 387077 w 3027911"/>
              <a:gd name="connsiteY4" fmla="*/ 136946 h 978419"/>
              <a:gd name="connsiteX5" fmla="*/ 0 w 3027911"/>
              <a:gd name="connsiteY5" fmla="*/ 978419 h 978419"/>
              <a:gd name="connsiteX0" fmla="*/ 2872225 w 2931324"/>
              <a:gd name="connsiteY0" fmla="*/ 723316 h 981368"/>
              <a:gd name="connsiteX1" fmla="*/ 2905884 w 2931324"/>
              <a:gd name="connsiteY1" fmla="*/ 257702 h 981368"/>
              <a:gd name="connsiteX2" fmla="*/ 2462709 w 2931324"/>
              <a:gd name="connsiteY2" fmla="*/ 27699 h 981368"/>
              <a:gd name="connsiteX3" fmla="*/ 1452942 w 2931324"/>
              <a:gd name="connsiteY3" fmla="*/ 16480 h 981368"/>
              <a:gd name="connsiteX4" fmla="*/ 387077 w 2931324"/>
              <a:gd name="connsiteY4" fmla="*/ 139895 h 981368"/>
              <a:gd name="connsiteX5" fmla="*/ 0 w 2931324"/>
              <a:gd name="connsiteY5" fmla="*/ 981368 h 981368"/>
              <a:gd name="connsiteX0" fmla="*/ 2872225 w 2931324"/>
              <a:gd name="connsiteY0" fmla="*/ 711013 h 969065"/>
              <a:gd name="connsiteX1" fmla="*/ 2905884 w 2931324"/>
              <a:gd name="connsiteY1" fmla="*/ 245399 h 969065"/>
              <a:gd name="connsiteX2" fmla="*/ 2462709 w 2931324"/>
              <a:gd name="connsiteY2" fmla="*/ 15396 h 969065"/>
              <a:gd name="connsiteX3" fmla="*/ 1452942 w 2931324"/>
              <a:gd name="connsiteY3" fmla="*/ 4177 h 969065"/>
              <a:gd name="connsiteX4" fmla="*/ 387077 w 2931324"/>
              <a:gd name="connsiteY4" fmla="*/ 127592 h 969065"/>
              <a:gd name="connsiteX5" fmla="*/ 0 w 2931324"/>
              <a:gd name="connsiteY5" fmla="*/ 969065 h 969065"/>
              <a:gd name="connsiteX0" fmla="*/ 2872225 w 2906873"/>
              <a:gd name="connsiteY0" fmla="*/ 711013 h 969065"/>
              <a:gd name="connsiteX1" fmla="*/ 2905884 w 2906873"/>
              <a:gd name="connsiteY1" fmla="*/ 245399 h 969065"/>
              <a:gd name="connsiteX2" fmla="*/ 2462709 w 2906873"/>
              <a:gd name="connsiteY2" fmla="*/ 15396 h 969065"/>
              <a:gd name="connsiteX3" fmla="*/ 1452942 w 2906873"/>
              <a:gd name="connsiteY3" fmla="*/ 4177 h 969065"/>
              <a:gd name="connsiteX4" fmla="*/ 387077 w 2906873"/>
              <a:gd name="connsiteY4" fmla="*/ 127592 h 969065"/>
              <a:gd name="connsiteX5" fmla="*/ 0 w 2906873"/>
              <a:gd name="connsiteY5" fmla="*/ 969065 h 969065"/>
              <a:gd name="connsiteX0" fmla="*/ 2997513 w 3001389"/>
              <a:gd name="connsiteY0" fmla="*/ 963167 h 969065"/>
              <a:gd name="connsiteX1" fmla="*/ 2905884 w 3001389"/>
              <a:gd name="connsiteY1" fmla="*/ 245399 h 969065"/>
              <a:gd name="connsiteX2" fmla="*/ 2462709 w 3001389"/>
              <a:gd name="connsiteY2" fmla="*/ 15396 h 969065"/>
              <a:gd name="connsiteX3" fmla="*/ 1452942 w 3001389"/>
              <a:gd name="connsiteY3" fmla="*/ 4177 h 969065"/>
              <a:gd name="connsiteX4" fmla="*/ 387077 w 3001389"/>
              <a:gd name="connsiteY4" fmla="*/ 127592 h 969065"/>
              <a:gd name="connsiteX5" fmla="*/ 0 w 3001389"/>
              <a:gd name="connsiteY5" fmla="*/ 969065 h 969065"/>
              <a:gd name="connsiteX0" fmla="*/ 2997513 w 2997513"/>
              <a:gd name="connsiteY0" fmla="*/ 1026496 h 1032394"/>
              <a:gd name="connsiteX1" fmla="*/ 2462709 w 2997513"/>
              <a:gd name="connsiteY1" fmla="*/ 78725 h 1032394"/>
              <a:gd name="connsiteX2" fmla="*/ 1452942 w 2997513"/>
              <a:gd name="connsiteY2" fmla="*/ 67506 h 1032394"/>
              <a:gd name="connsiteX3" fmla="*/ 387077 w 2997513"/>
              <a:gd name="connsiteY3" fmla="*/ 190921 h 1032394"/>
              <a:gd name="connsiteX4" fmla="*/ 0 w 2997513"/>
              <a:gd name="connsiteY4" fmla="*/ 1032394 h 1032394"/>
              <a:gd name="connsiteX0" fmla="*/ 2997513 w 2997513"/>
              <a:gd name="connsiteY0" fmla="*/ 1026496 h 1032394"/>
              <a:gd name="connsiteX1" fmla="*/ 2462709 w 2997513"/>
              <a:gd name="connsiteY1" fmla="*/ 78725 h 1032394"/>
              <a:gd name="connsiteX2" fmla="*/ 1452942 w 2997513"/>
              <a:gd name="connsiteY2" fmla="*/ 67506 h 1032394"/>
              <a:gd name="connsiteX3" fmla="*/ 387077 w 2997513"/>
              <a:gd name="connsiteY3" fmla="*/ 190921 h 1032394"/>
              <a:gd name="connsiteX4" fmla="*/ 0 w 2997513"/>
              <a:gd name="connsiteY4" fmla="*/ 1032394 h 1032394"/>
              <a:gd name="connsiteX0" fmla="*/ 2997513 w 2997513"/>
              <a:gd name="connsiteY0" fmla="*/ 975832 h 981730"/>
              <a:gd name="connsiteX1" fmla="*/ 2462709 w 2997513"/>
              <a:gd name="connsiteY1" fmla="*/ 28061 h 981730"/>
              <a:gd name="connsiteX2" fmla="*/ 1452942 w 2997513"/>
              <a:gd name="connsiteY2" fmla="*/ 16842 h 981730"/>
              <a:gd name="connsiteX3" fmla="*/ 387077 w 2997513"/>
              <a:gd name="connsiteY3" fmla="*/ 140257 h 981730"/>
              <a:gd name="connsiteX4" fmla="*/ 0 w 2997513"/>
              <a:gd name="connsiteY4" fmla="*/ 981730 h 981730"/>
              <a:gd name="connsiteX0" fmla="*/ 2997513 w 2997513"/>
              <a:gd name="connsiteY0" fmla="*/ 975832 h 981730"/>
              <a:gd name="connsiteX1" fmla="*/ 2462709 w 2997513"/>
              <a:gd name="connsiteY1" fmla="*/ 28061 h 981730"/>
              <a:gd name="connsiteX2" fmla="*/ 1452942 w 2997513"/>
              <a:gd name="connsiteY2" fmla="*/ 16842 h 981730"/>
              <a:gd name="connsiteX3" fmla="*/ 387077 w 2997513"/>
              <a:gd name="connsiteY3" fmla="*/ 140257 h 981730"/>
              <a:gd name="connsiteX4" fmla="*/ 0 w 2997513"/>
              <a:gd name="connsiteY4" fmla="*/ 981730 h 981730"/>
              <a:gd name="connsiteX0" fmla="*/ 2997513 w 2997513"/>
              <a:gd name="connsiteY0" fmla="*/ 975832 h 981730"/>
              <a:gd name="connsiteX1" fmla="*/ 2891211 w 2997513"/>
              <a:gd name="connsiteY1" fmla="*/ 635636 h 981730"/>
              <a:gd name="connsiteX2" fmla="*/ 2462709 w 2997513"/>
              <a:gd name="connsiteY2" fmla="*/ 28061 h 981730"/>
              <a:gd name="connsiteX3" fmla="*/ 1452942 w 2997513"/>
              <a:gd name="connsiteY3" fmla="*/ 16842 h 981730"/>
              <a:gd name="connsiteX4" fmla="*/ 387077 w 2997513"/>
              <a:gd name="connsiteY4" fmla="*/ 140257 h 981730"/>
              <a:gd name="connsiteX5" fmla="*/ 0 w 2997513"/>
              <a:gd name="connsiteY5" fmla="*/ 981730 h 981730"/>
              <a:gd name="connsiteX0" fmla="*/ 3122801 w 3122801"/>
              <a:gd name="connsiteY0" fmla="*/ 1049995 h 1049995"/>
              <a:gd name="connsiteX1" fmla="*/ 2891211 w 3122801"/>
              <a:gd name="connsiteY1" fmla="*/ 635636 h 1049995"/>
              <a:gd name="connsiteX2" fmla="*/ 2462709 w 3122801"/>
              <a:gd name="connsiteY2" fmla="*/ 28061 h 1049995"/>
              <a:gd name="connsiteX3" fmla="*/ 1452942 w 3122801"/>
              <a:gd name="connsiteY3" fmla="*/ 16842 h 1049995"/>
              <a:gd name="connsiteX4" fmla="*/ 387077 w 3122801"/>
              <a:gd name="connsiteY4" fmla="*/ 140257 h 1049995"/>
              <a:gd name="connsiteX5" fmla="*/ 0 w 3122801"/>
              <a:gd name="connsiteY5" fmla="*/ 981730 h 1049995"/>
              <a:gd name="connsiteX0" fmla="*/ 3122801 w 3122801"/>
              <a:gd name="connsiteY0" fmla="*/ 1049995 h 1050014"/>
              <a:gd name="connsiteX1" fmla="*/ 2891211 w 3122801"/>
              <a:gd name="connsiteY1" fmla="*/ 635636 h 1050014"/>
              <a:gd name="connsiteX2" fmla="*/ 2462709 w 3122801"/>
              <a:gd name="connsiteY2" fmla="*/ 28061 h 1050014"/>
              <a:gd name="connsiteX3" fmla="*/ 1452942 w 3122801"/>
              <a:gd name="connsiteY3" fmla="*/ 16842 h 1050014"/>
              <a:gd name="connsiteX4" fmla="*/ 387077 w 3122801"/>
              <a:gd name="connsiteY4" fmla="*/ 140257 h 1050014"/>
              <a:gd name="connsiteX5" fmla="*/ 0 w 3122801"/>
              <a:gd name="connsiteY5" fmla="*/ 981730 h 1050014"/>
              <a:gd name="connsiteX0" fmla="*/ 3195885 w 3195885"/>
              <a:gd name="connsiteY0" fmla="*/ 975832 h 981730"/>
              <a:gd name="connsiteX1" fmla="*/ 2891211 w 3195885"/>
              <a:gd name="connsiteY1" fmla="*/ 635636 h 981730"/>
              <a:gd name="connsiteX2" fmla="*/ 2462709 w 3195885"/>
              <a:gd name="connsiteY2" fmla="*/ 28061 h 981730"/>
              <a:gd name="connsiteX3" fmla="*/ 1452942 w 3195885"/>
              <a:gd name="connsiteY3" fmla="*/ 16842 h 981730"/>
              <a:gd name="connsiteX4" fmla="*/ 387077 w 3195885"/>
              <a:gd name="connsiteY4" fmla="*/ 140257 h 981730"/>
              <a:gd name="connsiteX5" fmla="*/ 0 w 3195885"/>
              <a:gd name="connsiteY5" fmla="*/ 981730 h 981730"/>
              <a:gd name="connsiteX0" fmla="*/ 3195885 w 3195885"/>
              <a:gd name="connsiteY0" fmla="*/ 975832 h 981730"/>
              <a:gd name="connsiteX1" fmla="*/ 2891211 w 3195885"/>
              <a:gd name="connsiteY1" fmla="*/ 635636 h 981730"/>
              <a:gd name="connsiteX2" fmla="*/ 2462709 w 3195885"/>
              <a:gd name="connsiteY2" fmla="*/ 28061 h 981730"/>
              <a:gd name="connsiteX3" fmla="*/ 1452942 w 3195885"/>
              <a:gd name="connsiteY3" fmla="*/ 16842 h 981730"/>
              <a:gd name="connsiteX4" fmla="*/ 387077 w 3195885"/>
              <a:gd name="connsiteY4" fmla="*/ 140257 h 981730"/>
              <a:gd name="connsiteX5" fmla="*/ 0 w 3195885"/>
              <a:gd name="connsiteY5" fmla="*/ 981730 h 981730"/>
              <a:gd name="connsiteX0" fmla="*/ 3195885 w 3195885"/>
              <a:gd name="connsiteY0" fmla="*/ 975832 h 981730"/>
              <a:gd name="connsiteX1" fmla="*/ 2828567 w 3195885"/>
              <a:gd name="connsiteY1" fmla="*/ 427980 h 981730"/>
              <a:gd name="connsiteX2" fmla="*/ 2462709 w 3195885"/>
              <a:gd name="connsiteY2" fmla="*/ 28061 h 981730"/>
              <a:gd name="connsiteX3" fmla="*/ 1452942 w 3195885"/>
              <a:gd name="connsiteY3" fmla="*/ 16842 h 981730"/>
              <a:gd name="connsiteX4" fmla="*/ 387077 w 3195885"/>
              <a:gd name="connsiteY4" fmla="*/ 140257 h 981730"/>
              <a:gd name="connsiteX5" fmla="*/ 0 w 3195885"/>
              <a:gd name="connsiteY5" fmla="*/ 981730 h 981730"/>
              <a:gd name="connsiteX0" fmla="*/ 3195885 w 3195885"/>
              <a:gd name="connsiteY0" fmla="*/ 975832 h 981730"/>
              <a:gd name="connsiteX1" fmla="*/ 2828567 w 3195885"/>
              <a:gd name="connsiteY1" fmla="*/ 427980 h 981730"/>
              <a:gd name="connsiteX2" fmla="*/ 2462709 w 3195885"/>
              <a:gd name="connsiteY2" fmla="*/ 28061 h 981730"/>
              <a:gd name="connsiteX3" fmla="*/ 1452942 w 3195885"/>
              <a:gd name="connsiteY3" fmla="*/ 16842 h 981730"/>
              <a:gd name="connsiteX4" fmla="*/ 387077 w 3195885"/>
              <a:gd name="connsiteY4" fmla="*/ 140257 h 981730"/>
              <a:gd name="connsiteX5" fmla="*/ 0 w 3195885"/>
              <a:gd name="connsiteY5" fmla="*/ 981730 h 981730"/>
              <a:gd name="connsiteX0" fmla="*/ 3101920 w 3101920"/>
              <a:gd name="connsiteY0" fmla="*/ 886838 h 981730"/>
              <a:gd name="connsiteX1" fmla="*/ 2828567 w 3101920"/>
              <a:gd name="connsiteY1" fmla="*/ 427980 h 981730"/>
              <a:gd name="connsiteX2" fmla="*/ 2462709 w 3101920"/>
              <a:gd name="connsiteY2" fmla="*/ 28061 h 981730"/>
              <a:gd name="connsiteX3" fmla="*/ 1452942 w 3101920"/>
              <a:gd name="connsiteY3" fmla="*/ 16842 h 981730"/>
              <a:gd name="connsiteX4" fmla="*/ 387077 w 3101920"/>
              <a:gd name="connsiteY4" fmla="*/ 140257 h 981730"/>
              <a:gd name="connsiteX5" fmla="*/ 0 w 3101920"/>
              <a:gd name="connsiteY5" fmla="*/ 981730 h 981730"/>
              <a:gd name="connsiteX0" fmla="*/ 3101920 w 3101920"/>
              <a:gd name="connsiteY0" fmla="*/ 886838 h 981730"/>
              <a:gd name="connsiteX1" fmla="*/ 2828567 w 3101920"/>
              <a:gd name="connsiteY1" fmla="*/ 427980 h 981730"/>
              <a:gd name="connsiteX2" fmla="*/ 2462709 w 3101920"/>
              <a:gd name="connsiteY2" fmla="*/ 28061 h 981730"/>
              <a:gd name="connsiteX3" fmla="*/ 1452942 w 3101920"/>
              <a:gd name="connsiteY3" fmla="*/ 16842 h 981730"/>
              <a:gd name="connsiteX4" fmla="*/ 387077 w 3101920"/>
              <a:gd name="connsiteY4" fmla="*/ 140257 h 981730"/>
              <a:gd name="connsiteX5" fmla="*/ 0 w 3101920"/>
              <a:gd name="connsiteY5" fmla="*/ 981730 h 98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1920" h="981730">
                <a:moveTo>
                  <a:pt x="3101920" y="886838"/>
                </a:moveTo>
                <a:cubicBezTo>
                  <a:pt x="2708338" y="889469"/>
                  <a:pt x="2865498" y="674939"/>
                  <a:pt x="2828567" y="427980"/>
                </a:cubicBezTo>
                <a:cubicBezTo>
                  <a:pt x="2760314" y="92028"/>
                  <a:pt x="2702420" y="131193"/>
                  <a:pt x="2462709" y="28061"/>
                </a:cubicBezTo>
                <a:cubicBezTo>
                  <a:pt x="2205280" y="-13110"/>
                  <a:pt x="1798881" y="-1857"/>
                  <a:pt x="1452942" y="16842"/>
                </a:cubicBezTo>
                <a:cubicBezTo>
                  <a:pt x="1107003" y="35541"/>
                  <a:pt x="629234" y="-20558"/>
                  <a:pt x="387077" y="140257"/>
                </a:cubicBezTo>
                <a:cubicBezTo>
                  <a:pt x="144920" y="301072"/>
                  <a:pt x="72460" y="641401"/>
                  <a:pt x="0" y="981730"/>
                </a:cubicBezTo>
              </a:path>
            </a:pathLst>
          </a:custGeom>
          <a:noFill/>
          <a:ln>
            <a:solidFill>
              <a:schemeClr val="tx1"/>
            </a:solidFill>
            <a:headEnd type="arrow"/>
            <a:tailEnd type="none"/>
          </a:ln>
          <a:effectLst>
            <a:glow rad="25400">
              <a:srgbClr val="FFC81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0259" y="0"/>
            <a:ext cx="22743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Blood Volume</a:t>
            </a:r>
          </a:p>
          <a:p>
            <a:pPr algn="ctr"/>
            <a:r>
              <a:rPr lang="en-US" sz="2800" b="1" dirty="0" smtClean="0"/>
              <a:t>Pressure &amp;</a:t>
            </a:r>
          </a:p>
          <a:p>
            <a:pPr algn="ctr"/>
            <a:r>
              <a:rPr lang="en-US" sz="2800" b="1" dirty="0" smtClean="0"/>
              <a:t>Heart Rate</a:t>
            </a:r>
          </a:p>
          <a:p>
            <a:pPr algn="ctr"/>
            <a:r>
              <a:rPr lang="en-US" sz="2800" b="1" dirty="0" smtClean="0"/>
              <a:t>Homeostasis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2048270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DLF &amp; MFB</a:t>
            </a:r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609344" y="2428646"/>
            <a:ext cx="463061" cy="591718"/>
            <a:chOff x="1609344" y="2428646"/>
            <a:chExt cx="463061" cy="591718"/>
          </a:xfrm>
        </p:grpSpPr>
        <p:sp>
          <p:nvSpPr>
            <p:cNvPr id="20" name="Freeform 19"/>
            <p:cNvSpPr/>
            <p:nvPr/>
          </p:nvSpPr>
          <p:spPr>
            <a:xfrm>
              <a:off x="1709813" y="2670048"/>
              <a:ext cx="362592" cy="350316"/>
            </a:xfrm>
            <a:custGeom>
              <a:avLst/>
              <a:gdLst>
                <a:gd name="connsiteX0" fmla="*/ 360389 w 362592"/>
                <a:gd name="connsiteY0" fmla="*/ 248717 h 350316"/>
                <a:gd name="connsiteX1" fmla="*/ 309182 w 362592"/>
                <a:gd name="connsiteY1" fmla="*/ 343814 h 350316"/>
                <a:gd name="connsiteX2" fmla="*/ 1944 w 362592"/>
                <a:gd name="connsiteY2" fmla="*/ 87782 h 350316"/>
                <a:gd name="connsiteX3" fmla="*/ 170193 w 362592"/>
                <a:gd name="connsiteY3" fmla="*/ 0 h 350316"/>
                <a:gd name="connsiteX4" fmla="*/ 170193 w 362592"/>
                <a:gd name="connsiteY4" fmla="*/ 0 h 3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592" h="350316">
                  <a:moveTo>
                    <a:pt x="360389" y="248717"/>
                  </a:moveTo>
                  <a:cubicBezTo>
                    <a:pt x="364656" y="309677"/>
                    <a:pt x="368923" y="370637"/>
                    <a:pt x="309182" y="343814"/>
                  </a:cubicBezTo>
                  <a:cubicBezTo>
                    <a:pt x="249441" y="316991"/>
                    <a:pt x="25109" y="145084"/>
                    <a:pt x="1944" y="87782"/>
                  </a:cubicBezTo>
                  <a:cubicBezTo>
                    <a:pt x="-21221" y="30480"/>
                    <a:pt x="170193" y="0"/>
                    <a:pt x="170193" y="0"/>
                  </a:cubicBezTo>
                  <a:lnTo>
                    <a:pt x="170193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931212" y="2750515"/>
              <a:ext cx="65838" cy="950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0" idx="2"/>
            </p:cNvCxnSpPr>
            <p:nvPr/>
          </p:nvCxnSpPr>
          <p:spPr>
            <a:xfrm flipH="1" flipV="1">
              <a:off x="1609344" y="2428646"/>
              <a:ext cx="102413" cy="329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91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08" y="0"/>
            <a:ext cx="58795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457200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64812"/>
            <a:ext cx="40458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Control  of  Growth,</a:t>
            </a:r>
          </a:p>
          <a:p>
            <a:r>
              <a:rPr lang="en-US" sz="3200" b="1" dirty="0" smtClean="0"/>
              <a:t>Reproduction,</a:t>
            </a:r>
          </a:p>
          <a:p>
            <a:r>
              <a:rPr lang="en-US" sz="3200" b="1" dirty="0" smtClean="0"/>
              <a:t>Energy Metabolism,</a:t>
            </a:r>
          </a:p>
          <a:p>
            <a:r>
              <a:rPr lang="en-US" sz="3200" b="1" dirty="0" smtClean="0"/>
              <a:t>Lactation, &amp; Stress</a:t>
            </a:r>
          </a:p>
          <a:p>
            <a:r>
              <a:rPr lang="en-US" sz="3200" b="1" dirty="0" smtClean="0"/>
              <a:t>via  Endocrine Systems</a:t>
            </a:r>
          </a:p>
          <a:p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96280"/>
            <a:ext cx="3505200" cy="33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2412"/>
            <a:ext cx="119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Stress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909935"/>
            <a:ext cx="7421775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Internal or external cue that disrupts homeostatic status.</a:t>
            </a:r>
          </a:p>
          <a:p>
            <a:endParaRPr lang="en-US" sz="1000" dirty="0"/>
          </a:p>
          <a:p>
            <a:pPr marL="800100" indent="-342900">
              <a:buFont typeface="Arial" pitchFamily="34" charset="0"/>
              <a:buChar char="•"/>
            </a:pPr>
            <a:r>
              <a:rPr lang="en-US" sz="2400" dirty="0" smtClean="0"/>
              <a:t>Predation</a:t>
            </a:r>
          </a:p>
          <a:p>
            <a:pPr marL="800100" indent="-342900">
              <a:buFont typeface="Arial" pitchFamily="34" charset="0"/>
              <a:buChar char="•"/>
            </a:pPr>
            <a:r>
              <a:rPr lang="en-US" sz="2400" dirty="0" smtClean="0"/>
              <a:t>Escape from predation</a:t>
            </a:r>
          </a:p>
          <a:p>
            <a:pPr marL="800100" indent="-342900">
              <a:buFont typeface="Arial" pitchFamily="34" charset="0"/>
              <a:buChar char="•"/>
            </a:pPr>
            <a:r>
              <a:rPr lang="en-US" sz="2400" dirty="0" smtClean="0"/>
              <a:t>Threats to physical or mental integrity</a:t>
            </a:r>
          </a:p>
          <a:p>
            <a:pPr marL="800100" indent="-342900">
              <a:buFont typeface="Arial" pitchFamily="34" charset="0"/>
              <a:buChar char="•"/>
            </a:pPr>
            <a:r>
              <a:rPr lang="en-US" sz="2400" dirty="0" smtClean="0"/>
              <a:t>Social situations</a:t>
            </a:r>
          </a:p>
          <a:p>
            <a:pPr marL="800100" indent="-342900">
              <a:buFont typeface="Arial" pitchFamily="34" charset="0"/>
              <a:buChar char="•"/>
            </a:pPr>
            <a:r>
              <a:rPr lang="en-US" sz="2400" dirty="0" smtClean="0"/>
              <a:t>Pain, hunger, thirst, heat, cold</a:t>
            </a:r>
          </a:p>
          <a:p>
            <a:pPr marL="800100" indent="-342900">
              <a:buFont typeface="Arial" pitchFamily="34" charset="0"/>
              <a:buChar char="•"/>
            </a:pPr>
            <a:r>
              <a:rPr lang="en-US" sz="2400" dirty="0" smtClean="0"/>
              <a:t>Disease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881735"/>
            <a:ext cx="620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Animals must adapt to stress in order to survive.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01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7400" y="12412"/>
            <a:ext cx="119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Stress</a:t>
            </a:r>
            <a:endParaRPr lang="en-US" sz="32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94862" y="180393"/>
            <a:ext cx="4838155" cy="6686729"/>
            <a:chOff x="94862" y="171271"/>
            <a:chExt cx="4838155" cy="668672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600200"/>
              <a:ext cx="3256617" cy="52578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122176" y="2309897"/>
              <a:ext cx="987973" cy="243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Hypothalamus</a:t>
              </a:r>
              <a:endParaRPr 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91557" y="171271"/>
              <a:ext cx="1756443" cy="12003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Prefrontal cortex</a:t>
              </a:r>
            </a:p>
            <a:p>
              <a:r>
                <a:rPr lang="en-US" dirty="0" smtClean="0"/>
                <a:t>Septum</a:t>
              </a:r>
            </a:p>
            <a:p>
              <a:r>
                <a:rPr lang="en-US" dirty="0" smtClean="0"/>
                <a:t>Amygdala</a:t>
              </a:r>
            </a:p>
            <a:p>
              <a:r>
                <a:rPr lang="en-US" dirty="0" smtClean="0"/>
                <a:t>Hippocampus</a:t>
              </a: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3041778" y="769777"/>
              <a:ext cx="867748" cy="892628"/>
            </a:xfrm>
            <a:custGeom>
              <a:avLst/>
              <a:gdLst>
                <a:gd name="connsiteX0" fmla="*/ 0 w 869084"/>
                <a:gd name="connsiteY0" fmla="*/ 73684 h 974607"/>
                <a:gd name="connsiteX1" fmla="*/ 681135 w 869084"/>
                <a:gd name="connsiteY1" fmla="*/ 83015 h 974607"/>
                <a:gd name="connsiteX2" fmla="*/ 858417 w 869084"/>
                <a:gd name="connsiteY2" fmla="*/ 913439 h 974607"/>
                <a:gd name="connsiteX3" fmla="*/ 849086 w 869084"/>
                <a:gd name="connsiteY3" fmla="*/ 913439 h 974607"/>
                <a:gd name="connsiteX4" fmla="*/ 849086 w 869084"/>
                <a:gd name="connsiteY4" fmla="*/ 922770 h 974607"/>
                <a:gd name="connsiteX5" fmla="*/ 858417 w 869084"/>
                <a:gd name="connsiteY5" fmla="*/ 913439 h 974607"/>
                <a:gd name="connsiteX0" fmla="*/ 0 w 869084"/>
                <a:gd name="connsiteY0" fmla="*/ 73684 h 974607"/>
                <a:gd name="connsiteX1" fmla="*/ 681135 w 869084"/>
                <a:gd name="connsiteY1" fmla="*/ 83015 h 974607"/>
                <a:gd name="connsiteX2" fmla="*/ 858417 w 869084"/>
                <a:gd name="connsiteY2" fmla="*/ 913439 h 974607"/>
                <a:gd name="connsiteX3" fmla="*/ 849086 w 869084"/>
                <a:gd name="connsiteY3" fmla="*/ 913439 h 974607"/>
                <a:gd name="connsiteX4" fmla="*/ 849086 w 869084"/>
                <a:gd name="connsiteY4" fmla="*/ 922770 h 974607"/>
                <a:gd name="connsiteX5" fmla="*/ 858417 w 869084"/>
                <a:gd name="connsiteY5" fmla="*/ 913439 h 974607"/>
                <a:gd name="connsiteX0" fmla="*/ 0 w 878415"/>
                <a:gd name="connsiteY0" fmla="*/ 49632 h 997208"/>
                <a:gd name="connsiteX1" fmla="*/ 690466 w 878415"/>
                <a:gd name="connsiteY1" fmla="*/ 105616 h 997208"/>
                <a:gd name="connsiteX2" fmla="*/ 867748 w 878415"/>
                <a:gd name="connsiteY2" fmla="*/ 936040 h 997208"/>
                <a:gd name="connsiteX3" fmla="*/ 858417 w 878415"/>
                <a:gd name="connsiteY3" fmla="*/ 936040 h 997208"/>
                <a:gd name="connsiteX4" fmla="*/ 858417 w 878415"/>
                <a:gd name="connsiteY4" fmla="*/ 945371 h 997208"/>
                <a:gd name="connsiteX5" fmla="*/ 867748 w 878415"/>
                <a:gd name="connsiteY5" fmla="*/ 936040 h 997208"/>
                <a:gd name="connsiteX0" fmla="*/ 0 w 878415"/>
                <a:gd name="connsiteY0" fmla="*/ 28203 h 975779"/>
                <a:gd name="connsiteX1" fmla="*/ 690466 w 878415"/>
                <a:gd name="connsiteY1" fmla="*/ 84187 h 975779"/>
                <a:gd name="connsiteX2" fmla="*/ 867748 w 878415"/>
                <a:gd name="connsiteY2" fmla="*/ 914611 h 975779"/>
                <a:gd name="connsiteX3" fmla="*/ 858417 w 878415"/>
                <a:gd name="connsiteY3" fmla="*/ 914611 h 975779"/>
                <a:gd name="connsiteX4" fmla="*/ 858417 w 878415"/>
                <a:gd name="connsiteY4" fmla="*/ 923942 h 975779"/>
                <a:gd name="connsiteX5" fmla="*/ 867748 w 878415"/>
                <a:gd name="connsiteY5" fmla="*/ 914611 h 975779"/>
                <a:gd name="connsiteX0" fmla="*/ 0 w 878415"/>
                <a:gd name="connsiteY0" fmla="*/ 6220 h 953796"/>
                <a:gd name="connsiteX1" fmla="*/ 690466 w 878415"/>
                <a:gd name="connsiteY1" fmla="*/ 62204 h 953796"/>
                <a:gd name="connsiteX2" fmla="*/ 867748 w 878415"/>
                <a:gd name="connsiteY2" fmla="*/ 892628 h 953796"/>
                <a:gd name="connsiteX3" fmla="*/ 858417 w 878415"/>
                <a:gd name="connsiteY3" fmla="*/ 892628 h 953796"/>
                <a:gd name="connsiteX4" fmla="*/ 858417 w 878415"/>
                <a:gd name="connsiteY4" fmla="*/ 901959 h 953796"/>
                <a:gd name="connsiteX5" fmla="*/ 867748 w 878415"/>
                <a:gd name="connsiteY5" fmla="*/ 892628 h 953796"/>
                <a:gd name="connsiteX0" fmla="*/ 0 w 878415"/>
                <a:gd name="connsiteY0" fmla="*/ 6220 h 953796"/>
                <a:gd name="connsiteX1" fmla="*/ 690466 w 878415"/>
                <a:gd name="connsiteY1" fmla="*/ 62204 h 953796"/>
                <a:gd name="connsiteX2" fmla="*/ 867748 w 878415"/>
                <a:gd name="connsiteY2" fmla="*/ 892628 h 953796"/>
                <a:gd name="connsiteX3" fmla="*/ 858417 w 878415"/>
                <a:gd name="connsiteY3" fmla="*/ 892628 h 953796"/>
                <a:gd name="connsiteX4" fmla="*/ 858417 w 878415"/>
                <a:gd name="connsiteY4" fmla="*/ 901959 h 953796"/>
                <a:gd name="connsiteX5" fmla="*/ 867748 w 878415"/>
                <a:gd name="connsiteY5" fmla="*/ 892628 h 953796"/>
                <a:gd name="connsiteX0" fmla="*/ 0 w 878415"/>
                <a:gd name="connsiteY0" fmla="*/ 6220 h 953796"/>
                <a:gd name="connsiteX1" fmla="*/ 690466 w 878415"/>
                <a:gd name="connsiteY1" fmla="*/ 62204 h 953796"/>
                <a:gd name="connsiteX2" fmla="*/ 867748 w 878415"/>
                <a:gd name="connsiteY2" fmla="*/ 892628 h 953796"/>
                <a:gd name="connsiteX3" fmla="*/ 858417 w 878415"/>
                <a:gd name="connsiteY3" fmla="*/ 892628 h 953796"/>
                <a:gd name="connsiteX4" fmla="*/ 858417 w 878415"/>
                <a:gd name="connsiteY4" fmla="*/ 901959 h 953796"/>
                <a:gd name="connsiteX0" fmla="*/ 0 w 878415"/>
                <a:gd name="connsiteY0" fmla="*/ 6220 h 953796"/>
                <a:gd name="connsiteX1" fmla="*/ 690466 w 878415"/>
                <a:gd name="connsiteY1" fmla="*/ 62204 h 953796"/>
                <a:gd name="connsiteX2" fmla="*/ 867748 w 878415"/>
                <a:gd name="connsiteY2" fmla="*/ 892628 h 953796"/>
                <a:gd name="connsiteX3" fmla="*/ 858417 w 878415"/>
                <a:gd name="connsiteY3" fmla="*/ 892628 h 953796"/>
                <a:gd name="connsiteX0" fmla="*/ 0 w 867748"/>
                <a:gd name="connsiteY0" fmla="*/ 6220 h 892628"/>
                <a:gd name="connsiteX1" fmla="*/ 690466 w 867748"/>
                <a:gd name="connsiteY1" fmla="*/ 62204 h 892628"/>
                <a:gd name="connsiteX2" fmla="*/ 867748 w 867748"/>
                <a:gd name="connsiteY2" fmla="*/ 892628 h 89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7748" h="892628">
                  <a:moveTo>
                    <a:pt x="0" y="6220"/>
                  </a:moveTo>
                  <a:cubicBezTo>
                    <a:pt x="278364" y="-3110"/>
                    <a:pt x="528736" y="-12440"/>
                    <a:pt x="690466" y="62204"/>
                  </a:cubicBezTo>
                  <a:cubicBezTo>
                    <a:pt x="796213" y="211493"/>
                    <a:pt x="839756" y="754224"/>
                    <a:pt x="867748" y="892628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862" y="1447800"/>
              <a:ext cx="1189236" cy="9233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Visceral &amp;</a:t>
              </a:r>
            </a:p>
            <a:p>
              <a:r>
                <a:rPr lang="en-US" dirty="0" smtClean="0"/>
                <a:t>Somatic</a:t>
              </a:r>
            </a:p>
            <a:p>
              <a:r>
                <a:rPr lang="en-US" dirty="0" smtClean="0"/>
                <a:t>Sensations</a:t>
              </a:r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296954" y="1459399"/>
              <a:ext cx="2519265" cy="296311"/>
            </a:xfrm>
            <a:custGeom>
              <a:avLst/>
              <a:gdLst>
                <a:gd name="connsiteX0" fmla="*/ 0 w 2548770"/>
                <a:gd name="connsiteY0" fmla="*/ 71891 h 323817"/>
                <a:gd name="connsiteX1" fmla="*/ 2192694 w 2548770"/>
                <a:gd name="connsiteY1" fmla="*/ 15907 h 323817"/>
                <a:gd name="connsiteX2" fmla="*/ 2519265 w 2548770"/>
                <a:gd name="connsiteY2" fmla="*/ 323817 h 323817"/>
                <a:gd name="connsiteX0" fmla="*/ 0 w 2519265"/>
                <a:gd name="connsiteY0" fmla="*/ 71891 h 323817"/>
                <a:gd name="connsiteX1" fmla="*/ 2192694 w 2519265"/>
                <a:gd name="connsiteY1" fmla="*/ 15907 h 323817"/>
                <a:gd name="connsiteX2" fmla="*/ 2519265 w 2519265"/>
                <a:gd name="connsiteY2" fmla="*/ 323817 h 323817"/>
                <a:gd name="connsiteX0" fmla="*/ 0 w 2519265"/>
                <a:gd name="connsiteY0" fmla="*/ 71891 h 323817"/>
                <a:gd name="connsiteX1" fmla="*/ 2192694 w 2519265"/>
                <a:gd name="connsiteY1" fmla="*/ 15907 h 323817"/>
                <a:gd name="connsiteX2" fmla="*/ 2519265 w 2519265"/>
                <a:gd name="connsiteY2" fmla="*/ 323817 h 323817"/>
                <a:gd name="connsiteX0" fmla="*/ 0 w 2519265"/>
                <a:gd name="connsiteY0" fmla="*/ 44385 h 296311"/>
                <a:gd name="connsiteX1" fmla="*/ 1810139 w 2519265"/>
                <a:gd name="connsiteY1" fmla="*/ 25723 h 296311"/>
                <a:gd name="connsiteX2" fmla="*/ 2519265 w 2519265"/>
                <a:gd name="connsiteY2" fmla="*/ 296311 h 296311"/>
                <a:gd name="connsiteX0" fmla="*/ 0 w 2519265"/>
                <a:gd name="connsiteY0" fmla="*/ 44385 h 296311"/>
                <a:gd name="connsiteX1" fmla="*/ 1810139 w 2519265"/>
                <a:gd name="connsiteY1" fmla="*/ 25723 h 296311"/>
                <a:gd name="connsiteX2" fmla="*/ 2519265 w 2519265"/>
                <a:gd name="connsiteY2" fmla="*/ 296311 h 296311"/>
                <a:gd name="connsiteX0" fmla="*/ 0 w 2519265"/>
                <a:gd name="connsiteY0" fmla="*/ 44385 h 296311"/>
                <a:gd name="connsiteX1" fmla="*/ 1810139 w 2519265"/>
                <a:gd name="connsiteY1" fmla="*/ 25723 h 296311"/>
                <a:gd name="connsiteX2" fmla="*/ 2519265 w 2519265"/>
                <a:gd name="connsiteY2" fmla="*/ 296311 h 29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9265" h="296311">
                  <a:moveTo>
                    <a:pt x="0" y="44385"/>
                  </a:moveTo>
                  <a:cubicBezTo>
                    <a:pt x="886408" y="-4601"/>
                    <a:pt x="1390262" y="-16265"/>
                    <a:pt x="1810139" y="25723"/>
                  </a:cubicBezTo>
                  <a:cubicBezTo>
                    <a:pt x="2230016" y="67711"/>
                    <a:pt x="2407297" y="154018"/>
                    <a:pt x="2519265" y="296311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91000" y="597187"/>
              <a:ext cx="588816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CVO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0" idx="2"/>
            </p:cNvCxnSpPr>
            <p:nvPr/>
          </p:nvCxnSpPr>
          <p:spPr>
            <a:xfrm flipH="1">
              <a:off x="4038600" y="966519"/>
              <a:ext cx="446808" cy="7891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203660" y="1346061"/>
            <a:ext cx="3723712" cy="3847207"/>
            <a:chOff x="5388801" y="1346061"/>
            <a:chExt cx="3723712" cy="384720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6" name="TextBox 15"/>
            <p:cNvSpPr txBox="1"/>
            <p:nvPr/>
          </p:nvSpPr>
          <p:spPr>
            <a:xfrm>
              <a:off x="5388801" y="1346061"/>
              <a:ext cx="3723712" cy="3847207"/>
            </a:xfrm>
            <a:prstGeom prst="rect">
              <a:avLst/>
            </a:prstGeom>
            <a:grpFill/>
            <a:ln w="6350" cmpd="dbl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Glucocorticoids</a:t>
              </a:r>
            </a:p>
            <a:p>
              <a:endParaRPr lang="en-US" sz="1200" i="1" dirty="0" smtClean="0"/>
            </a:p>
            <a:p>
              <a:r>
                <a:rPr lang="en-US" sz="2400" i="1" dirty="0" smtClean="0"/>
                <a:t>Mobilize energy stores &amp;</a:t>
              </a:r>
            </a:p>
            <a:p>
              <a:r>
                <a:rPr lang="en-US" sz="2400" i="1" dirty="0" smtClean="0"/>
                <a:t>improve cardiovascular tone</a:t>
              </a:r>
            </a:p>
            <a:p>
              <a:endParaRPr lang="en-US" sz="1200" i="1" dirty="0"/>
            </a:p>
            <a:p>
              <a:r>
                <a:rPr lang="en-US" sz="2400" dirty="0" smtClean="0"/>
                <a:t>Glycogen storage &amp; use</a:t>
              </a:r>
            </a:p>
            <a:p>
              <a:r>
                <a:rPr lang="en-US" sz="2400" dirty="0" smtClean="0"/>
                <a:t>Heart rate </a:t>
              </a:r>
            </a:p>
            <a:p>
              <a:r>
                <a:rPr lang="en-US" sz="2400" dirty="0" smtClean="0"/>
                <a:t>Blood pressure</a:t>
              </a:r>
            </a:p>
            <a:p>
              <a:r>
                <a:rPr lang="en-US" sz="2400" dirty="0" smtClean="0"/>
                <a:t>Immune responses</a:t>
              </a:r>
            </a:p>
            <a:p>
              <a:pPr marL="344488"/>
              <a:r>
                <a:rPr lang="en-US" sz="2400" dirty="0" smtClean="0"/>
                <a:t>Cytokine production</a:t>
              </a:r>
            </a:p>
            <a:p>
              <a:pPr marL="344488"/>
              <a:r>
                <a:rPr lang="en-US" sz="2400" dirty="0" smtClean="0"/>
                <a:t>Inflammatory responses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978193" y="4073927"/>
              <a:ext cx="8492" cy="25400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7438443" y="3694196"/>
              <a:ext cx="6350" cy="252731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6835193" y="3319546"/>
              <a:ext cx="6350" cy="252731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8429043" y="4429527"/>
              <a:ext cx="8492" cy="25400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911643" y="4797827"/>
              <a:ext cx="8492" cy="25400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07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0751" y="76200"/>
            <a:ext cx="3095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Circadian  Timing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910388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Function:  coordinate physiological,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&amp; behavioral </a:t>
            </a:r>
          </a:p>
          <a:p>
            <a:pPr marL="1539875"/>
            <a:r>
              <a:rPr lang="en-US" sz="2800" dirty="0" smtClean="0"/>
              <a:t>mechanisms to promote effective sleep &amp; waking </a:t>
            </a:r>
          </a:p>
          <a:p>
            <a:pPr marL="1539875"/>
            <a:r>
              <a:rPr lang="en-US" sz="2800" dirty="0" smtClean="0"/>
              <a:t>behaviors.</a:t>
            </a:r>
          </a:p>
          <a:p>
            <a:pPr marL="1539875"/>
            <a:endParaRPr lang="en-US" sz="1000" dirty="0" smtClean="0"/>
          </a:p>
          <a:p>
            <a:r>
              <a:rPr lang="en-US" sz="2800" dirty="0" smtClean="0"/>
              <a:t>Pacemaker:  </a:t>
            </a:r>
            <a:r>
              <a:rPr lang="en-US" sz="2800" dirty="0" err="1" smtClean="0"/>
              <a:t>suprachiasmatic</a:t>
            </a:r>
            <a:r>
              <a:rPr lang="en-US" sz="2800" dirty="0" smtClean="0"/>
              <a:t> nucleus.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24" y="2933672"/>
            <a:ext cx="4453151" cy="392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7"/>
          <a:stretch/>
        </p:blipFill>
        <p:spPr>
          <a:xfrm>
            <a:off x="18660" y="2890546"/>
            <a:ext cx="4413381" cy="35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685800" y="914400"/>
            <a:ext cx="7701564" cy="5925312"/>
            <a:chOff x="228600" y="0"/>
            <a:chExt cx="891384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" contras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560" y="0"/>
              <a:ext cx="6323888" cy="6858000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>
              <a:off x="2192694" y="765110"/>
              <a:ext cx="3787810" cy="18256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2164702" y="1903445"/>
              <a:ext cx="2857859" cy="10170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5663682" y="3135086"/>
              <a:ext cx="167951" cy="27618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080727" y="3060441"/>
              <a:ext cx="2804985" cy="4416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062065" y="3869094"/>
              <a:ext cx="2546838" cy="4323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363478" y="762000"/>
              <a:ext cx="646922" cy="1346718"/>
            </a:xfrm>
            <a:prstGeom prst="straightConnector1">
              <a:avLst/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04800" y="152400"/>
              <a:ext cx="19159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hypothalamic</a:t>
              </a:r>
            </a:p>
            <a:p>
              <a:pPr algn="r"/>
              <a:r>
                <a:rPr lang="en-US" sz="2400" dirty="0" smtClean="0"/>
                <a:t>sulcus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0" y="1435359"/>
              <a:ext cx="14316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lamina</a:t>
              </a:r>
            </a:p>
            <a:p>
              <a:pPr algn="r"/>
              <a:r>
                <a:rPr lang="en-US" sz="2400" dirty="0" err="1" smtClean="0"/>
                <a:t>terminalis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6800" y="2590800"/>
              <a:ext cx="10599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optic</a:t>
              </a:r>
            </a:p>
            <a:p>
              <a:pPr algn="r"/>
              <a:r>
                <a:rPr lang="en-US" sz="2400" dirty="0" smtClean="0"/>
                <a:t>chiasm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13857" y="3893403"/>
              <a:ext cx="9010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optic</a:t>
              </a:r>
            </a:p>
            <a:p>
              <a:pPr algn="r"/>
              <a:r>
                <a:rPr lang="en-US" sz="2400" dirty="0" smtClean="0"/>
                <a:t>nerve</a:t>
              </a:r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70936" y="5874603"/>
              <a:ext cx="23870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mammillary body</a:t>
              </a:r>
              <a:endParaRPr lang="en-US" sz="24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108720" y="3474097"/>
              <a:ext cx="3043335" cy="1908110"/>
              <a:chOff x="2062065" y="3502090"/>
              <a:chExt cx="3043335" cy="1908110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4648200" y="3502090"/>
                <a:ext cx="457200" cy="79932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2062065" y="4308901"/>
                <a:ext cx="2586135" cy="110129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228600" y="5181600"/>
              <a:ext cx="186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infundibulum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47135" y="5791200"/>
              <a:ext cx="1638625" cy="961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/>
                <a:t>median</a:t>
              </a:r>
            </a:p>
            <a:p>
              <a:pPr algn="r"/>
              <a:r>
                <a:rPr lang="en-US" sz="2400" dirty="0" smtClean="0"/>
                <a:t>eminence</a:t>
              </a:r>
              <a:endParaRPr lang="en-US" sz="2400" dirty="0"/>
            </a:p>
          </p:txBody>
        </p:sp>
        <p:grpSp>
          <p:nvGrpSpPr>
            <p:cNvPr id="39" name="Group 38"/>
            <p:cNvGrpSpPr/>
            <p:nvPr/>
          </p:nvGrpSpPr>
          <p:grpSpPr>
            <a:xfrm rot="20527005">
              <a:off x="2717720" y="3761533"/>
              <a:ext cx="3043335" cy="1908110"/>
              <a:chOff x="2062065" y="3502090"/>
              <a:chExt cx="3043335" cy="1908110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V="1">
                <a:off x="4648200" y="3502090"/>
                <a:ext cx="457200" cy="79932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2062065" y="4308901"/>
                <a:ext cx="2586135" cy="110129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6277966" y="304800"/>
              <a:ext cx="13420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thalamus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2845837" y="1073020"/>
              <a:ext cx="3131559" cy="1520884"/>
            </a:xfrm>
            <a:prstGeom prst="straightConnector1">
              <a:avLst/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817845" y="2136710"/>
              <a:ext cx="2202024" cy="774441"/>
            </a:xfrm>
            <a:prstGeom prst="straightConnector1">
              <a:avLst/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808514" y="3172408"/>
              <a:ext cx="2077198" cy="318795"/>
            </a:xfrm>
            <a:prstGeom prst="straightConnector1">
              <a:avLst/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701004" y="3125755"/>
              <a:ext cx="130629" cy="2192695"/>
            </a:xfrm>
            <a:prstGeom prst="straightConnector1">
              <a:avLst/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5206482" y="3340360"/>
              <a:ext cx="177282" cy="886407"/>
            </a:xfrm>
            <a:prstGeom prst="straightConnector1">
              <a:avLst/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4683967" y="3470991"/>
              <a:ext cx="447871" cy="821091"/>
            </a:xfrm>
            <a:prstGeom prst="straightConnector1">
              <a:avLst/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114800" y="3886199"/>
              <a:ext cx="484773" cy="69981"/>
            </a:xfrm>
            <a:prstGeom prst="straightConnector1">
              <a:avLst/>
            </a:prstGeom>
            <a:ln w="19050">
              <a:solidFill>
                <a:srgbClr val="FF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62200" y="10180"/>
            <a:ext cx="4573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Location  and  Boundaries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134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3847" y="0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Functions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6890" y="1343085"/>
            <a:ext cx="809991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Essential for survival</a:t>
            </a:r>
          </a:p>
          <a:p>
            <a:endParaRPr lang="en-US" sz="2400" dirty="0"/>
          </a:p>
          <a:p>
            <a:r>
              <a:rPr lang="en-US" sz="2400" dirty="0" smtClean="0"/>
              <a:t>Integrates and controls:</a:t>
            </a:r>
          </a:p>
          <a:p>
            <a:pPr marL="744538"/>
            <a:r>
              <a:rPr lang="en-US" sz="2400" dirty="0" smtClean="0"/>
              <a:t>Homeostatic responses and behaviors</a:t>
            </a:r>
          </a:p>
          <a:p>
            <a:pPr marL="744538"/>
            <a:r>
              <a:rPr lang="en-US" sz="2400" dirty="0" smtClean="0"/>
              <a:t>Visceral reactions to changes in the external environment</a:t>
            </a:r>
          </a:p>
          <a:p>
            <a:pPr marL="744538"/>
            <a:r>
              <a:rPr lang="en-US" sz="2400" dirty="0" smtClean="0"/>
              <a:t>Growth</a:t>
            </a:r>
          </a:p>
          <a:p>
            <a:pPr marL="744538"/>
            <a:r>
              <a:rPr lang="en-US" sz="2400" dirty="0" smtClean="0"/>
              <a:t>Reproduction</a:t>
            </a:r>
          </a:p>
          <a:p>
            <a:endParaRPr lang="en-US" sz="2400" dirty="0"/>
          </a:p>
          <a:p>
            <a:r>
              <a:rPr lang="en-US" sz="2400" dirty="0" smtClean="0"/>
              <a:t>Acts via:</a:t>
            </a:r>
          </a:p>
          <a:p>
            <a:pPr marL="1027113"/>
            <a:r>
              <a:rPr lang="en-US" sz="2400" dirty="0" smtClean="0"/>
              <a:t>Autonomic nervous system</a:t>
            </a:r>
          </a:p>
          <a:p>
            <a:pPr marL="1027113"/>
            <a:r>
              <a:rPr lang="en-US" sz="2400" dirty="0" smtClean="0"/>
              <a:t>Endocrine system</a:t>
            </a:r>
          </a:p>
          <a:p>
            <a:pPr marL="1027113"/>
            <a:r>
              <a:rPr lang="en-US" sz="2400" dirty="0" smtClean="0"/>
              <a:t>Motivational parts of the limbic system</a:t>
            </a:r>
          </a:p>
          <a:p>
            <a:pPr marL="1027113"/>
            <a:r>
              <a:rPr lang="en-US" sz="2400" dirty="0" smtClean="0"/>
              <a:t>Somatic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37351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" y="2133600"/>
            <a:ext cx="4533900" cy="2352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7000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17" y="1600200"/>
            <a:ext cx="6714283" cy="52578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312002" y="2174033"/>
            <a:ext cx="1242961" cy="1362269"/>
          </a:xfrm>
          <a:custGeom>
            <a:avLst/>
            <a:gdLst>
              <a:gd name="connsiteX0" fmla="*/ 117616 w 1339926"/>
              <a:gd name="connsiteY0" fmla="*/ 0 h 1362269"/>
              <a:gd name="connsiteX1" fmla="*/ 117616 w 1339926"/>
              <a:gd name="connsiteY1" fmla="*/ 755779 h 1362269"/>
              <a:gd name="connsiteX2" fmla="*/ 1339926 w 1339926"/>
              <a:gd name="connsiteY2" fmla="*/ 1362269 h 1362269"/>
              <a:gd name="connsiteX0" fmla="*/ 62908 w 1285218"/>
              <a:gd name="connsiteY0" fmla="*/ 0 h 1362269"/>
              <a:gd name="connsiteX1" fmla="*/ 62908 w 1285218"/>
              <a:gd name="connsiteY1" fmla="*/ 755779 h 1362269"/>
              <a:gd name="connsiteX2" fmla="*/ 1285218 w 1285218"/>
              <a:gd name="connsiteY2" fmla="*/ 1362269 h 1362269"/>
              <a:gd name="connsiteX0" fmla="*/ 42947 w 1265257"/>
              <a:gd name="connsiteY0" fmla="*/ 0 h 1362269"/>
              <a:gd name="connsiteX1" fmla="*/ 42947 w 1265257"/>
              <a:gd name="connsiteY1" fmla="*/ 755779 h 1362269"/>
              <a:gd name="connsiteX2" fmla="*/ 1265257 w 1265257"/>
              <a:gd name="connsiteY2" fmla="*/ 1362269 h 1362269"/>
              <a:gd name="connsiteX0" fmla="*/ 54309 w 1276619"/>
              <a:gd name="connsiteY0" fmla="*/ 0 h 1362269"/>
              <a:gd name="connsiteX1" fmla="*/ 54309 w 1276619"/>
              <a:gd name="connsiteY1" fmla="*/ 755779 h 1362269"/>
              <a:gd name="connsiteX2" fmla="*/ 1276619 w 1276619"/>
              <a:gd name="connsiteY2" fmla="*/ 1362269 h 1362269"/>
              <a:gd name="connsiteX0" fmla="*/ 20651 w 1242961"/>
              <a:gd name="connsiteY0" fmla="*/ 0 h 1362269"/>
              <a:gd name="connsiteX1" fmla="*/ 20651 w 1242961"/>
              <a:gd name="connsiteY1" fmla="*/ 755779 h 1362269"/>
              <a:gd name="connsiteX2" fmla="*/ 1242961 w 1242961"/>
              <a:gd name="connsiteY2" fmla="*/ 1362269 h 1362269"/>
              <a:gd name="connsiteX0" fmla="*/ 20651 w 1242961"/>
              <a:gd name="connsiteY0" fmla="*/ 0 h 1362269"/>
              <a:gd name="connsiteX1" fmla="*/ 20651 w 1242961"/>
              <a:gd name="connsiteY1" fmla="*/ 755779 h 1362269"/>
              <a:gd name="connsiteX2" fmla="*/ 1242961 w 1242961"/>
              <a:gd name="connsiteY2" fmla="*/ 1362269 h 136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2961" h="1362269">
                <a:moveTo>
                  <a:pt x="20651" y="0"/>
                </a:moveTo>
                <a:cubicBezTo>
                  <a:pt x="2768" y="273698"/>
                  <a:pt x="-15117" y="258146"/>
                  <a:pt x="20651" y="755779"/>
                </a:cubicBezTo>
                <a:cubicBezTo>
                  <a:pt x="56419" y="1253412"/>
                  <a:pt x="705673" y="1284513"/>
                  <a:pt x="1242961" y="1362269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" y="76200"/>
            <a:ext cx="4299966" cy="23454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71207" y="177225"/>
            <a:ext cx="2353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Organization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633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6031"/>
            <a:ext cx="9144000" cy="5871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2922" y="18662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Inputs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533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1124" y="18662"/>
            <a:ext cx="1569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Outputs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347"/>
            <a:ext cx="9144000" cy="587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/>
          <a:stretch/>
        </p:blipFill>
        <p:spPr>
          <a:xfrm>
            <a:off x="152400" y="1591227"/>
            <a:ext cx="5189375" cy="4657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2514600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DLF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05200" y="2895600"/>
            <a:ext cx="3048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2600" y="4419600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MFB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62200" y="3581400"/>
            <a:ext cx="5334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47802" y="18662"/>
            <a:ext cx="5448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Medial  Forebrain Bundle &amp;</a:t>
            </a:r>
          </a:p>
          <a:p>
            <a:pPr algn="ctr"/>
            <a:r>
              <a:rPr lang="en-US" sz="3200" b="1" dirty="0" smtClean="0"/>
              <a:t>Dorsal  Longitudinal  Fasciculus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9035"/>
          <a:stretch/>
        </p:blipFill>
        <p:spPr>
          <a:xfrm>
            <a:off x="5506614" y="2362200"/>
            <a:ext cx="3509692" cy="31054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34400" y="2362200"/>
            <a:ext cx="482600" cy="793750"/>
          </a:xfrm>
          <a:prstGeom prst="rect">
            <a:avLst/>
          </a:prstGeom>
          <a:solidFill>
            <a:schemeClr val="tx2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8768" y="4881265"/>
            <a:ext cx="1961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hypothalamus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3400" y="3352800"/>
            <a:ext cx="990600" cy="15284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55501" y="5715000"/>
            <a:ext cx="1961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hypothalamus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467600" y="4724400"/>
            <a:ext cx="228600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0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53425"/>
            <a:ext cx="5407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Functions of the Hypothalamus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1" y="16002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hypothalamic functions </a:t>
            </a:r>
            <a:r>
              <a:rPr lang="en-US" sz="2400" smtClean="0"/>
              <a:t>are </a:t>
            </a:r>
            <a:r>
              <a:rPr lang="en-US" sz="2400" smtClean="0"/>
              <a:t>described </a:t>
            </a:r>
            <a:r>
              <a:rPr lang="en-US" sz="2400" dirty="0" smtClean="0"/>
              <a:t>in the syllabus, as most textbooks are poor sources of this material. So keep this syllabus for future reference.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For the OS1 course, students are responsible only for the topics discussed in the lecture.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004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8529" r="4529" b="5159"/>
          <a:stretch/>
        </p:blipFill>
        <p:spPr>
          <a:xfrm>
            <a:off x="3200401" y="-33712"/>
            <a:ext cx="5943600" cy="6896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19400"/>
            <a:ext cx="3111910" cy="4019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85867">
            <a:off x="4529972" y="2771923"/>
            <a:ext cx="103055" cy="44368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oon 4"/>
          <p:cNvSpPr/>
          <p:nvPr/>
        </p:nvSpPr>
        <p:spPr>
          <a:xfrm rot="1368925">
            <a:off x="5440235" y="1549607"/>
            <a:ext cx="187000" cy="272202"/>
          </a:xfrm>
          <a:prstGeom prst="moon">
            <a:avLst>
              <a:gd name="adj" fmla="val 76186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Extract 5"/>
          <p:cNvSpPr/>
          <p:nvPr/>
        </p:nvSpPr>
        <p:spPr>
          <a:xfrm rot="20321677">
            <a:off x="8229600" y="6248400"/>
            <a:ext cx="228600" cy="381000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355771" y="2388637"/>
            <a:ext cx="2985796" cy="4068147"/>
          </a:xfrm>
          <a:custGeom>
            <a:avLst/>
            <a:gdLst>
              <a:gd name="connsiteX0" fmla="*/ 2985796 w 2985796"/>
              <a:gd name="connsiteY0" fmla="*/ 4068147 h 4068147"/>
              <a:gd name="connsiteX1" fmla="*/ 2771192 w 2985796"/>
              <a:gd name="connsiteY1" fmla="*/ 3872204 h 4068147"/>
              <a:gd name="connsiteX2" fmla="*/ 2649894 w 2985796"/>
              <a:gd name="connsiteY2" fmla="*/ 2967134 h 4068147"/>
              <a:gd name="connsiteX3" fmla="*/ 2416629 w 2985796"/>
              <a:gd name="connsiteY3" fmla="*/ 1866122 h 4068147"/>
              <a:gd name="connsiteX4" fmla="*/ 2286000 w 2985796"/>
              <a:gd name="connsiteY4" fmla="*/ 1138334 h 4068147"/>
              <a:gd name="connsiteX5" fmla="*/ 2071396 w 2985796"/>
              <a:gd name="connsiteY5" fmla="*/ 653143 h 4068147"/>
              <a:gd name="connsiteX6" fmla="*/ 1679511 w 2985796"/>
              <a:gd name="connsiteY6" fmla="*/ 242596 h 4068147"/>
              <a:gd name="connsiteX7" fmla="*/ 1259633 w 2985796"/>
              <a:gd name="connsiteY7" fmla="*/ 158620 h 4068147"/>
              <a:gd name="connsiteX8" fmla="*/ 737119 w 2985796"/>
              <a:gd name="connsiteY8" fmla="*/ 102636 h 4068147"/>
              <a:gd name="connsiteX9" fmla="*/ 0 w 2985796"/>
              <a:gd name="connsiteY9" fmla="*/ 0 h 406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5796" h="4068147">
                <a:moveTo>
                  <a:pt x="2985796" y="4068147"/>
                </a:moveTo>
                <a:cubicBezTo>
                  <a:pt x="2906486" y="4061926"/>
                  <a:pt x="2827176" y="4055706"/>
                  <a:pt x="2771192" y="3872204"/>
                </a:cubicBezTo>
                <a:cubicBezTo>
                  <a:pt x="2715208" y="3688702"/>
                  <a:pt x="2708988" y="3301481"/>
                  <a:pt x="2649894" y="2967134"/>
                </a:cubicBezTo>
                <a:cubicBezTo>
                  <a:pt x="2590800" y="2632787"/>
                  <a:pt x="2477278" y="2170922"/>
                  <a:pt x="2416629" y="1866122"/>
                </a:cubicBezTo>
                <a:cubicBezTo>
                  <a:pt x="2355980" y="1561322"/>
                  <a:pt x="2343539" y="1340497"/>
                  <a:pt x="2286000" y="1138334"/>
                </a:cubicBezTo>
                <a:cubicBezTo>
                  <a:pt x="2228461" y="936171"/>
                  <a:pt x="2172477" y="802433"/>
                  <a:pt x="2071396" y="653143"/>
                </a:cubicBezTo>
                <a:cubicBezTo>
                  <a:pt x="1970315" y="503853"/>
                  <a:pt x="1814805" y="325016"/>
                  <a:pt x="1679511" y="242596"/>
                </a:cubicBezTo>
                <a:cubicBezTo>
                  <a:pt x="1544217" y="160176"/>
                  <a:pt x="1416698" y="181947"/>
                  <a:pt x="1259633" y="158620"/>
                </a:cubicBezTo>
                <a:cubicBezTo>
                  <a:pt x="1102568" y="135293"/>
                  <a:pt x="947058" y="129073"/>
                  <a:pt x="737119" y="102636"/>
                </a:cubicBezTo>
                <a:cubicBezTo>
                  <a:pt x="527180" y="76199"/>
                  <a:pt x="263590" y="38099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tailEnd type="arrow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937761" y="2447306"/>
            <a:ext cx="857074" cy="537295"/>
          </a:xfrm>
          <a:custGeom>
            <a:avLst/>
            <a:gdLst>
              <a:gd name="connsiteX0" fmla="*/ 614477 w 614477"/>
              <a:gd name="connsiteY0" fmla="*/ 0 h 555956"/>
              <a:gd name="connsiteX1" fmla="*/ 416966 w 614477"/>
              <a:gd name="connsiteY1" fmla="*/ 80468 h 555956"/>
              <a:gd name="connsiteX2" fmla="*/ 153619 w 614477"/>
              <a:gd name="connsiteY2" fmla="*/ 292608 h 555956"/>
              <a:gd name="connsiteX3" fmla="*/ 0 w 614477"/>
              <a:gd name="connsiteY3" fmla="*/ 555956 h 555956"/>
              <a:gd name="connsiteX0" fmla="*/ 614477 w 614477"/>
              <a:gd name="connsiteY0" fmla="*/ 0 h 555956"/>
              <a:gd name="connsiteX1" fmla="*/ 460857 w 614477"/>
              <a:gd name="connsiteY1" fmla="*/ 146305 h 555956"/>
              <a:gd name="connsiteX2" fmla="*/ 153619 w 614477"/>
              <a:gd name="connsiteY2" fmla="*/ 292608 h 555956"/>
              <a:gd name="connsiteX3" fmla="*/ 0 w 614477"/>
              <a:gd name="connsiteY3" fmla="*/ 555956 h 555956"/>
              <a:gd name="connsiteX0" fmla="*/ 614477 w 614477"/>
              <a:gd name="connsiteY0" fmla="*/ 0 h 555956"/>
              <a:gd name="connsiteX1" fmla="*/ 460857 w 614477"/>
              <a:gd name="connsiteY1" fmla="*/ 146305 h 555956"/>
              <a:gd name="connsiteX2" fmla="*/ 197510 w 614477"/>
              <a:gd name="connsiteY2" fmla="*/ 395021 h 555956"/>
              <a:gd name="connsiteX3" fmla="*/ 0 w 614477"/>
              <a:gd name="connsiteY3" fmla="*/ 555956 h 555956"/>
              <a:gd name="connsiteX0" fmla="*/ 614477 w 614477"/>
              <a:gd name="connsiteY0" fmla="*/ 0 h 555956"/>
              <a:gd name="connsiteX1" fmla="*/ 460857 w 614477"/>
              <a:gd name="connsiteY1" fmla="*/ 146305 h 555956"/>
              <a:gd name="connsiteX2" fmla="*/ 197510 w 614477"/>
              <a:gd name="connsiteY2" fmla="*/ 395021 h 555956"/>
              <a:gd name="connsiteX3" fmla="*/ 0 w 614477"/>
              <a:gd name="connsiteY3" fmla="*/ 555956 h 555956"/>
              <a:gd name="connsiteX0" fmla="*/ 614477 w 614477"/>
              <a:gd name="connsiteY0" fmla="*/ 0 h 555956"/>
              <a:gd name="connsiteX1" fmla="*/ 409650 w 614477"/>
              <a:gd name="connsiteY1" fmla="*/ 146305 h 555956"/>
              <a:gd name="connsiteX2" fmla="*/ 197510 w 614477"/>
              <a:gd name="connsiteY2" fmla="*/ 395021 h 555956"/>
              <a:gd name="connsiteX3" fmla="*/ 0 w 614477"/>
              <a:gd name="connsiteY3" fmla="*/ 555956 h 555956"/>
              <a:gd name="connsiteX0" fmla="*/ 614477 w 614477"/>
              <a:gd name="connsiteY0" fmla="*/ 0 h 555956"/>
              <a:gd name="connsiteX1" fmla="*/ 409650 w 614477"/>
              <a:gd name="connsiteY1" fmla="*/ 146305 h 555956"/>
              <a:gd name="connsiteX2" fmla="*/ 197510 w 614477"/>
              <a:gd name="connsiteY2" fmla="*/ 395021 h 555956"/>
              <a:gd name="connsiteX3" fmla="*/ 0 w 614477"/>
              <a:gd name="connsiteY3" fmla="*/ 555956 h 555956"/>
              <a:gd name="connsiteX0" fmla="*/ 819751 w 819751"/>
              <a:gd name="connsiteY0" fmla="*/ 0 h 518634"/>
              <a:gd name="connsiteX1" fmla="*/ 409650 w 819751"/>
              <a:gd name="connsiteY1" fmla="*/ 108983 h 518634"/>
              <a:gd name="connsiteX2" fmla="*/ 197510 w 819751"/>
              <a:gd name="connsiteY2" fmla="*/ 357699 h 518634"/>
              <a:gd name="connsiteX3" fmla="*/ 0 w 819751"/>
              <a:gd name="connsiteY3" fmla="*/ 518634 h 518634"/>
              <a:gd name="connsiteX0" fmla="*/ 819751 w 819751"/>
              <a:gd name="connsiteY0" fmla="*/ 0 h 518634"/>
              <a:gd name="connsiteX1" fmla="*/ 428311 w 819751"/>
              <a:gd name="connsiteY1" fmla="*/ 211620 h 518634"/>
              <a:gd name="connsiteX2" fmla="*/ 197510 w 819751"/>
              <a:gd name="connsiteY2" fmla="*/ 357699 h 518634"/>
              <a:gd name="connsiteX3" fmla="*/ 0 w 819751"/>
              <a:gd name="connsiteY3" fmla="*/ 518634 h 518634"/>
              <a:gd name="connsiteX0" fmla="*/ 857074 w 857074"/>
              <a:gd name="connsiteY0" fmla="*/ 0 h 537295"/>
              <a:gd name="connsiteX1" fmla="*/ 428311 w 857074"/>
              <a:gd name="connsiteY1" fmla="*/ 230281 h 537295"/>
              <a:gd name="connsiteX2" fmla="*/ 197510 w 857074"/>
              <a:gd name="connsiteY2" fmla="*/ 376360 h 537295"/>
              <a:gd name="connsiteX3" fmla="*/ 0 w 857074"/>
              <a:gd name="connsiteY3" fmla="*/ 537295 h 53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074" h="537295">
                <a:moveTo>
                  <a:pt x="857074" y="0"/>
                </a:moveTo>
                <a:cubicBezTo>
                  <a:pt x="730886" y="23165"/>
                  <a:pt x="538238" y="167554"/>
                  <a:pt x="428311" y="230281"/>
                </a:cubicBezTo>
                <a:cubicBezTo>
                  <a:pt x="318384" y="293008"/>
                  <a:pt x="268895" y="325191"/>
                  <a:pt x="197510" y="376360"/>
                </a:cubicBezTo>
                <a:cubicBezTo>
                  <a:pt x="126125" y="427529"/>
                  <a:pt x="101439" y="468996"/>
                  <a:pt x="0" y="537295"/>
                </a:cubicBezTo>
              </a:path>
            </a:pathLst>
          </a:custGeom>
          <a:noFill/>
          <a:ln>
            <a:solidFill>
              <a:srgbClr val="FF0000"/>
            </a:solidFill>
            <a:tailEnd type="arrow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494717" y="1733702"/>
            <a:ext cx="306247" cy="702260"/>
          </a:xfrm>
          <a:custGeom>
            <a:avLst/>
            <a:gdLst>
              <a:gd name="connsiteX0" fmla="*/ 28277 w 353921"/>
              <a:gd name="connsiteY0" fmla="*/ 0 h 704257"/>
              <a:gd name="connsiteX1" fmla="*/ 20962 w 353921"/>
              <a:gd name="connsiteY1" fmla="*/ 263348 h 704257"/>
              <a:gd name="connsiteX2" fmla="*/ 262363 w 353921"/>
              <a:gd name="connsiteY2" fmla="*/ 446228 h 704257"/>
              <a:gd name="connsiteX3" fmla="*/ 350146 w 353921"/>
              <a:gd name="connsiteY3" fmla="*/ 672999 h 704257"/>
              <a:gd name="connsiteX4" fmla="*/ 152635 w 353921"/>
              <a:gd name="connsiteY4" fmla="*/ 702260 h 704257"/>
              <a:gd name="connsiteX5" fmla="*/ 152635 w 353921"/>
              <a:gd name="connsiteY5" fmla="*/ 702260 h 704257"/>
              <a:gd name="connsiteX0" fmla="*/ 28277 w 320148"/>
              <a:gd name="connsiteY0" fmla="*/ 0 h 702260"/>
              <a:gd name="connsiteX1" fmla="*/ 20962 w 320148"/>
              <a:gd name="connsiteY1" fmla="*/ 263348 h 702260"/>
              <a:gd name="connsiteX2" fmla="*/ 262363 w 320148"/>
              <a:gd name="connsiteY2" fmla="*/ 446228 h 702260"/>
              <a:gd name="connsiteX3" fmla="*/ 313570 w 320148"/>
              <a:gd name="connsiteY3" fmla="*/ 585216 h 702260"/>
              <a:gd name="connsiteX4" fmla="*/ 152635 w 320148"/>
              <a:gd name="connsiteY4" fmla="*/ 702260 h 702260"/>
              <a:gd name="connsiteX5" fmla="*/ 152635 w 320148"/>
              <a:gd name="connsiteY5" fmla="*/ 702260 h 702260"/>
              <a:gd name="connsiteX0" fmla="*/ 20944 w 306247"/>
              <a:gd name="connsiteY0" fmla="*/ 0 h 702260"/>
              <a:gd name="connsiteX1" fmla="*/ 13629 w 306247"/>
              <a:gd name="connsiteY1" fmla="*/ 263348 h 702260"/>
              <a:gd name="connsiteX2" fmla="*/ 152617 w 306247"/>
              <a:gd name="connsiteY2" fmla="*/ 402337 h 702260"/>
              <a:gd name="connsiteX3" fmla="*/ 306237 w 306247"/>
              <a:gd name="connsiteY3" fmla="*/ 585216 h 702260"/>
              <a:gd name="connsiteX4" fmla="*/ 145302 w 306247"/>
              <a:gd name="connsiteY4" fmla="*/ 702260 h 702260"/>
              <a:gd name="connsiteX5" fmla="*/ 145302 w 306247"/>
              <a:gd name="connsiteY5" fmla="*/ 702260 h 702260"/>
              <a:gd name="connsiteX0" fmla="*/ 20944 w 306247"/>
              <a:gd name="connsiteY0" fmla="*/ 0 h 702260"/>
              <a:gd name="connsiteX1" fmla="*/ 13629 w 306247"/>
              <a:gd name="connsiteY1" fmla="*/ 263348 h 702260"/>
              <a:gd name="connsiteX2" fmla="*/ 152617 w 306247"/>
              <a:gd name="connsiteY2" fmla="*/ 402337 h 702260"/>
              <a:gd name="connsiteX3" fmla="*/ 306237 w 306247"/>
              <a:gd name="connsiteY3" fmla="*/ 585216 h 702260"/>
              <a:gd name="connsiteX4" fmla="*/ 145302 w 306247"/>
              <a:gd name="connsiteY4" fmla="*/ 702260 h 702260"/>
              <a:gd name="connsiteX5" fmla="*/ 145302 w 306247"/>
              <a:gd name="connsiteY5" fmla="*/ 702260 h 70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47" h="702260">
                <a:moveTo>
                  <a:pt x="20944" y="0"/>
                </a:moveTo>
                <a:cubicBezTo>
                  <a:pt x="-2221" y="94488"/>
                  <a:pt x="-8316" y="196292"/>
                  <a:pt x="13629" y="263348"/>
                </a:cubicBezTo>
                <a:cubicBezTo>
                  <a:pt x="35574" y="330404"/>
                  <a:pt x="103849" y="348692"/>
                  <a:pt x="152617" y="402337"/>
                </a:cubicBezTo>
                <a:cubicBezTo>
                  <a:pt x="201385" y="455982"/>
                  <a:pt x="307456" y="462077"/>
                  <a:pt x="306237" y="585216"/>
                </a:cubicBezTo>
                <a:cubicBezTo>
                  <a:pt x="305018" y="708355"/>
                  <a:pt x="172125" y="682753"/>
                  <a:pt x="145302" y="702260"/>
                </a:cubicBezTo>
                <a:lnTo>
                  <a:pt x="145302" y="70226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608576" y="2421331"/>
            <a:ext cx="658368" cy="497434"/>
          </a:xfrm>
          <a:custGeom>
            <a:avLst/>
            <a:gdLst>
              <a:gd name="connsiteX0" fmla="*/ 0 w 658368"/>
              <a:gd name="connsiteY0" fmla="*/ 497434 h 497434"/>
              <a:gd name="connsiteX1" fmla="*/ 277978 w 658368"/>
              <a:gd name="connsiteY1" fmla="*/ 212141 h 497434"/>
              <a:gd name="connsiteX2" fmla="*/ 658368 w 658368"/>
              <a:gd name="connsiteY2" fmla="*/ 0 h 49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8368" h="497434">
                <a:moveTo>
                  <a:pt x="0" y="497434"/>
                </a:moveTo>
                <a:cubicBezTo>
                  <a:pt x="84125" y="396240"/>
                  <a:pt x="168250" y="295047"/>
                  <a:pt x="277978" y="212141"/>
                </a:cubicBezTo>
                <a:cubicBezTo>
                  <a:pt x="387706" y="129235"/>
                  <a:pt x="523037" y="64617"/>
                  <a:pt x="658368" y="0"/>
                </a:cubicBezTo>
              </a:path>
            </a:pathLst>
          </a:custGeom>
          <a:noFill/>
          <a:ln>
            <a:solidFill>
              <a:srgbClr val="FF0000"/>
            </a:solidFill>
            <a:tailEnd type="arrow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645152" y="2772461"/>
            <a:ext cx="299923" cy="87782"/>
          </a:xfrm>
          <a:custGeom>
            <a:avLst/>
            <a:gdLst>
              <a:gd name="connsiteX0" fmla="*/ 0 w 299923"/>
              <a:gd name="connsiteY0" fmla="*/ 87782 h 87782"/>
              <a:gd name="connsiteX1" fmla="*/ 212141 w 299923"/>
              <a:gd name="connsiteY1" fmla="*/ 0 h 87782"/>
              <a:gd name="connsiteX2" fmla="*/ 299923 w 299923"/>
              <a:gd name="connsiteY2" fmla="*/ 87782 h 87782"/>
              <a:gd name="connsiteX0" fmla="*/ 0 w 299923"/>
              <a:gd name="connsiteY0" fmla="*/ 87782 h 87782"/>
              <a:gd name="connsiteX1" fmla="*/ 212141 w 299923"/>
              <a:gd name="connsiteY1" fmla="*/ 0 h 87782"/>
              <a:gd name="connsiteX2" fmla="*/ 299923 w 299923"/>
              <a:gd name="connsiteY2" fmla="*/ 87782 h 87782"/>
              <a:gd name="connsiteX0" fmla="*/ 0 w 299923"/>
              <a:gd name="connsiteY0" fmla="*/ 87782 h 87782"/>
              <a:gd name="connsiteX1" fmla="*/ 212141 w 299923"/>
              <a:gd name="connsiteY1" fmla="*/ 0 h 87782"/>
              <a:gd name="connsiteX2" fmla="*/ 299923 w 299923"/>
              <a:gd name="connsiteY2" fmla="*/ 87782 h 8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923" h="87782">
                <a:moveTo>
                  <a:pt x="0" y="87782"/>
                </a:moveTo>
                <a:cubicBezTo>
                  <a:pt x="81077" y="43891"/>
                  <a:pt x="162154" y="0"/>
                  <a:pt x="212141" y="0"/>
                </a:cubicBezTo>
                <a:cubicBezTo>
                  <a:pt x="262128" y="0"/>
                  <a:pt x="251338" y="43891"/>
                  <a:pt x="299923" y="87782"/>
                </a:cubicBezTo>
              </a:path>
            </a:pathLst>
          </a:custGeom>
          <a:noFill/>
          <a:ln>
            <a:solidFill>
              <a:srgbClr val="FF0000"/>
            </a:solidFill>
            <a:tailEnd type="arrow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8588" y="2194036"/>
            <a:ext cx="2074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Paraventricular</a:t>
            </a:r>
            <a:endParaRPr lang="en-US" sz="2400" dirty="0" smtClean="0"/>
          </a:p>
          <a:p>
            <a:pPr algn="ctr"/>
            <a:r>
              <a:rPr lang="en-US" sz="2400" dirty="0" smtClean="0"/>
              <a:t>nucleus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5257800"/>
            <a:ext cx="2552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Supraoptic</a:t>
            </a:r>
            <a:r>
              <a:rPr lang="en-US" sz="2400" dirty="0" smtClean="0"/>
              <a:t> nucleus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676400" y="3025033"/>
            <a:ext cx="76200" cy="7087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612571" y="2004694"/>
            <a:ext cx="2649894" cy="439926"/>
          </a:xfrm>
          <a:custGeom>
            <a:avLst/>
            <a:gdLst>
              <a:gd name="connsiteX0" fmla="*/ 0 w 2649894"/>
              <a:gd name="connsiteY0" fmla="*/ 439926 h 439926"/>
              <a:gd name="connsiteX1" fmla="*/ 1418253 w 2649894"/>
              <a:gd name="connsiteY1" fmla="*/ 1388 h 439926"/>
              <a:gd name="connsiteX2" fmla="*/ 2649894 w 2649894"/>
              <a:gd name="connsiteY2" fmla="*/ 327959 h 43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9894" h="439926">
                <a:moveTo>
                  <a:pt x="0" y="439926"/>
                </a:moveTo>
                <a:cubicBezTo>
                  <a:pt x="488302" y="229987"/>
                  <a:pt x="976604" y="20049"/>
                  <a:pt x="1418253" y="1388"/>
                </a:cubicBezTo>
                <a:cubicBezTo>
                  <a:pt x="1859902" y="-17273"/>
                  <a:pt x="2254898" y="155343"/>
                  <a:pt x="2649894" y="327959"/>
                </a:cubicBezTo>
              </a:path>
            </a:pathLst>
          </a:custGeom>
          <a:noFill/>
          <a:ln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408922" y="4767944"/>
            <a:ext cx="970384" cy="5691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013788" y="2918766"/>
            <a:ext cx="1923972" cy="23810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436513" y="6270171"/>
            <a:ext cx="1230758" cy="298580"/>
          </a:xfrm>
          <a:custGeom>
            <a:avLst/>
            <a:gdLst>
              <a:gd name="connsiteX0" fmla="*/ 15236 w 575073"/>
              <a:gd name="connsiteY0" fmla="*/ 0 h 298580"/>
              <a:gd name="connsiteX1" fmla="*/ 71220 w 575073"/>
              <a:gd name="connsiteY1" fmla="*/ 167951 h 298580"/>
              <a:gd name="connsiteX2" fmla="*/ 575073 w 575073"/>
              <a:gd name="connsiteY2" fmla="*/ 298580 h 298580"/>
              <a:gd name="connsiteX0" fmla="*/ 1277 w 561114"/>
              <a:gd name="connsiteY0" fmla="*/ 0 h 298580"/>
              <a:gd name="connsiteX1" fmla="*/ 57261 w 561114"/>
              <a:gd name="connsiteY1" fmla="*/ 167951 h 298580"/>
              <a:gd name="connsiteX2" fmla="*/ 561114 w 561114"/>
              <a:gd name="connsiteY2" fmla="*/ 298580 h 298580"/>
              <a:gd name="connsiteX0" fmla="*/ 0 w 559837"/>
              <a:gd name="connsiteY0" fmla="*/ 0 h 298580"/>
              <a:gd name="connsiteX1" fmla="*/ 170578 w 559837"/>
              <a:gd name="connsiteY1" fmla="*/ 214605 h 298580"/>
              <a:gd name="connsiteX2" fmla="*/ 559837 w 559837"/>
              <a:gd name="connsiteY2" fmla="*/ 298580 h 29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837" h="298580">
                <a:moveTo>
                  <a:pt x="0" y="0"/>
                </a:moveTo>
                <a:cubicBezTo>
                  <a:pt x="15293" y="96417"/>
                  <a:pt x="77272" y="164842"/>
                  <a:pt x="170578" y="214605"/>
                </a:cubicBezTo>
                <a:cubicBezTo>
                  <a:pt x="263884" y="264368"/>
                  <a:pt x="354563" y="258147"/>
                  <a:pt x="559837" y="29858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54422" y="6288832"/>
            <a:ext cx="2643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ADH</a:t>
            </a:r>
            <a:r>
              <a:rPr lang="en-US" sz="2400" dirty="0" smtClean="0"/>
              <a:t>   or   </a:t>
            </a:r>
            <a:r>
              <a:rPr lang="en-US" sz="2400" b="1" dirty="0" smtClean="0">
                <a:solidFill>
                  <a:srgbClr val="00B050"/>
                </a:solidFill>
              </a:rPr>
              <a:t>Oxytocin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46" y="141982"/>
            <a:ext cx="3153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Blood </a:t>
            </a:r>
            <a:r>
              <a:rPr lang="en-US" sz="3200" b="1" dirty="0" err="1" smtClean="0"/>
              <a:t>Osmolarity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Homeostasis</a:t>
            </a:r>
            <a:endParaRPr lang="en-US" sz="3200" b="1" dirty="0"/>
          </a:p>
        </p:txBody>
      </p:sp>
      <p:sp>
        <p:nvSpPr>
          <p:cNvPr id="26" name="Freeform 25"/>
          <p:cNvSpPr/>
          <p:nvPr/>
        </p:nvSpPr>
        <p:spPr>
          <a:xfrm>
            <a:off x="1670179" y="4236097"/>
            <a:ext cx="1054359" cy="1961276"/>
          </a:xfrm>
          <a:custGeom>
            <a:avLst/>
            <a:gdLst>
              <a:gd name="connsiteX0" fmla="*/ 0 w 1102056"/>
              <a:gd name="connsiteY0" fmla="*/ 0 h 1985872"/>
              <a:gd name="connsiteX1" fmla="*/ 121298 w 1102056"/>
              <a:gd name="connsiteY1" fmla="*/ 1315616 h 1985872"/>
              <a:gd name="connsiteX2" fmla="*/ 401216 w 1102056"/>
              <a:gd name="connsiteY2" fmla="*/ 1931437 h 1985872"/>
              <a:gd name="connsiteX3" fmla="*/ 1054359 w 1102056"/>
              <a:gd name="connsiteY3" fmla="*/ 1959429 h 1985872"/>
              <a:gd name="connsiteX4" fmla="*/ 1054359 w 1102056"/>
              <a:gd name="connsiteY4" fmla="*/ 1968759 h 1985872"/>
              <a:gd name="connsiteX5" fmla="*/ 1073020 w 1102056"/>
              <a:gd name="connsiteY5" fmla="*/ 1978090 h 1985872"/>
              <a:gd name="connsiteX0" fmla="*/ 0 w 1100674"/>
              <a:gd name="connsiteY0" fmla="*/ 0 h 1978090"/>
              <a:gd name="connsiteX1" fmla="*/ 121298 w 1100674"/>
              <a:gd name="connsiteY1" fmla="*/ 1315616 h 1978090"/>
              <a:gd name="connsiteX2" fmla="*/ 419878 w 1100674"/>
              <a:gd name="connsiteY2" fmla="*/ 1847462 h 1978090"/>
              <a:gd name="connsiteX3" fmla="*/ 1054359 w 1100674"/>
              <a:gd name="connsiteY3" fmla="*/ 1959429 h 1978090"/>
              <a:gd name="connsiteX4" fmla="*/ 1054359 w 1100674"/>
              <a:gd name="connsiteY4" fmla="*/ 1968759 h 1978090"/>
              <a:gd name="connsiteX5" fmla="*/ 1073020 w 1100674"/>
              <a:gd name="connsiteY5" fmla="*/ 1978090 h 1978090"/>
              <a:gd name="connsiteX0" fmla="*/ 0 w 1103438"/>
              <a:gd name="connsiteY0" fmla="*/ 0 h 1978090"/>
              <a:gd name="connsiteX1" fmla="*/ 121298 w 1103438"/>
              <a:gd name="connsiteY1" fmla="*/ 1315616 h 1978090"/>
              <a:gd name="connsiteX2" fmla="*/ 382555 w 1103438"/>
              <a:gd name="connsiteY2" fmla="*/ 1866123 h 1978090"/>
              <a:gd name="connsiteX3" fmla="*/ 1054359 w 1103438"/>
              <a:gd name="connsiteY3" fmla="*/ 1959429 h 1978090"/>
              <a:gd name="connsiteX4" fmla="*/ 1054359 w 1103438"/>
              <a:gd name="connsiteY4" fmla="*/ 1968759 h 1978090"/>
              <a:gd name="connsiteX5" fmla="*/ 1073020 w 1103438"/>
              <a:gd name="connsiteY5" fmla="*/ 1978090 h 1978090"/>
              <a:gd name="connsiteX0" fmla="*/ 0 w 1103438"/>
              <a:gd name="connsiteY0" fmla="*/ 0 h 1978090"/>
              <a:gd name="connsiteX1" fmla="*/ 121298 w 1103438"/>
              <a:gd name="connsiteY1" fmla="*/ 1315616 h 1978090"/>
              <a:gd name="connsiteX2" fmla="*/ 382555 w 1103438"/>
              <a:gd name="connsiteY2" fmla="*/ 1866123 h 1978090"/>
              <a:gd name="connsiteX3" fmla="*/ 1054359 w 1103438"/>
              <a:gd name="connsiteY3" fmla="*/ 1959429 h 1978090"/>
              <a:gd name="connsiteX4" fmla="*/ 1054359 w 1103438"/>
              <a:gd name="connsiteY4" fmla="*/ 1968759 h 1978090"/>
              <a:gd name="connsiteX5" fmla="*/ 1073020 w 1103438"/>
              <a:gd name="connsiteY5" fmla="*/ 1978090 h 1978090"/>
              <a:gd name="connsiteX0" fmla="*/ 0 w 1103438"/>
              <a:gd name="connsiteY0" fmla="*/ 0 h 1978090"/>
              <a:gd name="connsiteX1" fmla="*/ 121298 w 1103438"/>
              <a:gd name="connsiteY1" fmla="*/ 1315616 h 1978090"/>
              <a:gd name="connsiteX2" fmla="*/ 382555 w 1103438"/>
              <a:gd name="connsiteY2" fmla="*/ 1866123 h 1978090"/>
              <a:gd name="connsiteX3" fmla="*/ 1054359 w 1103438"/>
              <a:gd name="connsiteY3" fmla="*/ 1959429 h 1978090"/>
              <a:gd name="connsiteX4" fmla="*/ 1054359 w 1103438"/>
              <a:gd name="connsiteY4" fmla="*/ 1968759 h 1978090"/>
              <a:gd name="connsiteX5" fmla="*/ 1073020 w 1103438"/>
              <a:gd name="connsiteY5" fmla="*/ 1978090 h 1978090"/>
              <a:gd name="connsiteX0" fmla="*/ 0 w 1371600"/>
              <a:gd name="connsiteY0" fmla="*/ 0 h 1969925"/>
              <a:gd name="connsiteX1" fmla="*/ 121298 w 1371600"/>
              <a:gd name="connsiteY1" fmla="*/ 1315616 h 1969925"/>
              <a:gd name="connsiteX2" fmla="*/ 382555 w 1371600"/>
              <a:gd name="connsiteY2" fmla="*/ 1866123 h 1969925"/>
              <a:gd name="connsiteX3" fmla="*/ 1054359 w 1371600"/>
              <a:gd name="connsiteY3" fmla="*/ 1959429 h 1969925"/>
              <a:gd name="connsiteX4" fmla="*/ 1054359 w 1371600"/>
              <a:gd name="connsiteY4" fmla="*/ 1968759 h 1969925"/>
              <a:gd name="connsiteX5" fmla="*/ 1371600 w 1371600"/>
              <a:gd name="connsiteY5" fmla="*/ 1968760 h 1969925"/>
              <a:gd name="connsiteX0" fmla="*/ 0 w 1094259"/>
              <a:gd name="connsiteY0" fmla="*/ 0 h 1969925"/>
              <a:gd name="connsiteX1" fmla="*/ 121298 w 1094259"/>
              <a:gd name="connsiteY1" fmla="*/ 1315616 h 1969925"/>
              <a:gd name="connsiteX2" fmla="*/ 382555 w 1094259"/>
              <a:gd name="connsiteY2" fmla="*/ 1866123 h 1969925"/>
              <a:gd name="connsiteX3" fmla="*/ 1054359 w 1094259"/>
              <a:gd name="connsiteY3" fmla="*/ 1959429 h 1969925"/>
              <a:gd name="connsiteX4" fmla="*/ 1054359 w 1094259"/>
              <a:gd name="connsiteY4" fmla="*/ 1968759 h 1969925"/>
              <a:gd name="connsiteX0" fmla="*/ 0 w 1548881"/>
              <a:gd name="connsiteY0" fmla="*/ 0 h 1961276"/>
              <a:gd name="connsiteX1" fmla="*/ 121298 w 1548881"/>
              <a:gd name="connsiteY1" fmla="*/ 1315616 h 1961276"/>
              <a:gd name="connsiteX2" fmla="*/ 382555 w 1548881"/>
              <a:gd name="connsiteY2" fmla="*/ 1866123 h 1961276"/>
              <a:gd name="connsiteX3" fmla="*/ 1054359 w 1548881"/>
              <a:gd name="connsiteY3" fmla="*/ 1959429 h 1961276"/>
              <a:gd name="connsiteX4" fmla="*/ 1548881 w 1548881"/>
              <a:gd name="connsiteY4" fmla="*/ 1847461 h 1961276"/>
              <a:gd name="connsiteX0" fmla="*/ 0 w 1054359"/>
              <a:gd name="connsiteY0" fmla="*/ 0 h 1961276"/>
              <a:gd name="connsiteX1" fmla="*/ 121298 w 1054359"/>
              <a:gd name="connsiteY1" fmla="*/ 1315616 h 1961276"/>
              <a:gd name="connsiteX2" fmla="*/ 382555 w 1054359"/>
              <a:gd name="connsiteY2" fmla="*/ 1866123 h 1961276"/>
              <a:gd name="connsiteX3" fmla="*/ 1054359 w 1054359"/>
              <a:gd name="connsiteY3" fmla="*/ 1959429 h 196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4359" h="1961276">
                <a:moveTo>
                  <a:pt x="0" y="0"/>
                </a:moveTo>
                <a:cubicBezTo>
                  <a:pt x="27214" y="496855"/>
                  <a:pt x="57539" y="1004596"/>
                  <a:pt x="121298" y="1315616"/>
                </a:cubicBezTo>
                <a:cubicBezTo>
                  <a:pt x="185057" y="1626637"/>
                  <a:pt x="227045" y="1758821"/>
                  <a:pt x="382555" y="1866123"/>
                </a:cubicBezTo>
                <a:cubicBezTo>
                  <a:pt x="538065" y="1973425"/>
                  <a:pt x="859971" y="1962539"/>
                  <a:pt x="1054359" y="1959429"/>
                </a:cubicBezTo>
              </a:path>
            </a:pathLst>
          </a:custGeom>
          <a:noFill/>
          <a:ln w="50800">
            <a:prstDash val="sysDot"/>
            <a:tailEnd type="arrow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657741" y="5411755"/>
            <a:ext cx="30169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67270" y="5939135"/>
            <a:ext cx="909993" cy="461665"/>
            <a:chOff x="2667270" y="5939135"/>
            <a:chExt cx="909993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2667270" y="5939135"/>
              <a:ext cx="909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Thirst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577263" y="5939135"/>
              <a:ext cx="0" cy="34969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750098" y="2718710"/>
            <a:ext cx="830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OVLT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53047" y="1123889"/>
            <a:ext cx="677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SFO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61368" y="6197373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AP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43007" y="5939135"/>
            <a:ext cx="90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Thirst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953000" y="5939135"/>
            <a:ext cx="0" cy="349697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273</Words>
  <Application>Microsoft Office PowerPoint</Application>
  <PresentationFormat>On-screen Show (4:3)</PresentationFormat>
  <Paragraphs>109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Hypothalamus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 Potashner</dc:creator>
  <cp:lastModifiedBy>Potashner,Steven J.</cp:lastModifiedBy>
  <cp:revision>86</cp:revision>
  <dcterms:created xsi:type="dcterms:W3CDTF">2012-06-13T16:46:49Z</dcterms:created>
  <dcterms:modified xsi:type="dcterms:W3CDTF">2013-04-09T15:29:14Z</dcterms:modified>
</cp:coreProperties>
</file>