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3872"/>
    <a:srgbClr val="0C51A4"/>
    <a:srgbClr val="00CC66"/>
    <a:srgbClr val="008E40"/>
    <a:srgbClr val="3399FF"/>
    <a:srgbClr val="C0EB9F"/>
    <a:srgbClr val="7B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298D8-F1D4-480D-A7DE-ACB312A5C099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1B968-E29D-423C-B5EA-9D16B6D0A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03A9D-B5DA-4C1C-B2B4-C6544640EEE7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0A11BF-F161-46B4-9B6B-C7E8A6B8F321}" type="slidenum">
              <a:rPr lang="en-US" sz="1300">
                <a:latin typeface="Times New Roman" pitchFamily="18" charset="0"/>
              </a:rPr>
              <a:pPr eaLnBrk="1" hangingPunct="1"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Put Parkinson’s &amp; Huntington’s here as examples. Describe symptoms.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58B4D0-7D01-4344-880B-C7703BA17978}" type="slidenum">
              <a:rPr lang="en-US" sz="1300">
                <a:latin typeface="Times New Roman" pitchFamily="18" charset="0"/>
              </a:rPr>
              <a:pPr eaLnBrk="1" hangingPunct="1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3B0685-2146-45C8-B58F-03BE8E8B9480}" type="slidenum">
              <a:rPr lang="en-US" sz="1300">
                <a:latin typeface="Times New Roman" pitchFamily="18" charset="0"/>
              </a:rPr>
              <a:pPr eaLnBrk="1" hangingPunct="1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03C02-BD31-4A6D-A9BB-FB13BB9D75C7}" type="slidenum">
              <a:rPr lang="en-US" sz="1300">
                <a:latin typeface="Times New Roman" pitchFamily="18" charset="0"/>
              </a:rPr>
              <a:pPr eaLnBrk="1" hangingPunct="1"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3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6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D250-55C1-45C6-AD2C-76F3253A6BB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D937-AE5B-402B-8BD2-BBAD52ED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98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   BASAL   GANGLIA: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Neuroanatomy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791200"/>
            <a:ext cx="3557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S. J. </a:t>
            </a:r>
            <a:r>
              <a:rPr lang="en-US" sz="2400" dirty="0" err="1" smtClean="0">
                <a:solidFill>
                  <a:srgbClr val="FFFFFF"/>
                </a:solidFill>
              </a:rPr>
              <a:t>Potashner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sjp9713@neuron.uchc.edu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20" y="39469"/>
            <a:ext cx="880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PATHWAYS  THROUGH  THE  BASAL  GANGLIA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954024"/>
            <a:ext cx="5013960" cy="57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6181344" y="1027786"/>
            <a:ext cx="1285228" cy="23228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9196" y="39469"/>
            <a:ext cx="749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BASAL  GANGLIA  OUTPUT  PATHWAYS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986" y="1143000"/>
            <a:ext cx="4354564" cy="4876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469351" y="3235593"/>
            <a:ext cx="545079" cy="574407"/>
            <a:chOff x="7469351" y="3242051"/>
            <a:chExt cx="545079" cy="574407"/>
          </a:xfrm>
        </p:grpSpPr>
        <p:sp>
          <p:nvSpPr>
            <p:cNvPr id="6" name="Oval 5"/>
            <p:cNvSpPr/>
            <p:nvPr/>
          </p:nvSpPr>
          <p:spPr>
            <a:xfrm>
              <a:off x="7469351" y="3733800"/>
              <a:ext cx="81336" cy="826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11286" y="3242051"/>
              <a:ext cx="494201" cy="532797"/>
            </a:xfrm>
            <a:custGeom>
              <a:avLst/>
              <a:gdLst>
                <a:gd name="connsiteX0" fmla="*/ 0 w 426169"/>
                <a:gd name="connsiteY0" fmla="*/ 471681 h 471681"/>
                <a:gd name="connsiteX1" fmla="*/ 202741 w 426169"/>
                <a:gd name="connsiteY1" fmla="*/ 384793 h 471681"/>
                <a:gd name="connsiteX2" fmla="*/ 426169 w 426169"/>
                <a:gd name="connsiteY2" fmla="*/ 0 h 471681"/>
                <a:gd name="connsiteX0" fmla="*/ 0 w 441216"/>
                <a:gd name="connsiteY0" fmla="*/ 471681 h 559022"/>
                <a:gd name="connsiteX1" fmla="*/ 420619 w 441216"/>
                <a:gd name="connsiteY1" fmla="*/ 535844 h 559022"/>
                <a:gd name="connsiteX2" fmla="*/ 426169 w 441216"/>
                <a:gd name="connsiteY2" fmla="*/ 0 h 559022"/>
                <a:gd name="connsiteX0" fmla="*/ 0 w 470927"/>
                <a:gd name="connsiteY0" fmla="*/ 583751 h 587956"/>
                <a:gd name="connsiteX1" fmla="*/ 450330 w 470927"/>
                <a:gd name="connsiteY1" fmla="*/ 535844 h 587956"/>
                <a:gd name="connsiteX2" fmla="*/ 455880 w 470927"/>
                <a:gd name="connsiteY2" fmla="*/ 0 h 587956"/>
                <a:gd name="connsiteX0" fmla="*/ 0 w 465478"/>
                <a:gd name="connsiteY0" fmla="*/ 476554 h 480759"/>
                <a:gd name="connsiteX1" fmla="*/ 450330 w 465478"/>
                <a:gd name="connsiteY1" fmla="*/ 428647 h 480759"/>
                <a:gd name="connsiteX2" fmla="*/ 391507 w 465478"/>
                <a:gd name="connsiteY2" fmla="*/ 0 h 480759"/>
                <a:gd name="connsiteX0" fmla="*/ 0 w 470366"/>
                <a:gd name="connsiteY0" fmla="*/ 491172 h 495377"/>
                <a:gd name="connsiteX1" fmla="*/ 450330 w 470366"/>
                <a:gd name="connsiteY1" fmla="*/ 443265 h 495377"/>
                <a:gd name="connsiteX2" fmla="*/ 450928 w 470366"/>
                <a:gd name="connsiteY2" fmla="*/ 0 h 495377"/>
                <a:gd name="connsiteX0" fmla="*/ 0 w 483918"/>
                <a:gd name="connsiteY0" fmla="*/ 491172 h 495377"/>
                <a:gd name="connsiteX1" fmla="*/ 450330 w 483918"/>
                <a:gd name="connsiteY1" fmla="*/ 443265 h 495377"/>
                <a:gd name="connsiteX2" fmla="*/ 450928 w 483918"/>
                <a:gd name="connsiteY2" fmla="*/ 0 h 495377"/>
                <a:gd name="connsiteX0" fmla="*/ 0 w 462993"/>
                <a:gd name="connsiteY0" fmla="*/ 491172 h 491172"/>
                <a:gd name="connsiteX1" fmla="*/ 415667 w 462993"/>
                <a:gd name="connsiteY1" fmla="*/ 404285 h 491172"/>
                <a:gd name="connsiteX2" fmla="*/ 450928 w 462993"/>
                <a:gd name="connsiteY2" fmla="*/ 0 h 4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93" h="491172">
                  <a:moveTo>
                    <a:pt x="0" y="491172"/>
                  </a:moveTo>
                  <a:cubicBezTo>
                    <a:pt x="65856" y="487035"/>
                    <a:pt x="344639" y="482899"/>
                    <a:pt x="415667" y="404285"/>
                  </a:cubicBezTo>
                  <a:cubicBezTo>
                    <a:pt x="486695" y="325671"/>
                    <a:pt x="458908" y="192070"/>
                    <a:pt x="450928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7998350" y="3252087"/>
              <a:ext cx="16080" cy="371341"/>
            </a:xfrm>
            <a:custGeom>
              <a:avLst/>
              <a:gdLst>
                <a:gd name="connsiteX0" fmla="*/ 0 w 426169"/>
                <a:gd name="connsiteY0" fmla="*/ 471681 h 471681"/>
                <a:gd name="connsiteX1" fmla="*/ 202741 w 426169"/>
                <a:gd name="connsiteY1" fmla="*/ 384793 h 471681"/>
                <a:gd name="connsiteX2" fmla="*/ 426169 w 426169"/>
                <a:gd name="connsiteY2" fmla="*/ 0 h 471681"/>
                <a:gd name="connsiteX0" fmla="*/ 0 w 223428"/>
                <a:gd name="connsiteY0" fmla="*/ 384793 h 384793"/>
                <a:gd name="connsiteX1" fmla="*/ 223428 w 223428"/>
                <a:gd name="connsiteY1" fmla="*/ 0 h 384793"/>
                <a:gd name="connsiteX0" fmla="*/ 0 w 140677"/>
                <a:gd name="connsiteY0" fmla="*/ 252392 h 252392"/>
                <a:gd name="connsiteX1" fmla="*/ 140677 w 140677"/>
                <a:gd name="connsiteY1" fmla="*/ 0 h 252392"/>
                <a:gd name="connsiteX0" fmla="*/ 102461 w 116052"/>
                <a:gd name="connsiteY0" fmla="*/ 259378 h 259378"/>
                <a:gd name="connsiteX1" fmla="*/ 15447 w 116052"/>
                <a:gd name="connsiteY1" fmla="*/ 0 h 259378"/>
                <a:gd name="connsiteX0" fmla="*/ 119144 w 119144"/>
                <a:gd name="connsiteY0" fmla="*/ 259378 h 259378"/>
                <a:gd name="connsiteX1" fmla="*/ 32130 w 119144"/>
                <a:gd name="connsiteY1" fmla="*/ 0 h 259378"/>
                <a:gd name="connsiteX0" fmla="*/ 74361 w 74362"/>
                <a:gd name="connsiteY0" fmla="*/ 227941 h 227941"/>
                <a:gd name="connsiteX1" fmla="*/ 52401 w 74362"/>
                <a:gd name="connsiteY1" fmla="*/ 0 h 227941"/>
                <a:gd name="connsiteX0" fmla="*/ 94903 w 94904"/>
                <a:gd name="connsiteY0" fmla="*/ 203490 h 203490"/>
                <a:gd name="connsiteX1" fmla="*/ 40416 w 94904"/>
                <a:gd name="connsiteY1" fmla="*/ 0 h 203490"/>
                <a:gd name="connsiteX0" fmla="*/ 65785 w 65786"/>
                <a:gd name="connsiteY0" fmla="*/ 245407 h 245407"/>
                <a:gd name="connsiteX1" fmla="*/ 60087 w 65786"/>
                <a:gd name="connsiteY1" fmla="*/ 0 h 245407"/>
                <a:gd name="connsiteX0" fmla="*/ 49477 w 49478"/>
                <a:gd name="connsiteY0" fmla="*/ 245407 h 245407"/>
                <a:gd name="connsiteX1" fmla="*/ 43779 w 49478"/>
                <a:gd name="connsiteY1" fmla="*/ 0 h 2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478" h="245407">
                  <a:moveTo>
                    <a:pt x="49477" y="245407"/>
                  </a:moveTo>
                  <a:cubicBezTo>
                    <a:pt x="-42128" y="163299"/>
                    <a:pt x="16370" y="153089"/>
                    <a:pt x="43779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04551" y="3206054"/>
            <a:ext cx="1324294" cy="908746"/>
            <a:chOff x="7504551" y="3177007"/>
            <a:chExt cx="1324294" cy="908746"/>
          </a:xfrm>
        </p:grpSpPr>
        <p:sp>
          <p:nvSpPr>
            <p:cNvPr id="7" name="Oval 6"/>
            <p:cNvSpPr/>
            <p:nvPr/>
          </p:nvSpPr>
          <p:spPr>
            <a:xfrm>
              <a:off x="7521663" y="3925572"/>
              <a:ext cx="85338" cy="101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04551" y="3177007"/>
              <a:ext cx="1324294" cy="908746"/>
            </a:xfrm>
            <a:custGeom>
              <a:avLst/>
              <a:gdLst>
                <a:gd name="connsiteX0" fmla="*/ 0 w 1191734"/>
                <a:gd name="connsiteY0" fmla="*/ 421574 h 484424"/>
                <a:gd name="connsiteX1" fmla="*/ 207818 w 1191734"/>
                <a:gd name="connsiteY1" fmla="*/ 380011 h 484424"/>
                <a:gd name="connsiteX2" fmla="*/ 492826 w 1191734"/>
                <a:gd name="connsiteY2" fmla="*/ 445325 h 484424"/>
                <a:gd name="connsiteX3" fmla="*/ 908462 w 1191734"/>
                <a:gd name="connsiteY3" fmla="*/ 457200 h 484424"/>
                <a:gd name="connsiteX4" fmla="*/ 1169719 w 1191734"/>
                <a:gd name="connsiteY4" fmla="*/ 480951 h 484424"/>
                <a:gd name="connsiteX5" fmla="*/ 1128156 w 1191734"/>
                <a:gd name="connsiteY5" fmla="*/ 374073 h 484424"/>
                <a:gd name="connsiteX6" fmla="*/ 736270 w 1191734"/>
                <a:gd name="connsiteY6" fmla="*/ 0 h 484424"/>
                <a:gd name="connsiteX0" fmla="*/ 0 w 1191734"/>
                <a:gd name="connsiteY0" fmla="*/ 306769 h 369619"/>
                <a:gd name="connsiteX1" fmla="*/ 207818 w 1191734"/>
                <a:gd name="connsiteY1" fmla="*/ 265206 h 369619"/>
                <a:gd name="connsiteX2" fmla="*/ 492826 w 1191734"/>
                <a:gd name="connsiteY2" fmla="*/ 330520 h 369619"/>
                <a:gd name="connsiteX3" fmla="*/ 908462 w 1191734"/>
                <a:gd name="connsiteY3" fmla="*/ 342395 h 369619"/>
                <a:gd name="connsiteX4" fmla="*/ 1169719 w 1191734"/>
                <a:gd name="connsiteY4" fmla="*/ 366146 h 369619"/>
                <a:gd name="connsiteX5" fmla="*/ 1128156 w 1191734"/>
                <a:gd name="connsiteY5" fmla="*/ 259268 h 369619"/>
                <a:gd name="connsiteX6" fmla="*/ 585243 w 1191734"/>
                <a:gd name="connsiteY6" fmla="*/ 0 h 369619"/>
                <a:gd name="connsiteX0" fmla="*/ 0 w 1182488"/>
                <a:gd name="connsiteY0" fmla="*/ 306769 h 371849"/>
                <a:gd name="connsiteX1" fmla="*/ 207818 w 1182488"/>
                <a:gd name="connsiteY1" fmla="*/ 265206 h 371849"/>
                <a:gd name="connsiteX2" fmla="*/ 492826 w 1182488"/>
                <a:gd name="connsiteY2" fmla="*/ 330520 h 371849"/>
                <a:gd name="connsiteX3" fmla="*/ 908462 w 1182488"/>
                <a:gd name="connsiteY3" fmla="*/ 342395 h 371849"/>
                <a:gd name="connsiteX4" fmla="*/ 1169719 w 1182488"/>
                <a:gd name="connsiteY4" fmla="*/ 366146 h 371849"/>
                <a:gd name="connsiteX5" fmla="*/ 1099839 w 1182488"/>
                <a:gd name="connsiteY5" fmla="*/ 223639 h 371849"/>
                <a:gd name="connsiteX6" fmla="*/ 585243 w 1182488"/>
                <a:gd name="connsiteY6" fmla="*/ 0 h 371849"/>
                <a:gd name="connsiteX0" fmla="*/ 0 w 1182488"/>
                <a:gd name="connsiteY0" fmla="*/ 441368 h 506448"/>
                <a:gd name="connsiteX1" fmla="*/ 207818 w 1182488"/>
                <a:gd name="connsiteY1" fmla="*/ 399805 h 506448"/>
                <a:gd name="connsiteX2" fmla="*/ 492826 w 1182488"/>
                <a:gd name="connsiteY2" fmla="*/ 465119 h 506448"/>
                <a:gd name="connsiteX3" fmla="*/ 908462 w 1182488"/>
                <a:gd name="connsiteY3" fmla="*/ 476994 h 506448"/>
                <a:gd name="connsiteX4" fmla="*/ 1169719 w 1182488"/>
                <a:gd name="connsiteY4" fmla="*/ 500745 h 506448"/>
                <a:gd name="connsiteX5" fmla="*/ 1099839 w 1182488"/>
                <a:gd name="connsiteY5" fmla="*/ 358238 h 506448"/>
                <a:gd name="connsiteX6" fmla="*/ 538047 w 1182488"/>
                <a:gd name="connsiteY6" fmla="*/ 0 h 506448"/>
                <a:gd name="connsiteX0" fmla="*/ 0 w 1182488"/>
                <a:gd name="connsiteY0" fmla="*/ 441368 h 506448"/>
                <a:gd name="connsiteX1" fmla="*/ 207818 w 1182488"/>
                <a:gd name="connsiteY1" fmla="*/ 399805 h 506448"/>
                <a:gd name="connsiteX2" fmla="*/ 492826 w 1182488"/>
                <a:gd name="connsiteY2" fmla="*/ 465119 h 506448"/>
                <a:gd name="connsiteX3" fmla="*/ 908462 w 1182488"/>
                <a:gd name="connsiteY3" fmla="*/ 476994 h 506448"/>
                <a:gd name="connsiteX4" fmla="*/ 1169719 w 1182488"/>
                <a:gd name="connsiteY4" fmla="*/ 500745 h 506448"/>
                <a:gd name="connsiteX5" fmla="*/ 1099839 w 1182488"/>
                <a:gd name="connsiteY5" fmla="*/ 358238 h 506448"/>
                <a:gd name="connsiteX6" fmla="*/ 538047 w 1182488"/>
                <a:gd name="connsiteY6" fmla="*/ 0 h 506448"/>
                <a:gd name="connsiteX0" fmla="*/ 0 w 1182488"/>
                <a:gd name="connsiteY0" fmla="*/ 615554 h 680634"/>
                <a:gd name="connsiteX1" fmla="*/ 207818 w 1182488"/>
                <a:gd name="connsiteY1" fmla="*/ 573991 h 680634"/>
                <a:gd name="connsiteX2" fmla="*/ 492826 w 1182488"/>
                <a:gd name="connsiteY2" fmla="*/ 639305 h 680634"/>
                <a:gd name="connsiteX3" fmla="*/ 908462 w 1182488"/>
                <a:gd name="connsiteY3" fmla="*/ 651180 h 680634"/>
                <a:gd name="connsiteX4" fmla="*/ 1169719 w 1182488"/>
                <a:gd name="connsiteY4" fmla="*/ 674931 h 680634"/>
                <a:gd name="connsiteX5" fmla="*/ 1099839 w 1182488"/>
                <a:gd name="connsiteY5" fmla="*/ 532424 h 680634"/>
                <a:gd name="connsiteX6" fmla="*/ 547486 w 1182488"/>
                <a:gd name="connsiteY6" fmla="*/ 0 h 680634"/>
                <a:gd name="connsiteX0" fmla="*/ 0 w 1182488"/>
                <a:gd name="connsiteY0" fmla="*/ 615554 h 680634"/>
                <a:gd name="connsiteX1" fmla="*/ 207818 w 1182488"/>
                <a:gd name="connsiteY1" fmla="*/ 573991 h 680634"/>
                <a:gd name="connsiteX2" fmla="*/ 492826 w 1182488"/>
                <a:gd name="connsiteY2" fmla="*/ 639305 h 680634"/>
                <a:gd name="connsiteX3" fmla="*/ 908462 w 1182488"/>
                <a:gd name="connsiteY3" fmla="*/ 651180 h 680634"/>
                <a:gd name="connsiteX4" fmla="*/ 1169719 w 1182488"/>
                <a:gd name="connsiteY4" fmla="*/ 674931 h 680634"/>
                <a:gd name="connsiteX5" fmla="*/ 1099839 w 1182488"/>
                <a:gd name="connsiteY5" fmla="*/ 532424 h 680634"/>
                <a:gd name="connsiteX6" fmla="*/ 547486 w 1182488"/>
                <a:gd name="connsiteY6" fmla="*/ 0 h 68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488" h="680634">
                  <a:moveTo>
                    <a:pt x="0" y="615554"/>
                  </a:moveTo>
                  <a:cubicBezTo>
                    <a:pt x="62840" y="592793"/>
                    <a:pt x="125680" y="570033"/>
                    <a:pt x="207818" y="573991"/>
                  </a:cubicBezTo>
                  <a:cubicBezTo>
                    <a:pt x="289956" y="577949"/>
                    <a:pt x="376052" y="626440"/>
                    <a:pt x="492826" y="639305"/>
                  </a:cubicBezTo>
                  <a:cubicBezTo>
                    <a:pt x="609600" y="652170"/>
                    <a:pt x="795647" y="645242"/>
                    <a:pt x="908462" y="651180"/>
                  </a:cubicBezTo>
                  <a:cubicBezTo>
                    <a:pt x="1021277" y="657118"/>
                    <a:pt x="1137823" y="694724"/>
                    <a:pt x="1169719" y="674931"/>
                  </a:cubicBezTo>
                  <a:cubicBezTo>
                    <a:pt x="1201615" y="655138"/>
                    <a:pt x="1172081" y="612583"/>
                    <a:pt x="1099839" y="532424"/>
                  </a:cubicBezTo>
                  <a:cubicBezTo>
                    <a:pt x="1027598" y="452265"/>
                    <a:pt x="395816" y="404277"/>
                    <a:pt x="547486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10400" y="729735"/>
            <a:ext cx="19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193902" y="1054359"/>
            <a:ext cx="717487" cy="2405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23760" y="1170432"/>
            <a:ext cx="713232" cy="234452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3563" y="6248400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Ansa</a:t>
            </a:r>
            <a:r>
              <a:rPr lang="en-US" dirty="0" smtClean="0"/>
              <a:t> </a:t>
            </a:r>
            <a:r>
              <a:rPr lang="en-US" dirty="0" err="1" smtClean="0"/>
              <a:t>lenticularis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686800" y="4142792"/>
            <a:ext cx="65314" cy="2105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698675" y="4146751"/>
            <a:ext cx="51459" cy="1868101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09324" y="263628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7925110" y="3458057"/>
            <a:ext cx="290550" cy="176401"/>
          </a:xfrm>
          <a:custGeom>
            <a:avLst/>
            <a:gdLst>
              <a:gd name="connsiteX0" fmla="*/ 20243 w 270336"/>
              <a:gd name="connsiteY0" fmla="*/ 0 h 134852"/>
              <a:gd name="connsiteX1" fmla="*/ 7543 w 270336"/>
              <a:gd name="connsiteY1" fmla="*/ 114300 h 134852"/>
              <a:gd name="connsiteX2" fmla="*/ 121843 w 270336"/>
              <a:gd name="connsiteY2" fmla="*/ 133350 h 134852"/>
              <a:gd name="connsiteX3" fmla="*/ 267893 w 270336"/>
              <a:gd name="connsiteY3" fmla="*/ 95250 h 134852"/>
              <a:gd name="connsiteX4" fmla="*/ 217093 w 270336"/>
              <a:gd name="connsiteY4" fmla="*/ 12700 h 134852"/>
              <a:gd name="connsiteX5" fmla="*/ 217093 w 270336"/>
              <a:gd name="connsiteY5" fmla="*/ 12700 h 134852"/>
              <a:gd name="connsiteX0" fmla="*/ 28485 w 267605"/>
              <a:gd name="connsiteY0" fmla="*/ 0 h 131099"/>
              <a:gd name="connsiteX1" fmla="*/ 4812 w 267605"/>
              <a:gd name="connsiteY1" fmla="*/ 110643 h 131099"/>
              <a:gd name="connsiteX2" fmla="*/ 119112 w 267605"/>
              <a:gd name="connsiteY2" fmla="*/ 129693 h 131099"/>
              <a:gd name="connsiteX3" fmla="*/ 265162 w 267605"/>
              <a:gd name="connsiteY3" fmla="*/ 91593 h 131099"/>
              <a:gd name="connsiteX4" fmla="*/ 214362 w 267605"/>
              <a:gd name="connsiteY4" fmla="*/ 9043 h 131099"/>
              <a:gd name="connsiteX5" fmla="*/ 214362 w 267605"/>
              <a:gd name="connsiteY5" fmla="*/ 9043 h 131099"/>
              <a:gd name="connsiteX0" fmla="*/ 33508 w 272628"/>
              <a:gd name="connsiteY0" fmla="*/ 0 h 131099"/>
              <a:gd name="connsiteX1" fmla="*/ 9835 w 272628"/>
              <a:gd name="connsiteY1" fmla="*/ 110643 h 131099"/>
              <a:gd name="connsiteX2" fmla="*/ 124135 w 272628"/>
              <a:gd name="connsiteY2" fmla="*/ 129693 h 131099"/>
              <a:gd name="connsiteX3" fmla="*/ 270185 w 272628"/>
              <a:gd name="connsiteY3" fmla="*/ 91593 h 131099"/>
              <a:gd name="connsiteX4" fmla="*/ 219385 w 272628"/>
              <a:gd name="connsiteY4" fmla="*/ 9043 h 131099"/>
              <a:gd name="connsiteX5" fmla="*/ 219385 w 272628"/>
              <a:gd name="connsiteY5" fmla="*/ 9043 h 131099"/>
              <a:gd name="connsiteX0" fmla="*/ 43131 w 282251"/>
              <a:gd name="connsiteY0" fmla="*/ 0 h 135013"/>
              <a:gd name="connsiteX1" fmla="*/ 19458 w 282251"/>
              <a:gd name="connsiteY1" fmla="*/ 110643 h 135013"/>
              <a:gd name="connsiteX2" fmla="*/ 133758 w 282251"/>
              <a:gd name="connsiteY2" fmla="*/ 129693 h 135013"/>
              <a:gd name="connsiteX3" fmla="*/ 279808 w 282251"/>
              <a:gd name="connsiteY3" fmla="*/ 91593 h 135013"/>
              <a:gd name="connsiteX4" fmla="*/ 229008 w 282251"/>
              <a:gd name="connsiteY4" fmla="*/ 9043 h 135013"/>
              <a:gd name="connsiteX5" fmla="*/ 229008 w 282251"/>
              <a:gd name="connsiteY5" fmla="*/ 9043 h 135013"/>
              <a:gd name="connsiteX0" fmla="*/ 44189 w 283309"/>
              <a:gd name="connsiteY0" fmla="*/ 0 h 116519"/>
              <a:gd name="connsiteX1" fmla="*/ 20516 w 283309"/>
              <a:gd name="connsiteY1" fmla="*/ 110643 h 116519"/>
              <a:gd name="connsiteX2" fmla="*/ 280866 w 283309"/>
              <a:gd name="connsiteY2" fmla="*/ 91593 h 116519"/>
              <a:gd name="connsiteX3" fmla="*/ 230066 w 283309"/>
              <a:gd name="connsiteY3" fmla="*/ 9043 h 116519"/>
              <a:gd name="connsiteX4" fmla="*/ 230066 w 283309"/>
              <a:gd name="connsiteY4" fmla="*/ 9043 h 116519"/>
              <a:gd name="connsiteX0" fmla="*/ 34814 w 279011"/>
              <a:gd name="connsiteY0" fmla="*/ 0 h 143184"/>
              <a:gd name="connsiteX1" fmla="*/ 25771 w 279011"/>
              <a:gd name="connsiteY1" fmla="*/ 139904 h 143184"/>
              <a:gd name="connsiteX2" fmla="*/ 271491 w 279011"/>
              <a:gd name="connsiteY2" fmla="*/ 91593 h 143184"/>
              <a:gd name="connsiteX3" fmla="*/ 220691 w 279011"/>
              <a:gd name="connsiteY3" fmla="*/ 9043 h 143184"/>
              <a:gd name="connsiteX4" fmla="*/ 220691 w 279011"/>
              <a:gd name="connsiteY4" fmla="*/ 9043 h 143184"/>
              <a:gd name="connsiteX0" fmla="*/ 56710 w 300907"/>
              <a:gd name="connsiteY0" fmla="*/ 0 h 177641"/>
              <a:gd name="connsiteX1" fmla="*/ 47667 w 300907"/>
              <a:gd name="connsiteY1" fmla="*/ 139904 h 177641"/>
              <a:gd name="connsiteX2" fmla="*/ 293387 w 300907"/>
              <a:gd name="connsiteY2" fmla="*/ 91593 h 177641"/>
              <a:gd name="connsiteX3" fmla="*/ 242587 w 300907"/>
              <a:gd name="connsiteY3" fmla="*/ 9043 h 177641"/>
              <a:gd name="connsiteX4" fmla="*/ 242587 w 300907"/>
              <a:gd name="connsiteY4" fmla="*/ 9043 h 177641"/>
              <a:gd name="connsiteX0" fmla="*/ 58307 w 302504"/>
              <a:gd name="connsiteY0" fmla="*/ 0 h 169734"/>
              <a:gd name="connsiteX1" fmla="*/ 49264 w 302504"/>
              <a:gd name="connsiteY1" fmla="*/ 139904 h 169734"/>
              <a:gd name="connsiteX2" fmla="*/ 294984 w 302504"/>
              <a:gd name="connsiteY2" fmla="*/ 91593 h 169734"/>
              <a:gd name="connsiteX3" fmla="*/ 244184 w 302504"/>
              <a:gd name="connsiteY3" fmla="*/ 9043 h 169734"/>
              <a:gd name="connsiteX4" fmla="*/ 244184 w 302504"/>
              <a:gd name="connsiteY4" fmla="*/ 9043 h 169734"/>
              <a:gd name="connsiteX0" fmla="*/ 58307 w 300095"/>
              <a:gd name="connsiteY0" fmla="*/ 0 h 178026"/>
              <a:gd name="connsiteX1" fmla="*/ 49264 w 300095"/>
              <a:gd name="connsiteY1" fmla="*/ 139904 h 178026"/>
              <a:gd name="connsiteX2" fmla="*/ 294984 w 300095"/>
              <a:gd name="connsiteY2" fmla="*/ 91593 h 178026"/>
              <a:gd name="connsiteX3" fmla="*/ 244184 w 300095"/>
              <a:gd name="connsiteY3" fmla="*/ 9043 h 178026"/>
              <a:gd name="connsiteX4" fmla="*/ 244184 w 300095"/>
              <a:gd name="connsiteY4" fmla="*/ 9043 h 178026"/>
              <a:gd name="connsiteX0" fmla="*/ 40925 w 282713"/>
              <a:gd name="connsiteY0" fmla="*/ 0 h 179652"/>
              <a:gd name="connsiteX1" fmla="*/ 31882 w 282713"/>
              <a:gd name="connsiteY1" fmla="*/ 139904 h 179652"/>
              <a:gd name="connsiteX2" fmla="*/ 277602 w 282713"/>
              <a:gd name="connsiteY2" fmla="*/ 91593 h 179652"/>
              <a:gd name="connsiteX3" fmla="*/ 226802 w 282713"/>
              <a:gd name="connsiteY3" fmla="*/ 9043 h 179652"/>
              <a:gd name="connsiteX4" fmla="*/ 226802 w 282713"/>
              <a:gd name="connsiteY4" fmla="*/ 9043 h 179652"/>
              <a:gd name="connsiteX0" fmla="*/ 48762 w 290550"/>
              <a:gd name="connsiteY0" fmla="*/ 0 h 176401"/>
              <a:gd name="connsiteX1" fmla="*/ 39719 w 290550"/>
              <a:gd name="connsiteY1" fmla="*/ 139904 h 176401"/>
              <a:gd name="connsiteX2" fmla="*/ 285439 w 290550"/>
              <a:gd name="connsiteY2" fmla="*/ 91593 h 176401"/>
              <a:gd name="connsiteX3" fmla="*/ 234639 w 290550"/>
              <a:gd name="connsiteY3" fmla="*/ 9043 h 176401"/>
              <a:gd name="connsiteX4" fmla="*/ 234639 w 290550"/>
              <a:gd name="connsiteY4" fmla="*/ 9043 h 17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50" h="176401">
                <a:moveTo>
                  <a:pt x="48762" y="0"/>
                </a:moveTo>
                <a:cubicBezTo>
                  <a:pt x="8341" y="42380"/>
                  <a:pt x="-32645" y="62458"/>
                  <a:pt x="39719" y="139904"/>
                </a:cubicBezTo>
                <a:cubicBezTo>
                  <a:pt x="112083" y="217350"/>
                  <a:pt x="260268" y="157294"/>
                  <a:pt x="285439" y="91593"/>
                </a:cubicBezTo>
                <a:cubicBezTo>
                  <a:pt x="310610" y="25892"/>
                  <a:pt x="234639" y="9043"/>
                  <a:pt x="234639" y="9043"/>
                </a:cubicBezTo>
                <a:lnTo>
                  <a:pt x="234639" y="9043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24400" y="728499"/>
            <a:ext cx="206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Lenticular fasciculus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248400" y="1143000"/>
            <a:ext cx="1421779" cy="2564225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55130" y="2049780"/>
            <a:ext cx="300990" cy="548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30040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96" y="39469"/>
            <a:ext cx="749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BASAL  GANGLIA  OUTPUT  PATHWAYS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171700" cy="3131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2171700" cy="30321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09607" y="4308981"/>
            <a:ext cx="647422" cy="1387732"/>
            <a:chOff x="7395407" y="4308981"/>
            <a:chExt cx="647422" cy="1387732"/>
          </a:xfrm>
        </p:grpSpPr>
        <p:sp>
          <p:nvSpPr>
            <p:cNvPr id="23" name="Oval 22"/>
            <p:cNvSpPr/>
            <p:nvPr/>
          </p:nvSpPr>
          <p:spPr>
            <a:xfrm>
              <a:off x="7500967" y="5594974"/>
              <a:ext cx="85338" cy="101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95407" y="4308981"/>
              <a:ext cx="647422" cy="1333278"/>
            </a:xfrm>
            <a:custGeom>
              <a:avLst/>
              <a:gdLst>
                <a:gd name="connsiteX0" fmla="*/ 0 w 1191734"/>
                <a:gd name="connsiteY0" fmla="*/ 421574 h 484424"/>
                <a:gd name="connsiteX1" fmla="*/ 207818 w 1191734"/>
                <a:gd name="connsiteY1" fmla="*/ 380011 h 484424"/>
                <a:gd name="connsiteX2" fmla="*/ 492826 w 1191734"/>
                <a:gd name="connsiteY2" fmla="*/ 445325 h 484424"/>
                <a:gd name="connsiteX3" fmla="*/ 908462 w 1191734"/>
                <a:gd name="connsiteY3" fmla="*/ 457200 h 484424"/>
                <a:gd name="connsiteX4" fmla="*/ 1169719 w 1191734"/>
                <a:gd name="connsiteY4" fmla="*/ 480951 h 484424"/>
                <a:gd name="connsiteX5" fmla="*/ 1128156 w 1191734"/>
                <a:gd name="connsiteY5" fmla="*/ 374073 h 484424"/>
                <a:gd name="connsiteX6" fmla="*/ 736270 w 1191734"/>
                <a:gd name="connsiteY6" fmla="*/ 0 h 484424"/>
                <a:gd name="connsiteX0" fmla="*/ 0 w 1191734"/>
                <a:gd name="connsiteY0" fmla="*/ 421574 h 485483"/>
                <a:gd name="connsiteX1" fmla="*/ 207818 w 1191734"/>
                <a:gd name="connsiteY1" fmla="*/ 380011 h 485483"/>
                <a:gd name="connsiteX2" fmla="*/ 908462 w 1191734"/>
                <a:gd name="connsiteY2" fmla="*/ 457200 h 485483"/>
                <a:gd name="connsiteX3" fmla="*/ 1169719 w 1191734"/>
                <a:gd name="connsiteY3" fmla="*/ 480951 h 485483"/>
                <a:gd name="connsiteX4" fmla="*/ 1128156 w 1191734"/>
                <a:gd name="connsiteY4" fmla="*/ 374073 h 485483"/>
                <a:gd name="connsiteX5" fmla="*/ 736270 w 1191734"/>
                <a:gd name="connsiteY5" fmla="*/ 0 h 485483"/>
                <a:gd name="connsiteX0" fmla="*/ 0 w 1133256"/>
                <a:gd name="connsiteY0" fmla="*/ 421574 h 457210"/>
                <a:gd name="connsiteX1" fmla="*/ 207818 w 1133256"/>
                <a:gd name="connsiteY1" fmla="*/ 380011 h 457210"/>
                <a:gd name="connsiteX2" fmla="*/ 908462 w 1133256"/>
                <a:gd name="connsiteY2" fmla="*/ 457200 h 457210"/>
                <a:gd name="connsiteX3" fmla="*/ 1128156 w 1133256"/>
                <a:gd name="connsiteY3" fmla="*/ 374073 h 457210"/>
                <a:gd name="connsiteX4" fmla="*/ 736270 w 1133256"/>
                <a:gd name="connsiteY4" fmla="*/ 0 h 457210"/>
                <a:gd name="connsiteX0" fmla="*/ 0 w 928795"/>
                <a:gd name="connsiteY0" fmla="*/ 421574 h 474106"/>
                <a:gd name="connsiteX1" fmla="*/ 207818 w 928795"/>
                <a:gd name="connsiteY1" fmla="*/ 380011 h 474106"/>
                <a:gd name="connsiteX2" fmla="*/ 908462 w 928795"/>
                <a:gd name="connsiteY2" fmla="*/ 457200 h 474106"/>
                <a:gd name="connsiteX3" fmla="*/ 736270 w 928795"/>
                <a:gd name="connsiteY3" fmla="*/ 0 h 474106"/>
                <a:gd name="connsiteX0" fmla="*/ 8056 w 745704"/>
                <a:gd name="connsiteY0" fmla="*/ 533501 h 537767"/>
                <a:gd name="connsiteX1" fmla="*/ 215874 w 745704"/>
                <a:gd name="connsiteY1" fmla="*/ 491938 h 537767"/>
                <a:gd name="connsiteX2" fmla="*/ 16718 w 745704"/>
                <a:gd name="connsiteY2" fmla="*/ 10051 h 537767"/>
                <a:gd name="connsiteX3" fmla="*/ 744326 w 745704"/>
                <a:gd name="connsiteY3" fmla="*/ 111927 h 537767"/>
                <a:gd name="connsiteX0" fmla="*/ 0 w 504897"/>
                <a:gd name="connsiteY0" fmla="*/ 1050535 h 1054801"/>
                <a:gd name="connsiteX1" fmla="*/ 207818 w 504897"/>
                <a:gd name="connsiteY1" fmla="*/ 1008972 h 1054801"/>
                <a:gd name="connsiteX2" fmla="*/ 8662 w 504897"/>
                <a:gd name="connsiteY2" fmla="*/ 527085 h 1054801"/>
                <a:gd name="connsiteX3" fmla="*/ 502989 w 504897"/>
                <a:gd name="connsiteY3" fmla="*/ 0 h 1054801"/>
                <a:gd name="connsiteX0" fmla="*/ 75464 w 580555"/>
                <a:gd name="connsiteY0" fmla="*/ 1050535 h 1050535"/>
                <a:gd name="connsiteX1" fmla="*/ 11 w 580555"/>
                <a:gd name="connsiteY1" fmla="*/ 736422 h 1050535"/>
                <a:gd name="connsiteX2" fmla="*/ 84126 w 580555"/>
                <a:gd name="connsiteY2" fmla="*/ 527085 h 1050535"/>
                <a:gd name="connsiteX3" fmla="*/ 578453 w 580555"/>
                <a:gd name="connsiteY3" fmla="*/ 0 h 1050535"/>
                <a:gd name="connsiteX0" fmla="*/ 75464 w 578453"/>
                <a:gd name="connsiteY0" fmla="*/ 1050535 h 1050535"/>
                <a:gd name="connsiteX1" fmla="*/ 11 w 578453"/>
                <a:gd name="connsiteY1" fmla="*/ 736422 h 1050535"/>
                <a:gd name="connsiteX2" fmla="*/ 84126 w 578453"/>
                <a:gd name="connsiteY2" fmla="*/ 527085 h 1050535"/>
                <a:gd name="connsiteX3" fmla="*/ 578453 w 578453"/>
                <a:gd name="connsiteY3" fmla="*/ 0 h 1050535"/>
                <a:gd name="connsiteX0" fmla="*/ 75464 w 574583"/>
                <a:gd name="connsiteY0" fmla="*/ 1018077 h 1018077"/>
                <a:gd name="connsiteX1" fmla="*/ 11 w 574583"/>
                <a:gd name="connsiteY1" fmla="*/ 703964 h 1018077"/>
                <a:gd name="connsiteX2" fmla="*/ 84126 w 574583"/>
                <a:gd name="connsiteY2" fmla="*/ 494627 h 1018077"/>
                <a:gd name="connsiteX3" fmla="*/ 574583 w 574583"/>
                <a:gd name="connsiteY3" fmla="*/ 0 h 1018077"/>
                <a:gd name="connsiteX0" fmla="*/ 75464 w 574583"/>
                <a:gd name="connsiteY0" fmla="*/ 1018077 h 1018077"/>
                <a:gd name="connsiteX1" fmla="*/ 11 w 574583"/>
                <a:gd name="connsiteY1" fmla="*/ 703964 h 1018077"/>
                <a:gd name="connsiteX2" fmla="*/ 84126 w 574583"/>
                <a:gd name="connsiteY2" fmla="*/ 494627 h 1018077"/>
                <a:gd name="connsiteX3" fmla="*/ 574583 w 574583"/>
                <a:gd name="connsiteY3" fmla="*/ 0 h 1018077"/>
                <a:gd name="connsiteX0" fmla="*/ 108330 w 576492"/>
                <a:gd name="connsiteY0" fmla="*/ 1008339 h 1008339"/>
                <a:gd name="connsiteX1" fmla="*/ 1920 w 576492"/>
                <a:gd name="connsiteY1" fmla="*/ 703964 h 1008339"/>
                <a:gd name="connsiteX2" fmla="*/ 86035 w 576492"/>
                <a:gd name="connsiteY2" fmla="*/ 494627 h 1008339"/>
                <a:gd name="connsiteX3" fmla="*/ 576492 w 576492"/>
                <a:gd name="connsiteY3" fmla="*/ 0 h 1008339"/>
                <a:gd name="connsiteX0" fmla="*/ 108330 w 576492"/>
                <a:gd name="connsiteY0" fmla="*/ 1008339 h 1008339"/>
                <a:gd name="connsiteX1" fmla="*/ 1920 w 576492"/>
                <a:gd name="connsiteY1" fmla="*/ 703964 h 1008339"/>
                <a:gd name="connsiteX2" fmla="*/ 86035 w 576492"/>
                <a:gd name="connsiteY2" fmla="*/ 494627 h 1008339"/>
                <a:gd name="connsiteX3" fmla="*/ 576492 w 576492"/>
                <a:gd name="connsiteY3" fmla="*/ 0 h 1008339"/>
                <a:gd name="connsiteX0" fmla="*/ 133152 w 578096"/>
                <a:gd name="connsiteY0" fmla="*/ 998601 h 998601"/>
                <a:gd name="connsiteX1" fmla="*/ 3524 w 578096"/>
                <a:gd name="connsiteY1" fmla="*/ 703964 h 998601"/>
                <a:gd name="connsiteX2" fmla="*/ 87639 w 578096"/>
                <a:gd name="connsiteY2" fmla="*/ 494627 h 998601"/>
                <a:gd name="connsiteX3" fmla="*/ 578096 w 578096"/>
                <a:gd name="connsiteY3" fmla="*/ 0 h 998601"/>
                <a:gd name="connsiteX0" fmla="*/ 133152 w 578096"/>
                <a:gd name="connsiteY0" fmla="*/ 998601 h 998601"/>
                <a:gd name="connsiteX1" fmla="*/ 3524 w 578096"/>
                <a:gd name="connsiteY1" fmla="*/ 703964 h 998601"/>
                <a:gd name="connsiteX2" fmla="*/ 87639 w 578096"/>
                <a:gd name="connsiteY2" fmla="*/ 494627 h 998601"/>
                <a:gd name="connsiteX3" fmla="*/ 578096 w 578096"/>
                <a:gd name="connsiteY3" fmla="*/ 0 h 99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96" h="998601">
                  <a:moveTo>
                    <a:pt x="133152" y="998601"/>
                  </a:moveTo>
                  <a:cubicBezTo>
                    <a:pt x="76034" y="910924"/>
                    <a:pt x="11109" y="787960"/>
                    <a:pt x="3524" y="703964"/>
                  </a:cubicBezTo>
                  <a:cubicBezTo>
                    <a:pt x="-4061" y="619968"/>
                    <a:pt x="-8123" y="611954"/>
                    <a:pt x="87639" y="494627"/>
                  </a:cubicBezTo>
                  <a:cubicBezTo>
                    <a:pt x="183401" y="377300"/>
                    <a:pt x="466924" y="117971"/>
                    <a:pt x="578096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 rot="9002703">
            <a:off x="7412162" y="2189739"/>
            <a:ext cx="86471" cy="320794"/>
          </a:xfrm>
          <a:custGeom>
            <a:avLst/>
            <a:gdLst>
              <a:gd name="connsiteX0" fmla="*/ 100470 w 100470"/>
              <a:gd name="connsiteY0" fmla="*/ 802686 h 802686"/>
              <a:gd name="connsiteX1" fmla="*/ 1168 w 100470"/>
              <a:gd name="connsiteY1" fmla="*/ 513057 h 802686"/>
              <a:gd name="connsiteX2" fmla="*/ 54957 w 100470"/>
              <a:gd name="connsiteY2" fmla="*/ 0 h 80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70" h="802686">
                <a:moveTo>
                  <a:pt x="100470" y="802686"/>
                </a:moveTo>
                <a:cubicBezTo>
                  <a:pt x="54611" y="724762"/>
                  <a:pt x="8753" y="646838"/>
                  <a:pt x="1168" y="513057"/>
                </a:cubicBezTo>
                <a:cubicBezTo>
                  <a:pt x="-6418" y="379276"/>
                  <a:pt x="24269" y="189638"/>
                  <a:pt x="54957" y="0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267200" y="2351314"/>
            <a:ext cx="3187959" cy="696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991350" y="2351314"/>
            <a:ext cx="463809" cy="6803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45450" y="567835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52802" y="393964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  <p:cxnSp>
        <p:nvCxnSpPr>
          <p:cNvPr id="32" name="Straight Connector 31"/>
          <p:cNvCxnSpPr>
            <a:endCxn id="30" idx="1"/>
          </p:cNvCxnSpPr>
          <p:nvPr/>
        </p:nvCxnSpPr>
        <p:spPr>
          <a:xfrm flipV="1">
            <a:off x="7505978" y="4124315"/>
            <a:ext cx="446824" cy="1846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</p:cNvCxnSpPr>
          <p:nvPr/>
        </p:nvCxnSpPr>
        <p:spPr>
          <a:xfrm flipH="1" flipV="1">
            <a:off x="7086600" y="5791200"/>
            <a:ext cx="958850" cy="71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30040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" y="813816"/>
            <a:ext cx="8976720" cy="429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"/>
            <a:ext cx="4956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SEGREGATED  PATHWAYS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96805"/>
            <a:ext cx="9085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ACA ant cingulate area; APA </a:t>
            </a:r>
            <a:r>
              <a:rPr lang="en-US" sz="1400" dirty="0" err="1" smtClean="0"/>
              <a:t>arcuate</a:t>
            </a:r>
            <a:r>
              <a:rPr lang="en-US" sz="1400" dirty="0" smtClean="0"/>
              <a:t> premotor area; CAUD b body, h head; DLC </a:t>
            </a:r>
            <a:r>
              <a:rPr lang="en-US" sz="1400" dirty="0" err="1" smtClean="0"/>
              <a:t>dorsolat</a:t>
            </a:r>
            <a:r>
              <a:rPr lang="en-US" sz="1400" dirty="0" smtClean="0"/>
              <a:t> prefrontal </a:t>
            </a:r>
            <a:r>
              <a:rPr lang="en-US" sz="1400" dirty="0" err="1" smtClean="0"/>
              <a:t>ctx</a:t>
            </a:r>
            <a:r>
              <a:rPr lang="en-US" sz="1400" dirty="0" smtClean="0"/>
              <a:t>; EC </a:t>
            </a:r>
            <a:r>
              <a:rPr lang="en-US" sz="1400" dirty="0" err="1" smtClean="0"/>
              <a:t>entorhinal</a:t>
            </a:r>
            <a:r>
              <a:rPr lang="en-US" sz="1400" dirty="0" smtClean="0"/>
              <a:t> </a:t>
            </a:r>
            <a:r>
              <a:rPr lang="en-US" sz="1400" dirty="0" err="1" smtClean="0"/>
              <a:t>ctx</a:t>
            </a:r>
            <a:r>
              <a:rPr lang="en-US" sz="1400" dirty="0" smtClean="0"/>
              <a:t>;</a:t>
            </a:r>
          </a:p>
          <a:p>
            <a:pPr algn="just"/>
            <a:r>
              <a:rPr lang="en-US" sz="1400" dirty="0" smtClean="0"/>
              <a:t>FEF frontal eye fields; HC hippocampal </a:t>
            </a:r>
            <a:r>
              <a:rPr lang="en-US" sz="1400" dirty="0" err="1" smtClean="0"/>
              <a:t>ctx</a:t>
            </a:r>
            <a:r>
              <a:rPr lang="en-US" sz="1400" dirty="0" smtClean="0"/>
              <a:t>; ITQ </a:t>
            </a:r>
            <a:r>
              <a:rPr lang="en-US" sz="1400" dirty="0" err="1" smtClean="0"/>
              <a:t>Inf</a:t>
            </a:r>
            <a:r>
              <a:rPr lang="en-US" sz="1400" dirty="0" smtClean="0"/>
              <a:t> temporal </a:t>
            </a:r>
            <a:r>
              <a:rPr lang="en-US" sz="1400" dirty="0" err="1" smtClean="0"/>
              <a:t>gyrus</a:t>
            </a:r>
            <a:r>
              <a:rPr lang="en-US" sz="1400" dirty="0" smtClean="0"/>
              <a:t>; LOF </a:t>
            </a:r>
            <a:r>
              <a:rPr lang="en-US" sz="1400" dirty="0" err="1" smtClean="0"/>
              <a:t>lat</a:t>
            </a:r>
            <a:r>
              <a:rPr lang="en-US" sz="1400" dirty="0" smtClean="0"/>
              <a:t> orbitofrontal </a:t>
            </a:r>
            <a:r>
              <a:rPr lang="en-US" sz="1400" dirty="0" err="1" smtClean="0"/>
              <a:t>ctx</a:t>
            </a:r>
            <a:r>
              <a:rPr lang="en-US" sz="1400" dirty="0" smtClean="0"/>
              <a:t>; MC motor </a:t>
            </a:r>
            <a:r>
              <a:rPr lang="en-US" sz="1400" dirty="0" err="1" smtClean="0"/>
              <a:t>ctx</a:t>
            </a:r>
            <a:r>
              <a:rPr lang="en-US" sz="1400" dirty="0" smtClean="0"/>
              <a:t>; MD medial dorsal thalamus; PPC post parietal </a:t>
            </a:r>
            <a:r>
              <a:rPr lang="en-US" sz="1400" dirty="0" err="1" smtClean="0"/>
              <a:t>ctx</a:t>
            </a:r>
            <a:r>
              <a:rPr lang="en-US" sz="1400" dirty="0" smtClean="0"/>
              <a:t>; PUT putamen; SC somatosensory </a:t>
            </a:r>
            <a:r>
              <a:rPr lang="en-US" sz="1400" dirty="0" err="1" smtClean="0"/>
              <a:t>ctx</a:t>
            </a:r>
            <a:r>
              <a:rPr lang="en-US" sz="1400" dirty="0" smtClean="0"/>
              <a:t>; SMA </a:t>
            </a:r>
            <a:r>
              <a:rPr lang="en-US" sz="1400" dirty="0" err="1" smtClean="0"/>
              <a:t>suppelmentary</a:t>
            </a:r>
            <a:r>
              <a:rPr lang="en-US" sz="1400" dirty="0" smtClean="0"/>
              <a:t> motor </a:t>
            </a:r>
            <a:r>
              <a:rPr lang="en-US" sz="1400" dirty="0" err="1" smtClean="0"/>
              <a:t>ctx</a:t>
            </a:r>
            <a:r>
              <a:rPr lang="en-US" sz="1400" dirty="0" smtClean="0"/>
              <a:t>; STQ sup </a:t>
            </a:r>
            <a:r>
              <a:rPr lang="en-US" sz="1400" dirty="0" err="1" smtClean="0"/>
              <a:t>tempotal</a:t>
            </a:r>
            <a:r>
              <a:rPr lang="en-US" sz="1400" dirty="0" smtClean="0"/>
              <a:t> </a:t>
            </a:r>
            <a:r>
              <a:rPr lang="en-US" sz="1400" dirty="0" err="1" smtClean="0"/>
              <a:t>gyrus</a:t>
            </a:r>
            <a:r>
              <a:rPr lang="en-US" sz="1400" dirty="0" smtClean="0"/>
              <a:t>; VA ventral anterior thalamus; VL ventral lateral thalamus; VP ventral </a:t>
            </a:r>
            <a:r>
              <a:rPr lang="en-US" sz="1400" dirty="0" err="1" smtClean="0"/>
              <a:t>pallidum</a:t>
            </a:r>
            <a:r>
              <a:rPr lang="en-US" sz="1400" dirty="0" smtClean="0"/>
              <a:t>; VS ventral striatum; cl </a:t>
            </a:r>
            <a:r>
              <a:rPr lang="en-US" sz="1400" dirty="0" err="1" smtClean="0"/>
              <a:t>caudolateral</a:t>
            </a:r>
            <a:r>
              <a:rPr lang="en-US" sz="1400" dirty="0" smtClean="0"/>
              <a:t>; </a:t>
            </a:r>
            <a:r>
              <a:rPr lang="en-US" sz="1400" dirty="0" err="1" smtClean="0"/>
              <a:t>cdm</a:t>
            </a:r>
            <a:r>
              <a:rPr lang="en-US" sz="1400" dirty="0" smtClean="0"/>
              <a:t> caudal </a:t>
            </a:r>
            <a:r>
              <a:rPr lang="en-US" sz="1400" dirty="0" err="1" smtClean="0"/>
              <a:t>dorsomedial</a:t>
            </a:r>
            <a:r>
              <a:rPr lang="en-US" sz="1400" dirty="0" smtClean="0"/>
              <a:t>; l lateral; </a:t>
            </a:r>
            <a:r>
              <a:rPr lang="en-US" sz="1400" dirty="0" err="1" smtClean="0"/>
              <a:t>ldm</a:t>
            </a:r>
            <a:r>
              <a:rPr lang="en-US" sz="1400" dirty="0" smtClean="0"/>
              <a:t> lateral </a:t>
            </a:r>
            <a:r>
              <a:rPr lang="en-US" sz="1400" dirty="0" err="1" smtClean="0"/>
              <a:t>dorsomedial</a:t>
            </a:r>
            <a:r>
              <a:rPr lang="en-US" sz="1400" dirty="0" smtClean="0"/>
              <a:t>; m medial; </a:t>
            </a:r>
            <a:r>
              <a:rPr lang="en-US" sz="1400" dirty="0" err="1" smtClean="0"/>
              <a:t>mdm</a:t>
            </a:r>
            <a:r>
              <a:rPr lang="en-US" sz="1400" dirty="0" smtClean="0"/>
              <a:t> medial </a:t>
            </a:r>
            <a:r>
              <a:rPr lang="en-US" sz="1400" dirty="0" err="1" smtClean="0"/>
              <a:t>dorsomedial</a:t>
            </a:r>
            <a:r>
              <a:rPr lang="en-US" sz="1400" dirty="0" smtClean="0"/>
              <a:t>;; pm posteromedial; </a:t>
            </a:r>
            <a:r>
              <a:rPr lang="en-US" sz="1400" dirty="0" err="1" smtClean="0"/>
              <a:t>rd</a:t>
            </a:r>
            <a:r>
              <a:rPr lang="en-US" sz="1400" dirty="0" smtClean="0"/>
              <a:t> </a:t>
            </a:r>
            <a:r>
              <a:rPr lang="en-US" sz="1400" dirty="0" err="1" smtClean="0"/>
              <a:t>rostrodorsal</a:t>
            </a:r>
            <a:r>
              <a:rPr lang="en-US" sz="1400" dirty="0" smtClean="0"/>
              <a:t>; </a:t>
            </a:r>
            <a:r>
              <a:rPr lang="en-US" sz="1400" dirty="0" err="1" smtClean="0"/>
              <a:t>rl</a:t>
            </a:r>
            <a:r>
              <a:rPr lang="en-US" sz="1400" dirty="0" smtClean="0"/>
              <a:t> </a:t>
            </a:r>
            <a:r>
              <a:rPr lang="en-US" sz="1400" dirty="0" err="1" smtClean="0"/>
              <a:t>rostrolateral</a:t>
            </a:r>
            <a:r>
              <a:rPr lang="en-US" sz="1400" dirty="0" smtClean="0"/>
              <a:t>; </a:t>
            </a:r>
            <a:r>
              <a:rPr lang="en-US" sz="1400" dirty="0" err="1" smtClean="0"/>
              <a:t>rm</a:t>
            </a:r>
            <a:r>
              <a:rPr lang="en-US" sz="1400" dirty="0" smtClean="0"/>
              <a:t> </a:t>
            </a:r>
            <a:r>
              <a:rPr lang="en-US" sz="1400" dirty="0" err="1" smtClean="0"/>
              <a:t>rostromedial</a:t>
            </a:r>
            <a:r>
              <a:rPr lang="en-US" sz="1400" dirty="0" smtClean="0"/>
              <a:t>; </a:t>
            </a:r>
            <a:r>
              <a:rPr lang="en-US" sz="1400" dirty="0" err="1" smtClean="0"/>
              <a:t>vm</a:t>
            </a:r>
            <a:r>
              <a:rPr lang="en-US" sz="1400" dirty="0" smtClean="0"/>
              <a:t> ventromedial; </a:t>
            </a:r>
            <a:r>
              <a:rPr lang="en-US" sz="1400" dirty="0" err="1" smtClean="0"/>
              <a:t>vl</a:t>
            </a:r>
            <a:r>
              <a:rPr lang="en-US" sz="1400" dirty="0" smtClean="0"/>
              <a:t> </a:t>
            </a:r>
            <a:r>
              <a:rPr lang="en-US" sz="1400" dirty="0" err="1" smtClean="0"/>
              <a:t>ventrolateral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341688" y="44450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/>
              <a:t>FUNCTIONS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438" y="1363682"/>
            <a:ext cx="89455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>
              <a:defRPr/>
            </a:pPr>
            <a:r>
              <a:rPr lang="en-US" sz="2800" dirty="0"/>
              <a:t>Facilitates </a:t>
            </a:r>
            <a:r>
              <a:rPr lang="en-US" sz="2800" dirty="0" smtClean="0"/>
              <a:t>the most effective motor, emotional </a:t>
            </a:r>
            <a:r>
              <a:rPr lang="en-US" sz="2800" dirty="0"/>
              <a:t>and </a:t>
            </a:r>
            <a:r>
              <a:rPr lang="en-US" sz="2800" dirty="0" smtClean="0"/>
              <a:t>cognitive behavior for the prevailing circumstances, and suppresses other behaviors. (Action selection)</a:t>
            </a:r>
          </a:p>
          <a:p>
            <a:pPr marL="225425" indent="-225425">
              <a:defRPr/>
            </a:pPr>
            <a:endParaRPr lang="en-US" sz="2800" dirty="0"/>
          </a:p>
          <a:p>
            <a:pPr marL="225425" indent="-225425">
              <a:defRPr/>
            </a:pPr>
            <a:r>
              <a:rPr lang="en-US" sz="2800" dirty="0" smtClean="0"/>
              <a:t>Motor: Facilitates actions with positive outcomes. Binds sequences of such actions into behavior units. Such units are bound together in sequence into longer, more complex behaviors.</a:t>
            </a:r>
            <a:endParaRPr lang="en-US" sz="2800" dirty="0"/>
          </a:p>
          <a:p>
            <a:pPr marL="225425" indent="-225425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0" y="4445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/>
              <a:t>SIGNALING  SCHEME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105676"/>
            <a:ext cx="5340350" cy="1066799"/>
          </a:xfrm>
          <a:prstGeom prst="rect">
            <a:avLst/>
          </a:prstGeom>
          <a:solidFill>
            <a:srgbClr val="FE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675838"/>
            <a:ext cx="5340350" cy="2535238"/>
          </a:xfrm>
          <a:prstGeom prst="rect">
            <a:avLst/>
          </a:prstGeom>
          <a:solidFill>
            <a:srgbClr val="7BF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Basal  Ganglia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68759" y="1758819"/>
            <a:ext cx="178335" cy="237421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4" idx="0"/>
          </p:cNvCxnSpPr>
          <p:nvPr/>
        </p:nvCxnSpPr>
        <p:spPr>
          <a:xfrm flipH="1" flipV="1">
            <a:off x="3886200" y="2020076"/>
            <a:ext cx="928555" cy="1027112"/>
          </a:xfrm>
          <a:prstGeom prst="straightConnector1">
            <a:avLst/>
          </a:prstGeom>
          <a:ln w="63500">
            <a:solidFill>
              <a:srgbClr val="008E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4306076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neural pathways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4422710" y="3458122"/>
            <a:ext cx="395572" cy="1846327"/>
          </a:xfrm>
          <a:custGeom>
            <a:avLst/>
            <a:gdLst>
              <a:gd name="connsiteX0" fmla="*/ 0 w 2444280"/>
              <a:gd name="connsiteY0" fmla="*/ 1502228 h 2030344"/>
              <a:gd name="connsiteX1" fmla="*/ 503853 w 2444280"/>
              <a:gd name="connsiteY1" fmla="*/ 1959428 h 2030344"/>
              <a:gd name="connsiteX2" fmla="*/ 1828800 w 2444280"/>
              <a:gd name="connsiteY2" fmla="*/ 1978090 h 2030344"/>
              <a:gd name="connsiteX3" fmla="*/ 2360645 w 2444280"/>
              <a:gd name="connsiteY3" fmla="*/ 1464906 h 2030344"/>
              <a:gd name="connsiteX4" fmla="*/ 2435290 w 2444280"/>
              <a:gd name="connsiteY4" fmla="*/ 0 h 2030344"/>
              <a:gd name="connsiteX0" fmla="*/ 0 w 2444280"/>
              <a:gd name="connsiteY0" fmla="*/ 1502228 h 2000761"/>
              <a:gd name="connsiteX1" fmla="*/ 503853 w 2444280"/>
              <a:gd name="connsiteY1" fmla="*/ 1959428 h 2000761"/>
              <a:gd name="connsiteX2" fmla="*/ 1828800 w 2444280"/>
              <a:gd name="connsiteY2" fmla="*/ 1978090 h 2000761"/>
              <a:gd name="connsiteX3" fmla="*/ 1940702 w 2444280"/>
              <a:gd name="connsiteY3" fmla="*/ 1948964 h 2000761"/>
              <a:gd name="connsiteX4" fmla="*/ 2360645 w 2444280"/>
              <a:gd name="connsiteY4" fmla="*/ 1464906 h 2000761"/>
              <a:gd name="connsiteX5" fmla="*/ 2435290 w 2444280"/>
              <a:gd name="connsiteY5" fmla="*/ 0 h 2000761"/>
              <a:gd name="connsiteX0" fmla="*/ 0 w 2444280"/>
              <a:gd name="connsiteY0" fmla="*/ 1502228 h 2015039"/>
              <a:gd name="connsiteX1" fmla="*/ 503853 w 2444280"/>
              <a:gd name="connsiteY1" fmla="*/ 1959428 h 2015039"/>
              <a:gd name="connsiteX2" fmla="*/ 1595535 w 2444280"/>
              <a:gd name="connsiteY2" fmla="*/ 2006082 h 2015039"/>
              <a:gd name="connsiteX3" fmla="*/ 1940702 w 2444280"/>
              <a:gd name="connsiteY3" fmla="*/ 1948964 h 2015039"/>
              <a:gd name="connsiteX4" fmla="*/ 2360645 w 2444280"/>
              <a:gd name="connsiteY4" fmla="*/ 1464906 h 2015039"/>
              <a:gd name="connsiteX5" fmla="*/ 2435290 w 2444280"/>
              <a:gd name="connsiteY5" fmla="*/ 0 h 2015039"/>
              <a:gd name="connsiteX0" fmla="*/ 0 w 1940427"/>
              <a:gd name="connsiteY0" fmla="*/ 1959428 h 2015039"/>
              <a:gd name="connsiteX1" fmla="*/ 1091682 w 1940427"/>
              <a:gd name="connsiteY1" fmla="*/ 2006082 h 2015039"/>
              <a:gd name="connsiteX2" fmla="*/ 1436849 w 1940427"/>
              <a:gd name="connsiteY2" fmla="*/ 1948964 h 2015039"/>
              <a:gd name="connsiteX3" fmla="*/ 1856792 w 1940427"/>
              <a:gd name="connsiteY3" fmla="*/ 1464906 h 2015039"/>
              <a:gd name="connsiteX4" fmla="*/ 1931437 w 1940427"/>
              <a:gd name="connsiteY4" fmla="*/ 0 h 2015039"/>
              <a:gd name="connsiteX0" fmla="*/ 0 w 848745"/>
              <a:gd name="connsiteY0" fmla="*/ 2006082 h 2009856"/>
              <a:gd name="connsiteX1" fmla="*/ 345167 w 848745"/>
              <a:gd name="connsiteY1" fmla="*/ 1948964 h 2009856"/>
              <a:gd name="connsiteX2" fmla="*/ 765110 w 848745"/>
              <a:gd name="connsiteY2" fmla="*/ 1464906 h 2009856"/>
              <a:gd name="connsiteX3" fmla="*/ 839755 w 848745"/>
              <a:gd name="connsiteY3" fmla="*/ 0 h 2009856"/>
              <a:gd name="connsiteX0" fmla="*/ 0 w 503578"/>
              <a:gd name="connsiteY0" fmla="*/ 1948964 h 1948964"/>
              <a:gd name="connsiteX1" fmla="*/ 419943 w 503578"/>
              <a:gd name="connsiteY1" fmla="*/ 1464906 h 1948964"/>
              <a:gd name="connsiteX2" fmla="*/ 494588 w 503578"/>
              <a:gd name="connsiteY2" fmla="*/ 0 h 1948964"/>
              <a:gd name="connsiteX0" fmla="*/ 0 w 282487"/>
              <a:gd name="connsiteY0" fmla="*/ 1790343 h 1790343"/>
              <a:gd name="connsiteX1" fmla="*/ 205339 w 282487"/>
              <a:gd name="connsiteY1" fmla="*/ 1464906 h 1790343"/>
              <a:gd name="connsiteX2" fmla="*/ 279984 w 282487"/>
              <a:gd name="connsiteY2" fmla="*/ 0 h 1790343"/>
              <a:gd name="connsiteX0" fmla="*/ 0 w 395572"/>
              <a:gd name="connsiteY0" fmla="*/ 1846327 h 1846327"/>
              <a:gd name="connsiteX1" fmla="*/ 317306 w 395572"/>
              <a:gd name="connsiteY1" fmla="*/ 1464906 h 1846327"/>
              <a:gd name="connsiteX2" fmla="*/ 391951 w 395572"/>
              <a:gd name="connsiteY2" fmla="*/ 0 h 1846327"/>
              <a:gd name="connsiteX0" fmla="*/ 0 w 395572"/>
              <a:gd name="connsiteY0" fmla="*/ 1846327 h 1846327"/>
              <a:gd name="connsiteX1" fmla="*/ 317306 w 395572"/>
              <a:gd name="connsiteY1" fmla="*/ 1464906 h 1846327"/>
              <a:gd name="connsiteX2" fmla="*/ 391951 w 395572"/>
              <a:gd name="connsiteY2" fmla="*/ 0 h 184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572" h="1846327">
                <a:moveTo>
                  <a:pt x="0" y="1846327"/>
                </a:moveTo>
                <a:cubicBezTo>
                  <a:pt x="181947" y="1742135"/>
                  <a:pt x="251981" y="1772627"/>
                  <a:pt x="317306" y="1464906"/>
                </a:cubicBezTo>
                <a:cubicBezTo>
                  <a:pt x="382631" y="1157185"/>
                  <a:pt x="405169" y="567612"/>
                  <a:pt x="391951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0375" y="304718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21355" y="4680434"/>
            <a:ext cx="2216020" cy="317241"/>
          </a:xfrm>
          <a:custGeom>
            <a:avLst/>
            <a:gdLst>
              <a:gd name="connsiteX0" fmla="*/ 0 w 2034073"/>
              <a:gd name="connsiteY0" fmla="*/ 317241 h 317241"/>
              <a:gd name="connsiteX1" fmla="*/ 279918 w 2034073"/>
              <a:gd name="connsiteY1" fmla="*/ 55984 h 317241"/>
              <a:gd name="connsiteX2" fmla="*/ 671804 w 2034073"/>
              <a:gd name="connsiteY2" fmla="*/ 18661 h 317241"/>
              <a:gd name="connsiteX3" fmla="*/ 2034073 w 2034073"/>
              <a:gd name="connsiteY3" fmla="*/ 0 h 3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3" h="317241">
                <a:moveTo>
                  <a:pt x="0" y="317241"/>
                </a:moveTo>
                <a:cubicBezTo>
                  <a:pt x="83975" y="211494"/>
                  <a:pt x="167951" y="105747"/>
                  <a:pt x="279918" y="55984"/>
                </a:cubicBezTo>
                <a:cubicBezTo>
                  <a:pt x="391885" y="6221"/>
                  <a:pt x="379445" y="27992"/>
                  <a:pt x="671804" y="18661"/>
                </a:cubicBezTo>
                <a:cubicBezTo>
                  <a:pt x="964163" y="9330"/>
                  <a:pt x="1499118" y="4665"/>
                  <a:pt x="2034073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41142" y="4297126"/>
            <a:ext cx="197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Brain stem </a:t>
            </a:r>
          </a:p>
          <a:p>
            <a:pPr algn="ctr"/>
            <a:r>
              <a:rPr lang="en-US" dirty="0" smtClean="0"/>
              <a:t>pre-motor neurons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6098" y="1066800"/>
            <a:ext cx="245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Cerebral cortex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11254" y="1438469"/>
            <a:ext cx="1589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E40"/>
                </a:solidFill>
              </a:rPr>
              <a:t>upper</a:t>
            </a:r>
          </a:p>
          <a:p>
            <a:pPr algn="ctr"/>
            <a:r>
              <a:rPr lang="en-US" dirty="0" smtClean="0">
                <a:solidFill>
                  <a:srgbClr val="008E40"/>
                </a:solidFill>
              </a:rPr>
              <a:t>motor neurons</a:t>
            </a:r>
            <a:endParaRPr lang="en-US" dirty="0">
              <a:solidFill>
                <a:srgbClr val="008E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1410476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areas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6843" y="511978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83363" y="4707291"/>
            <a:ext cx="1371600" cy="645683"/>
          </a:xfrm>
          <a:custGeom>
            <a:avLst/>
            <a:gdLst>
              <a:gd name="connsiteX0" fmla="*/ 0 w 1343608"/>
              <a:gd name="connsiteY0" fmla="*/ 0 h 676979"/>
              <a:gd name="connsiteX1" fmla="*/ 382555 w 1343608"/>
              <a:gd name="connsiteY1" fmla="*/ 578498 h 676979"/>
              <a:gd name="connsiteX2" fmla="*/ 1343608 w 1343608"/>
              <a:gd name="connsiteY2" fmla="*/ 671804 h 676979"/>
              <a:gd name="connsiteX0" fmla="*/ 0 w 1343608"/>
              <a:gd name="connsiteY0" fmla="*/ 0 h 672964"/>
              <a:gd name="connsiteX1" fmla="*/ 447870 w 1343608"/>
              <a:gd name="connsiteY1" fmla="*/ 522514 h 672964"/>
              <a:gd name="connsiteX2" fmla="*/ 1343608 w 1343608"/>
              <a:gd name="connsiteY2" fmla="*/ 671804 h 672964"/>
              <a:gd name="connsiteX0" fmla="*/ 0 w 1371600"/>
              <a:gd name="connsiteY0" fmla="*/ 0 h 645683"/>
              <a:gd name="connsiteX1" fmla="*/ 447870 w 1371600"/>
              <a:gd name="connsiteY1" fmla="*/ 522514 h 645683"/>
              <a:gd name="connsiteX2" fmla="*/ 1371600 w 1371600"/>
              <a:gd name="connsiteY2" fmla="*/ 643813 h 6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645683">
                <a:moveTo>
                  <a:pt x="0" y="0"/>
                </a:moveTo>
                <a:cubicBezTo>
                  <a:pt x="79310" y="233265"/>
                  <a:pt x="219270" y="415212"/>
                  <a:pt x="447870" y="522514"/>
                </a:cubicBezTo>
                <a:cubicBezTo>
                  <a:pt x="676470" y="629816"/>
                  <a:pt x="1003041" y="653143"/>
                  <a:pt x="1371600" y="643813"/>
                </a:cubicBezTo>
              </a:path>
            </a:pathLst>
          </a:custGeom>
          <a:noFill/>
          <a:ln w="635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486676"/>
            <a:ext cx="103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cognitive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1777" y="122068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emotions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>
            <a:stCxn id="14" idx="0"/>
          </p:cNvCxnSpPr>
          <p:nvPr/>
        </p:nvCxnSpPr>
        <p:spPr>
          <a:xfrm flipV="1">
            <a:off x="4814755" y="1868449"/>
            <a:ext cx="325983" cy="117873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30052" y="1544215"/>
            <a:ext cx="1486772" cy="149684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34970" y="5352974"/>
            <a:ext cx="1800779" cy="8581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19776" y="3709344"/>
            <a:ext cx="1815973" cy="1643630"/>
            <a:chOff x="4819776" y="3709344"/>
            <a:chExt cx="1200023" cy="1643630"/>
          </a:xfrm>
        </p:grpSpPr>
        <p:sp>
          <p:nvSpPr>
            <p:cNvPr id="25" name="Rectangle 24"/>
            <p:cNvSpPr/>
            <p:nvPr/>
          </p:nvSpPr>
          <p:spPr>
            <a:xfrm>
              <a:off x="4830051" y="4630656"/>
              <a:ext cx="1189747" cy="72231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9776" y="3709344"/>
              <a:ext cx="1200023" cy="91094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04819" y="3675839"/>
            <a:ext cx="1795781" cy="2535236"/>
            <a:chOff x="3068356" y="3961584"/>
            <a:chExt cx="1312944" cy="1527576"/>
          </a:xfrm>
        </p:grpSpPr>
        <p:sp>
          <p:nvSpPr>
            <p:cNvPr id="31" name="Rectangle 30"/>
            <p:cNvSpPr/>
            <p:nvPr/>
          </p:nvSpPr>
          <p:spPr>
            <a:xfrm rot="5400000">
              <a:off x="3343828" y="4451688"/>
              <a:ext cx="762000" cy="131294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3343828" y="3686112"/>
              <a:ext cx="762000" cy="131294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09800" y="3695960"/>
            <a:ext cx="762000" cy="2515115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5925" y="3695960"/>
            <a:ext cx="887437" cy="251511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57225" y="39022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3072825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1800" y="4198354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03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75910" y="1225550"/>
            <a:ext cx="5151046" cy="3575050"/>
          </a:xfrm>
          <a:prstGeom prst="rect">
            <a:avLst/>
          </a:prstGeom>
          <a:solidFill>
            <a:srgbClr val="7BFDE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BASAL  GANGLIA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Caudate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Putamen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Globus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Pallidus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………</a:t>
            </a:r>
          </a:p>
          <a:p>
            <a:pPr algn="ctr">
              <a:defRPr/>
            </a:pPr>
            <a:r>
              <a:rPr lang="en-US" sz="2400" dirty="0" err="1"/>
              <a:t>Substantia</a:t>
            </a:r>
            <a:r>
              <a:rPr lang="en-US" sz="2400" dirty="0"/>
              <a:t> </a:t>
            </a:r>
            <a:r>
              <a:rPr lang="en-US" sz="2400" dirty="0" err="1"/>
              <a:t>Innominata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Nucleus </a:t>
            </a:r>
            <a:r>
              <a:rPr lang="en-US" sz="2400" dirty="0" err="1"/>
              <a:t>Basalis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Nucleus </a:t>
            </a:r>
            <a:r>
              <a:rPr lang="en-US" sz="2400" dirty="0" err="1"/>
              <a:t>Accumbens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Olfactory Tubercle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39888" y="5092700"/>
            <a:ext cx="6023091" cy="1384300"/>
          </a:xfrm>
          <a:prstGeom prst="rect">
            <a:avLst/>
          </a:prstGeom>
          <a:solidFill>
            <a:srgbClr val="BBD6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ASSOCIATED  NUCLEI</a:t>
            </a:r>
          </a:p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Subthalamic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Nucleus</a:t>
            </a:r>
          </a:p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Substantia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Nigra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10105" y="90488"/>
            <a:ext cx="308265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/>
              <a:t>COMPONENTS</a:t>
            </a:r>
            <a:endParaRPr lang="en-US" sz="3600" b="1" dirty="0"/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 rot="-5400000">
            <a:off x="1889125" y="2179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Dorsal</a:t>
            </a: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 rot="-5400000">
            <a:off x="1847056" y="3867944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Ventral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6135" y="1942324"/>
            <a:ext cx="1499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Striatum</a:t>
            </a:r>
          </a:p>
          <a:p>
            <a:r>
              <a:rPr lang="en-US" dirty="0" smtClean="0"/>
              <a:t>(non-primate)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5562600" y="1904999"/>
            <a:ext cx="181947" cy="57694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GinBrainLayersLigh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DA7D9"/>
              </a:clrFrom>
              <a:clrTo>
                <a:srgbClr val="7DA7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868680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47053" y="951044"/>
            <a:ext cx="591847" cy="4199454"/>
            <a:chOff x="3247053" y="951044"/>
            <a:chExt cx="591847" cy="419945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247053" y="1371600"/>
              <a:ext cx="410547" cy="37788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3476300" y="95104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7943" y="990600"/>
            <a:ext cx="1017334" cy="4738396"/>
            <a:chOff x="4767943" y="990600"/>
            <a:chExt cx="1017334" cy="473839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767943" y="1446245"/>
              <a:ext cx="830424" cy="42827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411457" y="990600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5673" y="1295399"/>
            <a:ext cx="2698192" cy="3995058"/>
            <a:chOff x="3405673" y="1295399"/>
            <a:chExt cx="2698192" cy="399505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405673" y="1676400"/>
              <a:ext cx="2385527" cy="36140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55693" y="1295399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93706" y="930828"/>
            <a:ext cx="1486030" cy="4368960"/>
            <a:chOff x="3293706" y="930828"/>
            <a:chExt cx="1486030" cy="436896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293706" y="1371600"/>
              <a:ext cx="1278294" cy="39281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17136" y="9308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35335" y="44450"/>
            <a:ext cx="3665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NEUROANATOMY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34-42 Compo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3"/>
            <a:ext cx="8001000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9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8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 descr="BGinBrainLayersLightLin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DA7D9"/>
              </a:clrFrom>
              <a:clrTo>
                <a:srgbClr val="7DA7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1119187"/>
            <a:ext cx="29146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4445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/>
              <a:t>INPUT  PATHWAYS  TO  THE  STRIATUM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35243"/>
            <a:ext cx="3505200" cy="253278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80394" y="5540514"/>
            <a:ext cx="24020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Association </a:t>
            </a:r>
            <a:r>
              <a:rPr lang="en-US" sz="2000" dirty="0" err="1" smtClean="0">
                <a:solidFill>
                  <a:srgbClr val="C00000"/>
                </a:solidFill>
              </a:rPr>
              <a:t>Ctx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/>
              <a:t>Motor or Sensory </a:t>
            </a:r>
            <a:r>
              <a:rPr lang="en-US" sz="2000" dirty="0" err="1" smtClean="0"/>
              <a:t>Ctx</a:t>
            </a:r>
            <a:endParaRPr lang="en-US" sz="2000" dirty="0"/>
          </a:p>
        </p:txBody>
      </p:sp>
      <p:sp>
        <p:nvSpPr>
          <p:cNvPr id="67" name="Freeform 66"/>
          <p:cNvSpPr/>
          <p:nvPr/>
        </p:nvSpPr>
        <p:spPr>
          <a:xfrm>
            <a:off x="3638939" y="3107094"/>
            <a:ext cx="3424334" cy="2388637"/>
          </a:xfrm>
          <a:custGeom>
            <a:avLst/>
            <a:gdLst>
              <a:gd name="connsiteX0" fmla="*/ 121298 w 3424334"/>
              <a:gd name="connsiteY0" fmla="*/ 690465 h 2388637"/>
              <a:gd name="connsiteX1" fmla="*/ 429208 w 3424334"/>
              <a:gd name="connsiteY1" fmla="*/ 363894 h 2388637"/>
              <a:gd name="connsiteX2" fmla="*/ 1017037 w 3424334"/>
              <a:gd name="connsiteY2" fmla="*/ 83975 h 2388637"/>
              <a:gd name="connsiteX3" fmla="*/ 1380930 w 3424334"/>
              <a:gd name="connsiteY3" fmla="*/ 27992 h 2388637"/>
              <a:gd name="connsiteX4" fmla="*/ 1791477 w 3424334"/>
              <a:gd name="connsiteY4" fmla="*/ 0 h 2388637"/>
              <a:gd name="connsiteX5" fmla="*/ 2313992 w 3424334"/>
              <a:gd name="connsiteY5" fmla="*/ 93306 h 2388637"/>
              <a:gd name="connsiteX6" fmla="*/ 2761861 w 3424334"/>
              <a:gd name="connsiteY6" fmla="*/ 289249 h 2388637"/>
              <a:gd name="connsiteX7" fmla="*/ 3107094 w 3424334"/>
              <a:gd name="connsiteY7" fmla="*/ 550506 h 2388637"/>
              <a:gd name="connsiteX8" fmla="*/ 3349690 w 3424334"/>
              <a:gd name="connsiteY8" fmla="*/ 970384 h 2388637"/>
              <a:gd name="connsiteX9" fmla="*/ 3424334 w 3424334"/>
              <a:gd name="connsiteY9" fmla="*/ 1240971 h 2388637"/>
              <a:gd name="connsiteX10" fmla="*/ 3377681 w 3424334"/>
              <a:gd name="connsiteY10" fmla="*/ 1623526 h 2388637"/>
              <a:gd name="connsiteX11" fmla="*/ 3163077 w 3424334"/>
              <a:gd name="connsiteY11" fmla="*/ 2090057 h 2388637"/>
              <a:gd name="connsiteX12" fmla="*/ 2855167 w 3424334"/>
              <a:gd name="connsiteY12" fmla="*/ 2313992 h 2388637"/>
              <a:gd name="connsiteX13" fmla="*/ 2509934 w 3424334"/>
              <a:gd name="connsiteY13" fmla="*/ 2388637 h 2388637"/>
              <a:gd name="connsiteX14" fmla="*/ 2230016 w 3424334"/>
              <a:gd name="connsiteY14" fmla="*/ 2379306 h 2388637"/>
              <a:gd name="connsiteX15" fmla="*/ 1875453 w 3424334"/>
              <a:gd name="connsiteY15" fmla="*/ 2313992 h 2388637"/>
              <a:gd name="connsiteX16" fmla="*/ 1632857 w 3424334"/>
              <a:gd name="connsiteY16" fmla="*/ 2323322 h 2388637"/>
              <a:gd name="connsiteX17" fmla="*/ 1427583 w 3424334"/>
              <a:gd name="connsiteY17" fmla="*/ 2332653 h 2388637"/>
              <a:gd name="connsiteX18" fmla="*/ 1380930 w 3424334"/>
              <a:gd name="connsiteY18" fmla="*/ 2388637 h 2388637"/>
              <a:gd name="connsiteX19" fmla="*/ 1324947 w 3424334"/>
              <a:gd name="connsiteY19" fmla="*/ 2267339 h 2388637"/>
              <a:gd name="connsiteX20" fmla="*/ 1502228 w 3424334"/>
              <a:gd name="connsiteY20" fmla="*/ 2211355 h 2388637"/>
              <a:gd name="connsiteX21" fmla="*/ 1903445 w 3424334"/>
              <a:gd name="connsiteY21" fmla="*/ 2192694 h 2388637"/>
              <a:gd name="connsiteX22" fmla="*/ 2211355 w 3424334"/>
              <a:gd name="connsiteY22" fmla="*/ 2239347 h 2388637"/>
              <a:gd name="connsiteX23" fmla="*/ 2668555 w 3424334"/>
              <a:gd name="connsiteY23" fmla="*/ 2174033 h 2388637"/>
              <a:gd name="connsiteX24" fmla="*/ 2789853 w 3424334"/>
              <a:gd name="connsiteY24" fmla="*/ 2118049 h 2388637"/>
              <a:gd name="connsiteX25" fmla="*/ 3032449 w 3424334"/>
              <a:gd name="connsiteY25" fmla="*/ 1903445 h 2388637"/>
              <a:gd name="connsiteX26" fmla="*/ 3191069 w 3424334"/>
              <a:gd name="connsiteY26" fmla="*/ 1539551 h 2388637"/>
              <a:gd name="connsiteX27" fmla="*/ 3209730 w 3424334"/>
              <a:gd name="connsiteY27" fmla="*/ 1194318 h 2388637"/>
              <a:gd name="connsiteX28" fmla="*/ 3097763 w 3424334"/>
              <a:gd name="connsiteY28" fmla="*/ 886408 h 2388637"/>
              <a:gd name="connsiteX29" fmla="*/ 2892490 w 3424334"/>
              <a:gd name="connsiteY29" fmla="*/ 662473 h 2388637"/>
              <a:gd name="connsiteX30" fmla="*/ 2509934 w 3424334"/>
              <a:gd name="connsiteY30" fmla="*/ 382555 h 2388637"/>
              <a:gd name="connsiteX31" fmla="*/ 2108718 w 3424334"/>
              <a:gd name="connsiteY31" fmla="*/ 317241 h 2388637"/>
              <a:gd name="connsiteX32" fmla="*/ 1763485 w 3424334"/>
              <a:gd name="connsiteY32" fmla="*/ 401216 h 2388637"/>
              <a:gd name="connsiteX33" fmla="*/ 1511559 w 3424334"/>
              <a:gd name="connsiteY33" fmla="*/ 531845 h 2388637"/>
              <a:gd name="connsiteX34" fmla="*/ 1436914 w 3424334"/>
              <a:gd name="connsiteY34" fmla="*/ 587828 h 2388637"/>
              <a:gd name="connsiteX35" fmla="*/ 1558212 w 3424334"/>
              <a:gd name="connsiteY35" fmla="*/ 606490 h 2388637"/>
              <a:gd name="connsiteX36" fmla="*/ 1903445 w 3424334"/>
              <a:gd name="connsiteY36" fmla="*/ 625151 h 2388637"/>
              <a:gd name="connsiteX37" fmla="*/ 2220685 w 3424334"/>
              <a:gd name="connsiteY37" fmla="*/ 727788 h 2388637"/>
              <a:gd name="connsiteX38" fmla="*/ 2453951 w 3424334"/>
              <a:gd name="connsiteY38" fmla="*/ 933061 h 2388637"/>
              <a:gd name="connsiteX39" fmla="*/ 2556588 w 3424334"/>
              <a:gd name="connsiteY39" fmla="*/ 1156996 h 2388637"/>
              <a:gd name="connsiteX40" fmla="*/ 2547257 w 3424334"/>
              <a:gd name="connsiteY40" fmla="*/ 1390261 h 2388637"/>
              <a:gd name="connsiteX41" fmla="*/ 2276669 w 3424334"/>
              <a:gd name="connsiteY41" fmla="*/ 1660849 h 2388637"/>
              <a:gd name="connsiteX42" fmla="*/ 2062065 w 3424334"/>
              <a:gd name="connsiteY42" fmla="*/ 1782147 h 2388637"/>
              <a:gd name="connsiteX43" fmla="*/ 1819469 w 3424334"/>
              <a:gd name="connsiteY43" fmla="*/ 1903445 h 2388637"/>
              <a:gd name="connsiteX44" fmla="*/ 1558212 w 3424334"/>
              <a:gd name="connsiteY44" fmla="*/ 1950098 h 2388637"/>
              <a:gd name="connsiteX45" fmla="*/ 1166326 w 3424334"/>
              <a:gd name="connsiteY45" fmla="*/ 1940767 h 2388637"/>
              <a:gd name="connsiteX46" fmla="*/ 989045 w 3424334"/>
              <a:gd name="connsiteY46" fmla="*/ 1884784 h 2388637"/>
              <a:gd name="connsiteX47" fmla="*/ 793102 w 3424334"/>
              <a:gd name="connsiteY47" fmla="*/ 1838130 h 2388637"/>
              <a:gd name="connsiteX48" fmla="*/ 447869 w 3424334"/>
              <a:gd name="connsiteY48" fmla="*/ 1754155 h 2388637"/>
              <a:gd name="connsiteX49" fmla="*/ 121298 w 3424334"/>
              <a:gd name="connsiteY49" fmla="*/ 1567543 h 2388637"/>
              <a:gd name="connsiteX50" fmla="*/ 27992 w 3424334"/>
              <a:gd name="connsiteY50" fmla="*/ 1371600 h 2388637"/>
              <a:gd name="connsiteX51" fmla="*/ 0 w 3424334"/>
              <a:gd name="connsiteY51" fmla="*/ 1138335 h 2388637"/>
              <a:gd name="connsiteX52" fmla="*/ 27992 w 3424334"/>
              <a:gd name="connsiteY52" fmla="*/ 867747 h 2388637"/>
              <a:gd name="connsiteX53" fmla="*/ 167951 w 3424334"/>
              <a:gd name="connsiteY53" fmla="*/ 662473 h 2388637"/>
              <a:gd name="connsiteX54" fmla="*/ 391885 w 3424334"/>
              <a:gd name="connsiteY54" fmla="*/ 382555 h 2388637"/>
              <a:gd name="connsiteX55" fmla="*/ 531845 w 3424334"/>
              <a:gd name="connsiteY55" fmla="*/ 307910 h 238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24334" h="2388637">
                <a:moveTo>
                  <a:pt x="121298" y="690465"/>
                </a:moveTo>
                <a:lnTo>
                  <a:pt x="429208" y="363894"/>
                </a:lnTo>
                <a:lnTo>
                  <a:pt x="1017037" y="83975"/>
                </a:lnTo>
                <a:lnTo>
                  <a:pt x="1380930" y="27992"/>
                </a:lnTo>
                <a:lnTo>
                  <a:pt x="1791477" y="0"/>
                </a:lnTo>
                <a:lnTo>
                  <a:pt x="2313992" y="93306"/>
                </a:lnTo>
                <a:lnTo>
                  <a:pt x="2761861" y="289249"/>
                </a:lnTo>
                <a:lnTo>
                  <a:pt x="3107094" y="550506"/>
                </a:lnTo>
                <a:lnTo>
                  <a:pt x="3349690" y="970384"/>
                </a:lnTo>
                <a:lnTo>
                  <a:pt x="3424334" y="1240971"/>
                </a:lnTo>
                <a:lnTo>
                  <a:pt x="3377681" y="1623526"/>
                </a:lnTo>
                <a:lnTo>
                  <a:pt x="3163077" y="2090057"/>
                </a:lnTo>
                <a:lnTo>
                  <a:pt x="2855167" y="2313992"/>
                </a:lnTo>
                <a:lnTo>
                  <a:pt x="2509934" y="2388637"/>
                </a:lnTo>
                <a:lnTo>
                  <a:pt x="2230016" y="2379306"/>
                </a:lnTo>
                <a:lnTo>
                  <a:pt x="1875453" y="2313992"/>
                </a:lnTo>
                <a:lnTo>
                  <a:pt x="1632857" y="2323322"/>
                </a:lnTo>
                <a:lnTo>
                  <a:pt x="1427583" y="2332653"/>
                </a:lnTo>
                <a:lnTo>
                  <a:pt x="1380930" y="2388637"/>
                </a:lnTo>
                <a:lnTo>
                  <a:pt x="1324947" y="2267339"/>
                </a:lnTo>
                <a:lnTo>
                  <a:pt x="1502228" y="2211355"/>
                </a:lnTo>
                <a:lnTo>
                  <a:pt x="1903445" y="2192694"/>
                </a:lnTo>
                <a:lnTo>
                  <a:pt x="2211355" y="2239347"/>
                </a:lnTo>
                <a:lnTo>
                  <a:pt x="2668555" y="2174033"/>
                </a:lnTo>
                <a:lnTo>
                  <a:pt x="2789853" y="2118049"/>
                </a:lnTo>
                <a:lnTo>
                  <a:pt x="3032449" y="1903445"/>
                </a:lnTo>
                <a:lnTo>
                  <a:pt x="3191069" y="1539551"/>
                </a:lnTo>
                <a:lnTo>
                  <a:pt x="3209730" y="1194318"/>
                </a:lnTo>
                <a:lnTo>
                  <a:pt x="3097763" y="886408"/>
                </a:lnTo>
                <a:lnTo>
                  <a:pt x="2892490" y="662473"/>
                </a:lnTo>
                <a:lnTo>
                  <a:pt x="2509934" y="382555"/>
                </a:lnTo>
                <a:lnTo>
                  <a:pt x="2108718" y="317241"/>
                </a:lnTo>
                <a:lnTo>
                  <a:pt x="1763485" y="401216"/>
                </a:lnTo>
                <a:lnTo>
                  <a:pt x="1511559" y="531845"/>
                </a:lnTo>
                <a:lnTo>
                  <a:pt x="1436914" y="587828"/>
                </a:lnTo>
                <a:lnTo>
                  <a:pt x="1558212" y="606490"/>
                </a:lnTo>
                <a:lnTo>
                  <a:pt x="1903445" y="625151"/>
                </a:lnTo>
                <a:lnTo>
                  <a:pt x="2220685" y="727788"/>
                </a:lnTo>
                <a:lnTo>
                  <a:pt x="2453951" y="933061"/>
                </a:lnTo>
                <a:lnTo>
                  <a:pt x="2556588" y="1156996"/>
                </a:lnTo>
                <a:lnTo>
                  <a:pt x="2547257" y="1390261"/>
                </a:lnTo>
                <a:lnTo>
                  <a:pt x="2276669" y="1660849"/>
                </a:lnTo>
                <a:lnTo>
                  <a:pt x="2062065" y="1782147"/>
                </a:lnTo>
                <a:lnTo>
                  <a:pt x="1819469" y="1903445"/>
                </a:lnTo>
                <a:lnTo>
                  <a:pt x="1558212" y="1950098"/>
                </a:lnTo>
                <a:lnTo>
                  <a:pt x="1166326" y="1940767"/>
                </a:lnTo>
                <a:lnTo>
                  <a:pt x="989045" y="1884784"/>
                </a:lnTo>
                <a:lnTo>
                  <a:pt x="793102" y="1838130"/>
                </a:lnTo>
                <a:lnTo>
                  <a:pt x="447869" y="1754155"/>
                </a:lnTo>
                <a:lnTo>
                  <a:pt x="121298" y="1567543"/>
                </a:lnTo>
                <a:lnTo>
                  <a:pt x="27992" y="1371600"/>
                </a:lnTo>
                <a:lnTo>
                  <a:pt x="0" y="1138335"/>
                </a:lnTo>
                <a:lnTo>
                  <a:pt x="27992" y="867747"/>
                </a:lnTo>
                <a:lnTo>
                  <a:pt x="167951" y="662473"/>
                </a:lnTo>
                <a:lnTo>
                  <a:pt x="391885" y="382555"/>
                </a:lnTo>
                <a:lnTo>
                  <a:pt x="531845" y="307910"/>
                </a:lnTo>
              </a:path>
            </a:pathLst>
          </a:cu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96764" y="1143000"/>
            <a:ext cx="6032636" cy="5013026"/>
            <a:chOff x="596764" y="1143000"/>
            <a:chExt cx="6032636" cy="5013026"/>
          </a:xfrm>
        </p:grpSpPr>
        <p:sp>
          <p:nvSpPr>
            <p:cNvPr id="9" name="TextBox 8"/>
            <p:cNvSpPr txBox="1"/>
            <p:nvPr/>
          </p:nvSpPr>
          <p:spPr>
            <a:xfrm>
              <a:off x="892548" y="2177933"/>
              <a:ext cx="1897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Frontal Eye Field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2548" y="1143000"/>
              <a:ext cx="2634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</a:rPr>
                <a:t>Dorso-lat</a:t>
              </a:r>
              <a:r>
                <a:rPr lang="en-US" sz="2000" dirty="0" smtClean="0">
                  <a:solidFill>
                    <a:srgbClr val="C00000"/>
                  </a:solidFill>
                </a:rPr>
                <a:t> Prefrontal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2548" y="1475808"/>
              <a:ext cx="1873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Post Parietal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764" y="3097648"/>
              <a:ext cx="2396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</a:rPr>
                <a:t>Lat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Orbito</a:t>
              </a:r>
              <a:r>
                <a:rPr lang="en-US" sz="2000" dirty="0" smtClean="0">
                  <a:solidFill>
                    <a:srgbClr val="C00000"/>
                  </a:solidFill>
                </a:rPr>
                <a:t>-frontal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0147" y="3497758"/>
              <a:ext cx="1978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Ant Cingulate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6490" y="3897868"/>
              <a:ext cx="179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Ant Temporal </a:t>
              </a:r>
              <a:r>
                <a:rPr lang="en-US" dirty="0" err="1" smtClean="0">
                  <a:solidFill>
                    <a:srgbClr val="C00000"/>
                  </a:solidFill>
                </a:rPr>
                <a:t>Ctx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2548" y="1816043"/>
              <a:ext cx="1952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Parietal Eye Field</a:t>
              </a:r>
              <a:endParaRPr lang="en-US" sz="2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114800" y="2016098"/>
              <a:ext cx="609600" cy="15653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3"/>
            </p:cNvCxnSpPr>
            <p:nvPr/>
          </p:nvCxnSpPr>
          <p:spPr>
            <a:xfrm>
              <a:off x="2789670" y="2377988"/>
              <a:ext cx="1978273" cy="10463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3"/>
            </p:cNvCxnSpPr>
            <p:nvPr/>
          </p:nvCxnSpPr>
          <p:spPr>
            <a:xfrm>
              <a:off x="2845390" y="2016098"/>
              <a:ext cx="2488610" cy="1412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845390" y="1675863"/>
              <a:ext cx="3219508" cy="16924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0" idx="3"/>
            </p:cNvCxnSpPr>
            <p:nvPr/>
          </p:nvCxnSpPr>
          <p:spPr>
            <a:xfrm>
              <a:off x="3527052" y="1343055"/>
              <a:ext cx="1044948" cy="22383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3"/>
            </p:cNvCxnSpPr>
            <p:nvPr/>
          </p:nvCxnSpPr>
          <p:spPr>
            <a:xfrm>
              <a:off x="3527052" y="1343055"/>
              <a:ext cx="419797" cy="2454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845390" y="1675863"/>
              <a:ext cx="1381377" cy="2121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2" idx="3"/>
            </p:cNvCxnSpPr>
            <p:nvPr/>
          </p:nvCxnSpPr>
          <p:spPr>
            <a:xfrm>
              <a:off x="2993510" y="3297703"/>
              <a:ext cx="664090" cy="78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</p:cNvCxnSpPr>
            <p:nvPr/>
          </p:nvCxnSpPr>
          <p:spPr>
            <a:xfrm>
              <a:off x="2829087" y="3697813"/>
              <a:ext cx="781860" cy="5382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6" idx="3"/>
            </p:cNvCxnSpPr>
            <p:nvPr/>
          </p:nvCxnSpPr>
          <p:spPr>
            <a:xfrm>
              <a:off x="2980443" y="4082534"/>
              <a:ext cx="677157" cy="4132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391469" y="5181600"/>
              <a:ext cx="237931" cy="640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524500" y="5411755"/>
              <a:ext cx="363116" cy="7442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676400" y="4267200"/>
              <a:ext cx="1205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Amygdala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9" idx="3"/>
            </p:cNvCxnSpPr>
            <p:nvPr/>
          </p:nvCxnSpPr>
          <p:spPr>
            <a:xfrm>
              <a:off x="2881410" y="4467255"/>
              <a:ext cx="813512" cy="1234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572000" y="1615052"/>
            <a:ext cx="4191000" cy="4861948"/>
            <a:chOff x="4572000" y="1615052"/>
            <a:chExt cx="4191000" cy="4861948"/>
          </a:xfrm>
        </p:grpSpPr>
        <p:sp>
          <p:nvSpPr>
            <p:cNvPr id="6" name="TextBox 5"/>
            <p:cNvSpPr txBox="1"/>
            <p:nvPr/>
          </p:nvSpPr>
          <p:spPr>
            <a:xfrm>
              <a:off x="5145082" y="1875918"/>
              <a:ext cx="1783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Prim Motor </a:t>
              </a:r>
              <a:r>
                <a:rPr lang="en-US" sz="2000" dirty="0" err="1" smtClean="0"/>
                <a:t>Ctx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1615052"/>
              <a:ext cx="2463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Supp</a:t>
              </a:r>
              <a:r>
                <a:rPr lang="en-US" sz="2000" dirty="0" smtClean="0"/>
                <a:t> &amp; Pre-motor </a:t>
              </a:r>
              <a:r>
                <a:rPr lang="en-US" sz="2000" dirty="0" err="1" smtClean="0"/>
                <a:t>Ctx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4390" y="2132511"/>
              <a:ext cx="2725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Prim Somatosensory </a:t>
              </a:r>
              <a:r>
                <a:rPr lang="en-US" sz="2000" dirty="0" err="1" smtClean="0"/>
                <a:t>Ctx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6076890"/>
              <a:ext cx="2464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Para-hippocampal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40484" y="5755916"/>
              <a:ext cx="1548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Temporal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24400" y="2015162"/>
              <a:ext cx="228600" cy="1947238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145082" y="2276028"/>
              <a:ext cx="188918" cy="168637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334000" y="2532621"/>
              <a:ext cx="469523" cy="1549913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5410200" y="4648200"/>
              <a:ext cx="981269" cy="117410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4724400" y="4800600"/>
              <a:ext cx="800100" cy="1355426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064898" y="2419290"/>
              <a:ext cx="1851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Visual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Assoc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5691673" y="2752531"/>
              <a:ext cx="765111" cy="1343608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31904" y="2714759"/>
              <a:ext cx="2131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Auditory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Assoc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Ctx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868955" y="3079102"/>
              <a:ext cx="1063691" cy="1045029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4648764" y="3987969"/>
            <a:ext cx="1486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Putamen</a:t>
            </a:r>
            <a:endParaRPr lang="en-US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6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6" y="2133600"/>
            <a:ext cx="4215789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Striosomes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2464" y="1602432"/>
            <a:ext cx="100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Matrix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833265"/>
            <a:ext cx="304800" cy="1290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05000" y="2015412"/>
            <a:ext cx="1052804" cy="11087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2817167"/>
            <a:ext cx="131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Putamen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5666" y="1066800"/>
            <a:ext cx="121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Caudate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81739" y="3278832"/>
            <a:ext cx="690465" cy="13584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9164" y="1488132"/>
            <a:ext cx="213897" cy="16469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62600" y="1371600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Striosome</a:t>
            </a:r>
            <a:r>
              <a:rPr lang="en-US" sz="2400" dirty="0" smtClean="0"/>
              <a:t> reticulum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39469"/>
            <a:ext cx="413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STRIATAL  ANATOMY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4" y="2133599"/>
            <a:ext cx="358967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" y="2210809"/>
            <a:ext cx="5560641" cy="459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378" y="1604665"/>
            <a:ext cx="144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83872"/>
                </a:solidFill>
              </a:rPr>
              <a:t>Motor </a:t>
            </a:r>
            <a:r>
              <a:rPr lang="en-US" sz="2400" dirty="0" err="1" smtClean="0">
                <a:solidFill>
                  <a:srgbClr val="083872"/>
                </a:solidFill>
              </a:rPr>
              <a:t>Ctx</a:t>
            </a:r>
            <a:endParaRPr lang="en-US" sz="2400" dirty="0">
              <a:solidFill>
                <a:srgbClr val="08387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143000"/>
            <a:ext cx="257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83872"/>
                </a:solidFill>
              </a:rPr>
              <a:t>Somatosensory </a:t>
            </a:r>
            <a:r>
              <a:rPr lang="en-US" sz="2400" dirty="0" err="1" smtClean="0">
                <a:solidFill>
                  <a:srgbClr val="083872"/>
                </a:solidFill>
              </a:rPr>
              <a:t>Ctx</a:t>
            </a:r>
            <a:endParaRPr lang="en-US" sz="2400" dirty="0">
              <a:solidFill>
                <a:srgbClr val="08387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73" y="975042"/>
            <a:ext cx="2138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83872"/>
                </a:solidFill>
              </a:rPr>
              <a:t>Limbic &amp; Other </a:t>
            </a:r>
          </a:p>
          <a:p>
            <a:pPr algn="ctr"/>
            <a:r>
              <a:rPr lang="en-US" sz="2400" dirty="0" smtClean="0">
                <a:solidFill>
                  <a:srgbClr val="083872"/>
                </a:solidFill>
              </a:rPr>
              <a:t>Association </a:t>
            </a:r>
            <a:r>
              <a:rPr lang="en-US" sz="2400" dirty="0" err="1" smtClean="0">
                <a:solidFill>
                  <a:srgbClr val="083872"/>
                </a:solidFill>
              </a:rPr>
              <a:t>Ctx</a:t>
            </a:r>
            <a:endParaRPr lang="en-US" sz="2400" dirty="0" smtClean="0">
              <a:solidFill>
                <a:srgbClr val="083872"/>
              </a:solidFill>
            </a:endParaRPr>
          </a:p>
          <a:p>
            <a:pPr algn="ctr"/>
            <a:r>
              <a:rPr lang="en-US" sz="2400" dirty="0" smtClean="0">
                <a:solidFill>
                  <a:srgbClr val="083872"/>
                </a:solidFill>
              </a:rPr>
              <a:t>(deep layer V)</a:t>
            </a:r>
            <a:endParaRPr lang="en-US" sz="2400" dirty="0">
              <a:solidFill>
                <a:srgbClr val="08387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9469"/>
            <a:ext cx="413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STRIATAL  ANATOMY</a:t>
            </a:r>
            <a:endParaRPr lang="en-US" sz="3600" b="1" dirty="0"/>
          </a:p>
        </p:txBody>
      </p:sp>
      <p:sp>
        <p:nvSpPr>
          <p:cNvPr id="9" name="Freeform 8"/>
          <p:cNvSpPr/>
          <p:nvPr/>
        </p:nvSpPr>
        <p:spPr>
          <a:xfrm>
            <a:off x="329756" y="2108718"/>
            <a:ext cx="1153810" cy="2286000"/>
          </a:xfrm>
          <a:custGeom>
            <a:avLst/>
            <a:gdLst>
              <a:gd name="connsiteX0" fmla="*/ 361396 w 1331780"/>
              <a:gd name="connsiteY0" fmla="*/ 0 h 2164702"/>
              <a:gd name="connsiteX1" fmla="*/ 53486 w 1331780"/>
              <a:gd name="connsiteY1" fmla="*/ 1698172 h 2164702"/>
              <a:gd name="connsiteX2" fmla="*/ 1331780 w 1331780"/>
              <a:gd name="connsiteY2" fmla="*/ 2164702 h 2164702"/>
              <a:gd name="connsiteX0" fmla="*/ 369495 w 1339879"/>
              <a:gd name="connsiteY0" fmla="*/ 0 h 2164702"/>
              <a:gd name="connsiteX1" fmla="*/ 52254 w 1339879"/>
              <a:gd name="connsiteY1" fmla="*/ 1931438 h 2164702"/>
              <a:gd name="connsiteX2" fmla="*/ 1339879 w 1339879"/>
              <a:gd name="connsiteY2" fmla="*/ 2164702 h 2164702"/>
              <a:gd name="connsiteX0" fmla="*/ 314055 w 1284439"/>
              <a:gd name="connsiteY0" fmla="*/ 0 h 2164702"/>
              <a:gd name="connsiteX1" fmla="*/ 62128 w 1284439"/>
              <a:gd name="connsiteY1" fmla="*/ 1791479 h 2164702"/>
              <a:gd name="connsiteX2" fmla="*/ 1284439 w 1284439"/>
              <a:gd name="connsiteY2" fmla="*/ 2164702 h 2164702"/>
              <a:gd name="connsiteX0" fmla="*/ 314055 w 1284439"/>
              <a:gd name="connsiteY0" fmla="*/ 0 h 2164702"/>
              <a:gd name="connsiteX1" fmla="*/ 62128 w 1284439"/>
              <a:gd name="connsiteY1" fmla="*/ 1791479 h 2164702"/>
              <a:gd name="connsiteX2" fmla="*/ 1284439 w 1284439"/>
              <a:gd name="connsiteY2" fmla="*/ 2164702 h 2164702"/>
              <a:gd name="connsiteX0" fmla="*/ 314055 w 1153810"/>
              <a:gd name="connsiteY0" fmla="*/ 0 h 2286000"/>
              <a:gd name="connsiteX1" fmla="*/ 62128 w 1153810"/>
              <a:gd name="connsiteY1" fmla="*/ 1791479 h 2286000"/>
              <a:gd name="connsiteX2" fmla="*/ 1153810 w 115381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810" h="2286000">
                <a:moveTo>
                  <a:pt x="314055" y="0"/>
                </a:moveTo>
                <a:cubicBezTo>
                  <a:pt x="79234" y="668694"/>
                  <a:pt x="-99603" y="1430695"/>
                  <a:pt x="62128" y="1791479"/>
                </a:cubicBezTo>
                <a:cubicBezTo>
                  <a:pt x="289173" y="2105610"/>
                  <a:pt x="595528" y="2233127"/>
                  <a:pt x="1153810" y="2286000"/>
                </a:cubicBezTo>
              </a:path>
            </a:pathLst>
          </a:custGeom>
          <a:noFill/>
          <a:ln w="9525">
            <a:solidFill>
              <a:srgbClr val="08387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72606" y="1593502"/>
            <a:ext cx="489794" cy="895992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1604665"/>
            <a:ext cx="712967" cy="1440685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314" y="2066330"/>
            <a:ext cx="1034450" cy="476019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3764" y="2041498"/>
            <a:ext cx="150386" cy="1055535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304448" y="2970543"/>
            <a:ext cx="3337249" cy="830997"/>
            <a:chOff x="5654351" y="3129170"/>
            <a:chExt cx="3337249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330485" y="3129170"/>
              <a:ext cx="23903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99FF"/>
                  </a:solidFill>
                </a:rPr>
                <a:t>Direct pathway</a:t>
              </a:r>
            </a:p>
            <a:p>
              <a:pPr algn="ctr"/>
              <a:r>
                <a:rPr lang="en-US" sz="2400" dirty="0" smtClean="0"/>
                <a:t>(action selection)</a:t>
              </a:r>
              <a:endParaRPr lang="en-US" sz="2400" dirty="0"/>
            </a:p>
          </p:txBody>
        </p:sp>
        <p:cxnSp>
          <p:nvCxnSpPr>
            <p:cNvPr id="19" name="Straight Connector 18"/>
            <p:cNvCxnSpPr>
              <a:endCxn id="6" idx="1"/>
            </p:cNvCxnSpPr>
            <p:nvPr/>
          </p:nvCxnSpPr>
          <p:spPr>
            <a:xfrm flipV="1">
              <a:off x="5654351" y="3544669"/>
              <a:ext cx="676134" cy="964"/>
            </a:xfrm>
            <a:prstGeom prst="line">
              <a:avLst/>
            </a:prstGeom>
            <a:ln w="635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>
              <a:off x="8720883" y="3544669"/>
              <a:ext cx="270717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61034" y="3879397"/>
            <a:ext cx="3159967" cy="830997"/>
            <a:chOff x="5831633" y="4122003"/>
            <a:chExt cx="3159967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6139856" y="4122003"/>
              <a:ext cx="2771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66"/>
                  </a:solidFill>
                </a:rPr>
                <a:t>Indirect pathway</a:t>
              </a:r>
            </a:p>
            <a:p>
              <a:pPr algn="ctr"/>
              <a:r>
                <a:rPr lang="en-US" sz="2400" dirty="0" smtClean="0"/>
                <a:t>(action suppression)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831633" y="4419600"/>
              <a:ext cx="498852" cy="12441"/>
            </a:xfrm>
            <a:prstGeom prst="line">
              <a:avLst/>
            </a:prstGeom>
            <a:ln w="63500">
              <a:solidFill>
                <a:srgbClr val="00CC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720883" y="4419600"/>
              <a:ext cx="270717" cy="0"/>
            </a:xfrm>
            <a:prstGeom prst="straightConnector1">
              <a:avLst/>
            </a:prstGeom>
            <a:ln w="63500">
              <a:solidFill>
                <a:srgbClr val="00CC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219200" y="372933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Striosome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4948535"/>
            <a:ext cx="103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Matrix</a:t>
            </a:r>
            <a:endParaRPr lang="en-US" sz="2400" b="1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5257800" y="5485141"/>
            <a:ext cx="2093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 spiny neurons</a:t>
            </a:r>
            <a:endParaRPr lang="en-US" sz="16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5257800" y="6062246"/>
            <a:ext cx="223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Cholinergic interneurons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0895" y="749558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83872"/>
                </a:solidFill>
              </a:rPr>
              <a:t>Association </a:t>
            </a:r>
            <a:r>
              <a:rPr lang="en-US" sz="2400" dirty="0" err="1" smtClean="0">
                <a:solidFill>
                  <a:srgbClr val="083872"/>
                </a:solidFill>
              </a:rPr>
              <a:t>Ctx</a:t>
            </a:r>
            <a:r>
              <a:rPr lang="en-US" sz="2400" dirty="0" smtClean="0">
                <a:solidFill>
                  <a:srgbClr val="083872"/>
                </a:solidFill>
              </a:rPr>
              <a:t> (layers IIII-V)</a:t>
            </a:r>
            <a:endParaRPr lang="en-US" sz="2400" dirty="0">
              <a:solidFill>
                <a:srgbClr val="08387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24185" y="1219200"/>
            <a:ext cx="128616" cy="1185725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230363"/>
            <a:ext cx="1195346" cy="1826914"/>
          </a:xfrm>
          <a:prstGeom prst="straightConnector1">
            <a:avLst/>
          </a:prstGeom>
          <a:ln w="9525">
            <a:solidFill>
              <a:srgbClr val="0838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257800" y="6553200"/>
            <a:ext cx="1912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Dopaminergic </a:t>
            </a:r>
            <a:r>
              <a:rPr lang="en-US" sz="1600" dirty="0"/>
              <a:t> </a:t>
            </a:r>
            <a:r>
              <a:rPr lang="en-US" sz="1600" dirty="0" smtClean="0"/>
              <a:t>axons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4509" y="2131498"/>
            <a:ext cx="351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Substantia</a:t>
            </a:r>
            <a:r>
              <a:rPr lang="en-US" sz="2400" dirty="0" smtClean="0"/>
              <a:t> </a:t>
            </a:r>
            <a:r>
              <a:rPr lang="en-US" sz="2400" dirty="0" err="1" smtClean="0"/>
              <a:t>Nigra</a:t>
            </a:r>
            <a:r>
              <a:rPr lang="en-US" sz="2400" dirty="0" smtClean="0"/>
              <a:t> </a:t>
            </a:r>
            <a:r>
              <a:rPr lang="en-US" sz="2400" dirty="0" err="1" smtClean="0"/>
              <a:t>compacta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5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11095</TotalTime>
  <Words>405</Words>
  <Application>Microsoft Office PowerPoint</Application>
  <PresentationFormat>On-screen Show (4:3)</PresentationFormat>
  <Paragraphs>109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  BASAL   GANGLIA: Neuroanatomy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BASAL   GANGLIA</dc:title>
  <dc:creator>Potashner,Steven J.</dc:creator>
  <cp:lastModifiedBy>Potashner,Steven J.</cp:lastModifiedBy>
  <cp:revision>97</cp:revision>
  <dcterms:created xsi:type="dcterms:W3CDTF">2012-09-24T14:47:46Z</dcterms:created>
  <dcterms:modified xsi:type="dcterms:W3CDTF">2013-04-03T17:47:41Z</dcterms:modified>
</cp:coreProperties>
</file>