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2" r:id="rId4"/>
    <p:sldId id="261" r:id="rId5"/>
    <p:sldId id="263" r:id="rId6"/>
    <p:sldId id="268" r:id="rId7"/>
    <p:sldId id="264" r:id="rId8"/>
    <p:sldId id="265" r:id="rId9"/>
    <p:sldId id="266" r:id="rId10"/>
    <p:sldId id="267" r:id="rId11"/>
    <p:sldId id="256" r:id="rId12"/>
    <p:sldId id="257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9A37B"/>
    <a:srgbClr val="30B8FC"/>
    <a:srgbClr val="F8C546"/>
    <a:srgbClr val="679E2A"/>
    <a:srgbClr val="70A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2" d="100"/>
          <a:sy n="102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FAF-EBF5-4FEA-94D9-3CBAADB1D6F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E223-F548-4F4E-AC43-E04963476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9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FAF-EBF5-4FEA-94D9-3CBAADB1D6F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E223-F548-4F4E-AC43-E04963476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FAF-EBF5-4FEA-94D9-3CBAADB1D6F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E223-F548-4F4E-AC43-E04963476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FAF-EBF5-4FEA-94D9-3CBAADB1D6F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E223-F548-4F4E-AC43-E04963476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6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FAF-EBF5-4FEA-94D9-3CBAADB1D6F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E223-F548-4F4E-AC43-E04963476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2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FAF-EBF5-4FEA-94D9-3CBAADB1D6F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E223-F548-4F4E-AC43-E04963476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FAF-EBF5-4FEA-94D9-3CBAADB1D6F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E223-F548-4F4E-AC43-E04963476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3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FAF-EBF5-4FEA-94D9-3CBAADB1D6F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E223-F548-4F4E-AC43-E04963476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7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FAF-EBF5-4FEA-94D9-3CBAADB1D6F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E223-F548-4F4E-AC43-E04963476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FAF-EBF5-4FEA-94D9-3CBAADB1D6F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E223-F548-4F4E-AC43-E04963476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30FAF-EBF5-4FEA-94D9-3CBAADB1D6F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E223-F548-4F4E-AC43-E04963476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30FAF-EBF5-4FEA-94D9-3CBAADB1D6FE}" type="datetimeFigureOut">
              <a:rPr lang="en-US" smtClean="0"/>
              <a:t>9/19/2012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EE223-F548-4F4E-AC43-E04963476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0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596" y="2130425"/>
            <a:ext cx="8658808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The  Autonomic  Nervous  System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34000"/>
            <a:ext cx="4114800" cy="1219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S. J. Potashner</a:t>
            </a:r>
          </a:p>
          <a:p>
            <a:pPr algn="l"/>
            <a:r>
              <a:rPr lang="en-US" sz="2400" dirty="0" smtClean="0"/>
              <a:t>sjp9713@neuron.uchc.edu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865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465341"/>
              </p:ext>
            </p:extLst>
          </p:nvPr>
        </p:nvGraphicFramePr>
        <p:xfrm>
          <a:off x="551604" y="1202939"/>
          <a:ext cx="8031003" cy="5197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7780"/>
                <a:gridCol w="1697179"/>
                <a:gridCol w="1926044"/>
              </a:tblGrid>
              <a:tr h="4429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Symp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Parasymp</a:t>
                      </a:r>
                      <a:endParaRPr lang="en-US" dirty="0"/>
                    </a:p>
                  </a:txBody>
                  <a:tcPr/>
                </a:tc>
              </a:tr>
              <a:tr h="315822">
                <a:tc>
                  <a:txBody>
                    <a:bodyPr/>
                    <a:lstStyle/>
                    <a:p>
                      <a:r>
                        <a:rPr lang="en-US" dirty="0" smtClean="0"/>
                        <a:t>Breathing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158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Bronchodilation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15822">
                <a:tc>
                  <a:txBody>
                    <a:bodyPr/>
                    <a:lstStyle/>
                    <a:p>
                      <a:r>
                        <a:rPr lang="en-US" dirty="0" smtClean="0"/>
                        <a:t>Heart rate &amp; output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158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Blood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15822">
                <a:tc>
                  <a:txBody>
                    <a:bodyPr/>
                    <a:lstStyle/>
                    <a:p>
                      <a:r>
                        <a:rPr lang="en-US" dirty="0" smtClean="0"/>
                        <a:t>Skeletal muscle vasodilation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315822">
                <a:tc>
                  <a:txBody>
                    <a:bodyPr/>
                    <a:lstStyle/>
                    <a:p>
                      <a:r>
                        <a:rPr lang="en-US" dirty="0" smtClean="0"/>
                        <a:t>GI blood</a:t>
                      </a:r>
                      <a:r>
                        <a:rPr lang="en-US" baseline="0" dirty="0" smtClean="0"/>
                        <a:t> 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  <a:tr h="315822">
                <a:tc>
                  <a:txBody>
                    <a:bodyPr/>
                    <a:lstStyle/>
                    <a:p>
                      <a:r>
                        <a:rPr lang="en-US" dirty="0" smtClean="0"/>
                        <a:t>Digestion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  <a:tr h="31582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Glycogenolysis</a:t>
                      </a:r>
                      <a:r>
                        <a:rPr lang="en-US" dirty="0" smtClean="0"/>
                        <a:t> &amp; glucose</a:t>
                      </a:r>
                      <a:r>
                        <a:rPr lang="en-US" baseline="0" dirty="0" smtClean="0"/>
                        <a:t> release from liver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15822">
                <a:tc>
                  <a:txBody>
                    <a:bodyPr/>
                    <a:lstStyle/>
                    <a:p>
                      <a:r>
                        <a:rPr lang="en-US" dirty="0" smtClean="0"/>
                        <a:t>Insulin secretion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  <a:tr h="315822">
                <a:tc>
                  <a:txBody>
                    <a:bodyPr/>
                    <a:lstStyle/>
                    <a:p>
                      <a:r>
                        <a:rPr lang="en-US" dirty="0" smtClean="0"/>
                        <a:t>Fat &amp; glycogen synthesis &amp;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  <a:tr h="315822">
                <a:tc>
                  <a:txBody>
                    <a:bodyPr/>
                    <a:lstStyle/>
                    <a:p>
                      <a:r>
                        <a:rPr lang="en-US" dirty="0" smtClean="0"/>
                        <a:t>Pupillary dilation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15822">
                <a:tc>
                  <a:txBody>
                    <a:bodyPr/>
                    <a:lstStyle/>
                    <a:p>
                      <a:r>
                        <a:rPr lang="en-US" dirty="0" smtClean="0"/>
                        <a:t>Pupillary constriction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</a:tr>
              <a:tr h="315822">
                <a:tc>
                  <a:txBody>
                    <a:bodyPr/>
                    <a:lstStyle/>
                    <a:p>
                      <a:r>
                        <a:rPr lang="en-US" dirty="0" smtClean="0"/>
                        <a:t>Sweating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53847" y="76200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Functions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528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14" y="692020"/>
            <a:ext cx="6193971" cy="6089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7100" y="0"/>
            <a:ext cx="1889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Baroreflex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214" y="0"/>
            <a:ext cx="2036101" cy="17952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33414" y="2329934"/>
            <a:ext cx="14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Carotid  body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38112" y="3299442"/>
            <a:ext cx="878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Cardiac</a:t>
            </a:r>
          </a:p>
          <a:p>
            <a:r>
              <a:rPr lang="en-US" dirty="0" smtClean="0"/>
              <a:t>plexus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10021" y="4920734"/>
            <a:ext cx="95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 node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817460" y="4920734"/>
            <a:ext cx="339754" cy="18466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  <a:effectLst>
            <a:glow rad="50800">
              <a:srgbClr val="FFFFFF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1"/>
          </p:cNvCxnSpPr>
          <p:nvPr/>
        </p:nvCxnSpPr>
        <p:spPr>
          <a:xfrm flipH="1">
            <a:off x="6682838" y="3622608"/>
            <a:ext cx="555274" cy="678804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50800">
              <a:srgbClr val="FFFFFF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66414" y="1353723"/>
            <a:ext cx="208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Glossopharyngeal n.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90214" y="21452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Vagus</a:t>
            </a:r>
            <a:r>
              <a:rPr lang="en-US" dirty="0" smtClean="0"/>
              <a:t> n.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47214" y="719239"/>
            <a:ext cx="55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NTS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950854"/>
            <a:ext cx="109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Nucleus</a:t>
            </a:r>
          </a:p>
          <a:p>
            <a:pPr algn="ctr"/>
            <a:r>
              <a:rPr lang="en-US" dirty="0" err="1" smtClean="0"/>
              <a:t>ambiguus</a:t>
            </a:r>
            <a:endParaRPr lang="en-US" dirty="0"/>
          </a:p>
        </p:txBody>
      </p:sp>
      <p:cxnSp>
        <p:nvCxnSpPr>
          <p:cNvPr id="27" name="Straight Connector 26"/>
          <p:cNvCxnSpPr>
            <a:endCxn id="25" idx="3"/>
          </p:cNvCxnSpPr>
          <p:nvPr/>
        </p:nvCxnSpPr>
        <p:spPr>
          <a:xfrm flipH="1" flipV="1">
            <a:off x="1477775" y="1274020"/>
            <a:ext cx="1500810" cy="349507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50800">
              <a:srgbClr val="FFFFFF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03752" y="4301412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sz="2800" b="1" dirty="0" smtClean="0"/>
              <a:t>-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97271" y="234859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sz="2800" b="1" dirty="0" smtClean="0"/>
              <a:t>-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083980" y="327660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sz="2800" b="1" dirty="0" smtClean="0"/>
              <a:t>-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196090" y="6086669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sz="2000" b="1" dirty="0" smtClean="0"/>
              <a:t>+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335057" y="590200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T1-T5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677527" y="4648200"/>
            <a:ext cx="1348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Heart rate &amp;</a:t>
            </a:r>
          </a:p>
          <a:p>
            <a:pPr algn="ctr"/>
            <a:r>
              <a:rPr lang="en-US" dirty="0" smtClean="0"/>
              <a:t>contraction</a:t>
            </a:r>
          </a:p>
          <a:p>
            <a:pPr algn="ctr"/>
            <a:r>
              <a:rPr lang="en-US" dirty="0" smtClean="0"/>
              <a:t>increase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72000" y="6324600"/>
            <a:ext cx="111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Cardiac n.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6331" y="5029200"/>
            <a:ext cx="1108662" cy="1293848"/>
            <a:chOff x="226331" y="5029200"/>
            <a:chExt cx="1108662" cy="1293848"/>
          </a:xfrm>
        </p:grpSpPr>
        <p:sp>
          <p:nvSpPr>
            <p:cNvPr id="2" name="Minus 1"/>
            <p:cNvSpPr/>
            <p:nvPr/>
          </p:nvSpPr>
          <p:spPr>
            <a:xfrm>
              <a:off x="304800" y="5029200"/>
              <a:ext cx="381000" cy="285233"/>
            </a:xfrm>
            <a:prstGeom prst="mathMinus">
              <a:avLst/>
            </a:prstGeom>
            <a:solidFill>
              <a:srgbClr val="679E2A"/>
            </a:solidFill>
            <a:ln>
              <a:solidFill>
                <a:srgbClr val="679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Minus 25"/>
            <p:cNvSpPr/>
            <p:nvPr/>
          </p:nvSpPr>
          <p:spPr>
            <a:xfrm>
              <a:off x="304800" y="5759386"/>
              <a:ext cx="381000" cy="285233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600" y="5245436"/>
              <a:ext cx="11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Excitatory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26331" y="5953716"/>
              <a:ext cx="1095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Inhibitory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320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14" y="692020"/>
            <a:ext cx="6193971" cy="6089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7100" y="0"/>
            <a:ext cx="1889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Baroreflex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33414" y="2329934"/>
            <a:ext cx="14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Carotid  body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38112" y="3299442"/>
            <a:ext cx="878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Cardiac</a:t>
            </a:r>
          </a:p>
          <a:p>
            <a:r>
              <a:rPr lang="en-US" dirty="0" smtClean="0"/>
              <a:t>plexus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10021" y="4920734"/>
            <a:ext cx="95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 node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817460" y="4920734"/>
            <a:ext cx="339754" cy="18466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  <a:effectLst>
            <a:glow rad="50800">
              <a:srgbClr val="FFFFFF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1"/>
          </p:cNvCxnSpPr>
          <p:nvPr/>
        </p:nvCxnSpPr>
        <p:spPr>
          <a:xfrm flipH="1">
            <a:off x="6682838" y="3622608"/>
            <a:ext cx="555274" cy="678804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50800">
              <a:srgbClr val="FFFFFF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66414" y="1353723"/>
            <a:ext cx="208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Glossopharyngeal n.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90214" y="21452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Vagus</a:t>
            </a:r>
            <a:r>
              <a:rPr lang="en-US" dirty="0" smtClean="0"/>
              <a:t> n.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47214" y="719239"/>
            <a:ext cx="55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NTS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" y="950854"/>
            <a:ext cx="1096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Nucleus</a:t>
            </a:r>
          </a:p>
          <a:p>
            <a:pPr algn="ctr"/>
            <a:r>
              <a:rPr lang="en-US" dirty="0" err="1" smtClean="0"/>
              <a:t>ambiguus</a:t>
            </a:r>
            <a:endParaRPr lang="en-US" dirty="0"/>
          </a:p>
        </p:txBody>
      </p:sp>
      <p:cxnSp>
        <p:nvCxnSpPr>
          <p:cNvPr id="27" name="Straight Connector 26"/>
          <p:cNvCxnSpPr>
            <a:endCxn id="25" idx="3"/>
          </p:cNvCxnSpPr>
          <p:nvPr/>
        </p:nvCxnSpPr>
        <p:spPr>
          <a:xfrm flipH="1" flipV="1">
            <a:off x="1477775" y="1274020"/>
            <a:ext cx="1500810" cy="349507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glow rad="50800">
              <a:srgbClr val="FFFFFF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03752" y="4301412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(+)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97271" y="2413913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sz="2000" b="1" dirty="0" smtClean="0"/>
              <a:t>+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083980" y="3360579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sz="2000" b="1" dirty="0" smtClean="0"/>
              <a:t>+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196090" y="595378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sz="2800" b="1" dirty="0" smtClean="0"/>
              <a:t>-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335057" y="590200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T1-T5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0"/>
            <a:ext cx="2040941" cy="17995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77527" y="4648200"/>
            <a:ext cx="1348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Heart rate &amp;</a:t>
            </a:r>
          </a:p>
          <a:p>
            <a:pPr algn="ctr"/>
            <a:r>
              <a:rPr lang="en-US" dirty="0" smtClean="0"/>
              <a:t>contraction</a:t>
            </a:r>
          </a:p>
          <a:p>
            <a:pPr algn="ctr"/>
            <a:r>
              <a:rPr lang="en-US" dirty="0" smtClean="0"/>
              <a:t>decrease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6324600"/>
            <a:ext cx="111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Cardiac n.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26331" y="5029200"/>
            <a:ext cx="1108662" cy="1293848"/>
            <a:chOff x="226331" y="5029200"/>
            <a:chExt cx="1108662" cy="1293848"/>
          </a:xfrm>
        </p:grpSpPr>
        <p:sp>
          <p:nvSpPr>
            <p:cNvPr id="30" name="Minus 29"/>
            <p:cNvSpPr/>
            <p:nvPr/>
          </p:nvSpPr>
          <p:spPr>
            <a:xfrm>
              <a:off x="304800" y="5029200"/>
              <a:ext cx="381000" cy="285233"/>
            </a:xfrm>
            <a:prstGeom prst="mathMinus">
              <a:avLst/>
            </a:prstGeom>
            <a:solidFill>
              <a:srgbClr val="679E2A"/>
            </a:solidFill>
            <a:ln>
              <a:solidFill>
                <a:srgbClr val="679E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Minus 30"/>
            <p:cNvSpPr/>
            <p:nvPr/>
          </p:nvSpPr>
          <p:spPr>
            <a:xfrm>
              <a:off x="304800" y="5759386"/>
              <a:ext cx="381000" cy="285233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8600" y="5245436"/>
              <a:ext cx="11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Excitatory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26331" y="5953716"/>
              <a:ext cx="1095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Inhibitory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45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0"/>
            <a:ext cx="2897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Bladder  Control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62" y="770153"/>
            <a:ext cx="6625133" cy="6075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611868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T10-L2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708" y="481226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S2-S4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35052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Bladder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5486400"/>
            <a:ext cx="90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Urethra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62995" y="3429000"/>
            <a:ext cx="1076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</a:t>
            </a:r>
          </a:p>
          <a:p>
            <a:r>
              <a:rPr lang="en-US" dirty="0" smtClean="0"/>
              <a:t>urethral</a:t>
            </a:r>
          </a:p>
          <a:p>
            <a:r>
              <a:rPr lang="en-US" dirty="0" smtClean="0"/>
              <a:t>sphincter</a:t>
            </a:r>
          </a:p>
          <a:p>
            <a:r>
              <a:rPr lang="en-US" dirty="0" smtClean="0"/>
              <a:t>(males)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78039" y="4791670"/>
            <a:ext cx="1060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</a:t>
            </a:r>
          </a:p>
          <a:p>
            <a:r>
              <a:rPr lang="en-US" dirty="0" smtClean="0"/>
              <a:t>urethral</a:t>
            </a:r>
          </a:p>
          <a:p>
            <a:r>
              <a:rPr lang="en-US" dirty="0" smtClean="0"/>
              <a:t>sphincter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629400" y="4419600"/>
            <a:ext cx="1248639" cy="85130"/>
          </a:xfrm>
          <a:prstGeom prst="straightConnector1">
            <a:avLst/>
          </a:prstGeom>
          <a:ln w="19050"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553200" y="4996934"/>
            <a:ext cx="130979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03200" y="2477869"/>
            <a:ext cx="101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Detrusor</a:t>
            </a:r>
          </a:p>
          <a:p>
            <a:r>
              <a:rPr lang="en-US" dirty="0" smtClean="0"/>
              <a:t>muscle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094937" y="2808514"/>
            <a:ext cx="808092" cy="92223"/>
          </a:xfrm>
          <a:prstGeom prst="straightConnector1">
            <a:avLst/>
          </a:prstGeom>
          <a:ln w="19050">
            <a:solidFill>
              <a:schemeClr val="tx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299917" y="762000"/>
            <a:ext cx="2167683" cy="1319504"/>
            <a:chOff x="4876800" y="743338"/>
            <a:chExt cx="2167683" cy="1319504"/>
          </a:xfrm>
        </p:grpSpPr>
        <p:sp>
          <p:nvSpPr>
            <p:cNvPr id="21" name="Minus 20"/>
            <p:cNvSpPr/>
            <p:nvPr/>
          </p:nvSpPr>
          <p:spPr>
            <a:xfrm>
              <a:off x="4876800" y="1066800"/>
              <a:ext cx="457200" cy="381000"/>
            </a:xfrm>
            <a:prstGeom prst="mathMinus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inus 21"/>
            <p:cNvSpPr/>
            <p:nvPr/>
          </p:nvSpPr>
          <p:spPr>
            <a:xfrm>
              <a:off x="4876800" y="1371600"/>
              <a:ext cx="457200" cy="381000"/>
            </a:xfrm>
            <a:prstGeom prst="mathMinus">
              <a:avLst/>
            </a:prstGeom>
            <a:solidFill>
              <a:srgbClr val="F8C546"/>
            </a:solidFill>
            <a:ln>
              <a:solidFill>
                <a:srgbClr val="F8C5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22"/>
            <p:cNvSpPr/>
            <p:nvPr/>
          </p:nvSpPr>
          <p:spPr>
            <a:xfrm>
              <a:off x="4876800" y="1676400"/>
              <a:ext cx="457200" cy="381000"/>
            </a:xfrm>
            <a:prstGeom prst="mathMinus">
              <a:avLst/>
            </a:prstGeom>
            <a:solidFill>
              <a:srgbClr val="30B8FC"/>
            </a:solidFill>
            <a:ln>
              <a:solidFill>
                <a:srgbClr val="30B8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inus 23"/>
            <p:cNvSpPr/>
            <p:nvPr/>
          </p:nvSpPr>
          <p:spPr>
            <a:xfrm>
              <a:off x="4876800" y="743338"/>
              <a:ext cx="457200" cy="381000"/>
            </a:xfrm>
            <a:prstGeom prst="mathMinus">
              <a:avLst/>
            </a:prstGeom>
            <a:solidFill>
              <a:srgbClr val="09A37B"/>
            </a:solidFill>
            <a:ln>
              <a:solidFill>
                <a:srgbClr val="09A3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01776" y="1048138"/>
              <a:ext cx="1347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Sympathetic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04455" y="1693510"/>
              <a:ext cx="1740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Parasympathetic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07134" y="1379379"/>
              <a:ext cx="1568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Somatic motor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09813" y="752669"/>
              <a:ext cx="924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Sensory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994973" y="474306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3526" y="2667000"/>
            <a:ext cx="295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966980" y="42975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0" y="41478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4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0"/>
            <a:ext cx="2710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Autonomic  NS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37758" y="1371600"/>
            <a:ext cx="628704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division of the nervous system</a:t>
            </a:r>
          </a:p>
          <a:p>
            <a:endParaRPr lang="en-US" sz="2400" dirty="0" smtClean="0"/>
          </a:p>
          <a:p>
            <a:r>
              <a:rPr lang="en-US" sz="2400" dirty="0" smtClean="0"/>
              <a:t>Innervates &amp; regulates  effectors of homeostasis</a:t>
            </a:r>
          </a:p>
          <a:p>
            <a:pPr marL="568325" indent="-342900">
              <a:buFont typeface="Arial" pitchFamily="34" charset="0"/>
              <a:buChar char="•"/>
            </a:pPr>
            <a:r>
              <a:rPr lang="en-US" sz="2400" dirty="0" smtClean="0"/>
              <a:t>Cardiovascular  organs</a:t>
            </a:r>
          </a:p>
          <a:p>
            <a:pPr marL="568325" indent="-342900">
              <a:buFont typeface="Arial" pitchFamily="34" charset="0"/>
              <a:buChar char="•"/>
            </a:pPr>
            <a:r>
              <a:rPr lang="en-US" sz="2400" dirty="0" smtClean="0"/>
              <a:t>Respiratory  organs</a:t>
            </a:r>
          </a:p>
          <a:p>
            <a:pPr marL="568325" indent="-342900">
              <a:buFont typeface="Arial" pitchFamily="34" charset="0"/>
              <a:buChar char="•"/>
            </a:pPr>
            <a:r>
              <a:rPr lang="en-US" sz="2400" dirty="0" smtClean="0"/>
              <a:t>Digestive  organs</a:t>
            </a:r>
          </a:p>
          <a:p>
            <a:pPr marL="568325" indent="-342900">
              <a:buFont typeface="Arial" pitchFamily="34" charset="0"/>
              <a:buChar char="•"/>
            </a:pPr>
            <a:r>
              <a:rPr lang="en-US" sz="2400" dirty="0" smtClean="0"/>
              <a:t>Urinary  organs</a:t>
            </a:r>
          </a:p>
          <a:p>
            <a:pPr marL="568325" indent="-342900">
              <a:buFont typeface="Arial" pitchFamily="34" charset="0"/>
              <a:buChar char="•"/>
            </a:pPr>
            <a:r>
              <a:rPr lang="en-US" sz="2400" dirty="0" smtClean="0"/>
              <a:t>Reproductive  organs</a:t>
            </a:r>
          </a:p>
          <a:p>
            <a:pPr marL="568325" indent="-342900">
              <a:buFont typeface="Arial" pitchFamily="34" charset="0"/>
              <a:buChar char="•"/>
            </a:pPr>
            <a:r>
              <a:rPr lang="en-US" sz="2400" dirty="0" smtClean="0"/>
              <a:t>Glands</a:t>
            </a:r>
          </a:p>
          <a:p>
            <a:endParaRPr lang="en-US" sz="2400" dirty="0"/>
          </a:p>
          <a:p>
            <a:r>
              <a:rPr lang="en-US" sz="2400" dirty="0" smtClean="0"/>
              <a:t>Part of a network of structures in the CNS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74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0"/>
            <a:ext cx="2710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Autonomic  NS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37758" y="1371600"/>
            <a:ext cx="635020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Three major subdivisions</a:t>
            </a:r>
          </a:p>
          <a:p>
            <a:endParaRPr lang="en-US" sz="2400" dirty="0"/>
          </a:p>
          <a:p>
            <a:r>
              <a:rPr lang="en-US" sz="2400" dirty="0" smtClean="0"/>
              <a:t>Sympathetic division: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organized to mobilize the body for activity</a:t>
            </a:r>
          </a:p>
          <a:p>
            <a:endParaRPr lang="en-US" sz="2400" dirty="0"/>
          </a:p>
          <a:p>
            <a:r>
              <a:rPr lang="en-US" sz="2400" dirty="0" smtClean="0"/>
              <a:t>Parasympathetic division: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organized for energy conservation</a:t>
            </a:r>
          </a:p>
          <a:p>
            <a:endParaRPr lang="en-US" sz="2400" dirty="0"/>
          </a:p>
          <a:p>
            <a:r>
              <a:rPr lang="en-US" sz="2400" dirty="0" smtClean="0"/>
              <a:t>Enteric division: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controls the local functions of the GI tract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407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5509" y="0"/>
            <a:ext cx="4310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Lower  Motor  Pathways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05334"/>
            <a:ext cx="3891280" cy="59526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34" y="1636776"/>
            <a:ext cx="3910566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58081" y="69980"/>
            <a:ext cx="5534126" cy="6559420"/>
            <a:chOff x="2695474" y="69980"/>
            <a:chExt cx="5534126" cy="65594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54"/>
            <a:stretch/>
          </p:blipFill>
          <p:spPr>
            <a:xfrm>
              <a:off x="2695474" y="69980"/>
              <a:ext cx="2439636" cy="65594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54"/>
            <a:stretch/>
          </p:blipFill>
          <p:spPr>
            <a:xfrm>
              <a:off x="5438674" y="69980"/>
              <a:ext cx="2790926" cy="655942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96188" y="0"/>
            <a:ext cx="22994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Sympathetic</a:t>
            </a:r>
          </a:p>
          <a:p>
            <a:pPr algn="ctr"/>
            <a:r>
              <a:rPr lang="en-US" sz="3200" b="1" dirty="0" smtClean="0"/>
              <a:t>Pathways</a:t>
            </a:r>
            <a:endParaRPr lang="en-US" sz="32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76200" y="2438400"/>
            <a:ext cx="3276600" cy="1526413"/>
            <a:chOff x="304800" y="2590800"/>
            <a:chExt cx="3048000" cy="13740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99" b="37933"/>
            <a:stretch/>
          </p:blipFill>
          <p:spPr>
            <a:xfrm>
              <a:off x="304800" y="2590800"/>
              <a:ext cx="3048000" cy="137401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33400" y="2590800"/>
              <a:ext cx="914400" cy="152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" y="3657600"/>
              <a:ext cx="228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42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19" y="0"/>
            <a:ext cx="60245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398" y="457200"/>
            <a:ext cx="16450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X-Section</a:t>
            </a:r>
          </a:p>
          <a:p>
            <a:pPr algn="ctr"/>
            <a:r>
              <a:rPr lang="en-US" sz="2800" b="1" dirty="0" smtClean="0"/>
              <a:t>Upper</a:t>
            </a:r>
          </a:p>
          <a:p>
            <a:pPr algn="ctr"/>
            <a:r>
              <a:rPr lang="en-US" sz="2800" b="1" dirty="0" smtClean="0"/>
              <a:t>Abdomen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" y="2471259"/>
            <a:ext cx="1365684" cy="1948341"/>
            <a:chOff x="549026" y="1971869"/>
            <a:chExt cx="1365684" cy="1948341"/>
          </a:xfrm>
        </p:grpSpPr>
        <p:sp>
          <p:nvSpPr>
            <p:cNvPr id="4" name="Quad Arrow 3"/>
            <p:cNvSpPr/>
            <p:nvPr/>
          </p:nvSpPr>
          <p:spPr>
            <a:xfrm>
              <a:off x="914400" y="2438400"/>
              <a:ext cx="685800" cy="990600"/>
            </a:xfrm>
            <a:prstGeom prst="quadArrow">
              <a:avLst>
                <a:gd name="adj1" fmla="val 22500"/>
                <a:gd name="adj2" fmla="val 7534"/>
                <a:gd name="adj3" fmla="val 225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64159" y="1971869"/>
              <a:ext cx="6242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Ant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09736" y="3458545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Post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9026" y="2702867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00200" y="2702866"/>
              <a:ext cx="314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</a:t>
              </a:r>
              <a:endParaRPr lang="en-US" sz="24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581400" y="5645020"/>
            <a:ext cx="1132229" cy="184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48200" y="6357257"/>
            <a:ext cx="741898" cy="184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6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3019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Parasympathetic</a:t>
            </a:r>
          </a:p>
          <a:p>
            <a:pPr algn="ctr"/>
            <a:r>
              <a:rPr lang="en-US" sz="3200" b="1" dirty="0" smtClean="0"/>
              <a:t>Pathways</a:t>
            </a:r>
            <a:endParaRPr lang="en-US" sz="3200" b="1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2308" y="2590800"/>
            <a:ext cx="3051892" cy="1361885"/>
            <a:chOff x="324873" y="4693298"/>
            <a:chExt cx="3891280" cy="17354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635" b="7211"/>
            <a:stretch/>
          </p:blipFill>
          <p:spPr>
            <a:xfrm>
              <a:off x="324873" y="4693298"/>
              <a:ext cx="3891280" cy="173549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84424" y="4693298"/>
              <a:ext cx="1524000" cy="234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8779" y="6172200"/>
              <a:ext cx="152400" cy="2565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48" y="0"/>
            <a:ext cx="3965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9"/>
          <a:stretch/>
        </p:blipFill>
        <p:spPr>
          <a:xfrm>
            <a:off x="2971800" y="76200"/>
            <a:ext cx="6158380" cy="6690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03" y="0"/>
            <a:ext cx="20593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Autonomic</a:t>
            </a:r>
          </a:p>
          <a:p>
            <a:pPr algn="ctr"/>
            <a:r>
              <a:rPr lang="en-US" sz="3200" b="1" dirty="0" smtClean="0"/>
              <a:t>Pathways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710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34" y="1219200"/>
            <a:ext cx="4370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      Sympathetic  Division      </a:t>
            </a:r>
            <a:endParaRPr lang="en-US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442007" y="1219200"/>
            <a:ext cx="4839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    Parasympathetic  Division    </a:t>
            </a:r>
            <a:endParaRPr lang="en-US" sz="2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828800"/>
            <a:ext cx="42972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Mobilize body for activity:</a:t>
            </a:r>
          </a:p>
          <a:p>
            <a:pPr marL="233363"/>
            <a:r>
              <a:rPr lang="en-US" sz="2400" dirty="0" smtClean="0">
                <a:solidFill>
                  <a:srgbClr val="FF0000"/>
                </a:solidFill>
              </a:rPr>
              <a:t>Energy expenditure</a:t>
            </a:r>
          </a:p>
          <a:p>
            <a:pPr marL="233363"/>
            <a:r>
              <a:rPr lang="en-US" sz="2400" dirty="0" smtClean="0">
                <a:solidFill>
                  <a:srgbClr val="FF0000"/>
                </a:solidFill>
              </a:rPr>
              <a:t>Decrease energy stores</a:t>
            </a:r>
          </a:p>
          <a:p>
            <a:pPr marL="233363"/>
            <a:r>
              <a:rPr lang="en-US" sz="2400" dirty="0" smtClean="0">
                <a:solidFill>
                  <a:srgbClr val="FF0000"/>
                </a:solidFill>
              </a:rPr>
              <a:t>Catabolic functions</a:t>
            </a:r>
          </a:p>
          <a:p>
            <a:pPr marL="233363"/>
            <a:r>
              <a:rPr lang="en-US" sz="2400" dirty="0" smtClean="0">
                <a:solidFill>
                  <a:srgbClr val="FF0000"/>
                </a:solidFill>
              </a:rPr>
              <a:t>Cardio-pulmonary adjustments</a:t>
            </a:r>
          </a:p>
          <a:p>
            <a:pPr marL="233363"/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00600" y="1828800"/>
            <a:ext cx="42972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Energy conservation:</a:t>
            </a:r>
          </a:p>
          <a:p>
            <a:pPr marL="233363"/>
            <a:r>
              <a:rPr lang="en-US" sz="2400" dirty="0" smtClean="0">
                <a:solidFill>
                  <a:srgbClr val="00B050"/>
                </a:solidFill>
              </a:rPr>
              <a:t>Reduce energy expenditure</a:t>
            </a:r>
          </a:p>
          <a:p>
            <a:pPr marL="233363"/>
            <a:r>
              <a:rPr lang="en-US" sz="2400" dirty="0" smtClean="0">
                <a:solidFill>
                  <a:srgbClr val="00B050"/>
                </a:solidFill>
              </a:rPr>
              <a:t>Increase energy stores</a:t>
            </a:r>
          </a:p>
          <a:p>
            <a:pPr marL="233363"/>
            <a:r>
              <a:rPr lang="en-US" sz="2400" dirty="0" smtClean="0">
                <a:solidFill>
                  <a:srgbClr val="00B050"/>
                </a:solidFill>
              </a:rPr>
              <a:t>Anabolic </a:t>
            </a:r>
            <a:r>
              <a:rPr lang="en-US" sz="2400" dirty="0">
                <a:solidFill>
                  <a:srgbClr val="00B050"/>
                </a:solidFill>
              </a:rPr>
              <a:t>functions</a:t>
            </a:r>
          </a:p>
          <a:p>
            <a:pPr marL="233363"/>
            <a:r>
              <a:rPr lang="en-US" sz="2400" dirty="0">
                <a:solidFill>
                  <a:srgbClr val="00B050"/>
                </a:solidFill>
              </a:rPr>
              <a:t>Cardio-pulmonary </a:t>
            </a:r>
            <a:r>
              <a:rPr lang="en-US" sz="2400" dirty="0" smtClean="0">
                <a:solidFill>
                  <a:srgbClr val="00B050"/>
                </a:solidFill>
              </a:rPr>
              <a:t>adjustments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3847" y="76200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Functions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280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254</Words>
  <Application>Microsoft Office PowerPoint</Application>
  <PresentationFormat>On-screen Show (4:3)</PresentationFormat>
  <Paragraphs>159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 Autonomic  Nervous 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UCHC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 Potashner</dc:creator>
  <cp:lastModifiedBy>Potashner,Steven J.</cp:lastModifiedBy>
  <cp:revision>42</cp:revision>
  <dcterms:created xsi:type="dcterms:W3CDTF">2012-06-28T18:09:58Z</dcterms:created>
  <dcterms:modified xsi:type="dcterms:W3CDTF">2012-09-19T17:53:54Z</dcterms:modified>
</cp:coreProperties>
</file>