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tiff" ContentType="image/tif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 id="2147483701" r:id="rId3"/>
  </p:sldMasterIdLst>
  <p:notesMasterIdLst>
    <p:notesMasterId r:id="rId48"/>
  </p:notesMasterIdLst>
  <p:handoutMasterIdLst>
    <p:handoutMasterId r:id="rId49"/>
  </p:handoutMasterIdLst>
  <p:sldIdLst>
    <p:sldId id="256" r:id="rId4"/>
    <p:sldId id="394" r:id="rId5"/>
    <p:sldId id="530" r:id="rId6"/>
    <p:sldId id="419" r:id="rId7"/>
    <p:sldId id="517" r:id="rId8"/>
    <p:sldId id="516" r:id="rId9"/>
    <p:sldId id="518" r:id="rId10"/>
    <p:sldId id="540" r:id="rId11"/>
    <p:sldId id="542" r:id="rId12"/>
    <p:sldId id="541" r:id="rId13"/>
    <p:sldId id="543" r:id="rId14"/>
    <p:sldId id="536" r:id="rId15"/>
    <p:sldId id="547" r:id="rId16"/>
    <p:sldId id="548" r:id="rId17"/>
    <p:sldId id="431" r:id="rId18"/>
    <p:sldId id="456" r:id="rId19"/>
    <p:sldId id="558" r:id="rId20"/>
    <p:sldId id="545" r:id="rId21"/>
    <p:sldId id="546" r:id="rId22"/>
    <p:sldId id="559" r:id="rId23"/>
    <p:sldId id="465" r:id="rId24"/>
    <p:sldId id="538" r:id="rId25"/>
    <p:sldId id="549" r:id="rId26"/>
    <p:sldId id="550" r:id="rId27"/>
    <p:sldId id="551" r:id="rId28"/>
    <p:sldId id="552" r:id="rId29"/>
    <p:sldId id="555" r:id="rId30"/>
    <p:sldId id="520" r:id="rId31"/>
    <p:sldId id="488" r:id="rId32"/>
    <p:sldId id="521" r:id="rId33"/>
    <p:sldId id="522" r:id="rId34"/>
    <p:sldId id="523" r:id="rId35"/>
    <p:sldId id="524" r:id="rId36"/>
    <p:sldId id="525" r:id="rId37"/>
    <p:sldId id="526" r:id="rId38"/>
    <p:sldId id="527" r:id="rId39"/>
    <p:sldId id="529" r:id="rId40"/>
    <p:sldId id="535" r:id="rId41"/>
    <p:sldId id="556" r:id="rId42"/>
    <p:sldId id="557" r:id="rId43"/>
    <p:sldId id="416" r:id="rId44"/>
    <p:sldId id="534" r:id="rId45"/>
    <p:sldId id="423" r:id="rId46"/>
    <p:sldId id="424" r:id="rId47"/>
  </p:sldIdLst>
  <p:sldSz cx="9144000" cy="6858000" type="screen4x3"/>
  <p:notesSz cx="9601200" cy="7315200"/>
  <p:defaultTextStyle>
    <a:defPPr>
      <a:defRPr lang="en-US"/>
    </a:defPPr>
    <a:lvl1pPr algn="l" rtl="0" fontAlgn="base">
      <a:spcBef>
        <a:spcPct val="20000"/>
      </a:spcBef>
      <a:spcAft>
        <a:spcPct val="0"/>
      </a:spcAft>
      <a:buClr>
        <a:schemeClr val="accent2"/>
      </a:buClr>
      <a:buSzPct val="80000"/>
      <a:buFont typeface="Wingdings" pitchFamily="2" charset="2"/>
      <a:buChar char="l"/>
      <a:defRPr sz="3600" b="1"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accent2"/>
      </a:buClr>
      <a:buSzPct val="80000"/>
      <a:buFont typeface="Wingdings" pitchFamily="2" charset="2"/>
      <a:buChar char="l"/>
      <a:defRPr sz="3600" b="1"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accent2"/>
      </a:buClr>
      <a:buSzPct val="80000"/>
      <a:buFont typeface="Wingdings" pitchFamily="2" charset="2"/>
      <a:buChar char="l"/>
      <a:defRPr sz="3600" b="1"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accent2"/>
      </a:buClr>
      <a:buSzPct val="80000"/>
      <a:buFont typeface="Wingdings" pitchFamily="2" charset="2"/>
      <a:buChar char="l"/>
      <a:defRPr sz="3600" b="1"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accent2"/>
      </a:buClr>
      <a:buSzPct val="80000"/>
      <a:buFont typeface="Wingdings" pitchFamily="2" charset="2"/>
      <a:buChar char="l"/>
      <a:defRPr sz="3600" b="1" kern="1200">
        <a:solidFill>
          <a:schemeClr val="tx1"/>
        </a:solidFill>
        <a:latin typeface="Times New Roman" pitchFamily="18" charset="0"/>
        <a:ea typeface="+mn-ea"/>
        <a:cs typeface="+mn-cs"/>
      </a:defRPr>
    </a:lvl5pPr>
    <a:lvl6pPr marL="2286000" algn="l" defTabSz="914400" rtl="0" eaLnBrk="1" latinLnBrk="0" hangingPunct="1">
      <a:defRPr sz="3600" b="1" kern="1200">
        <a:solidFill>
          <a:schemeClr val="tx1"/>
        </a:solidFill>
        <a:latin typeface="Times New Roman" pitchFamily="18" charset="0"/>
        <a:ea typeface="+mn-ea"/>
        <a:cs typeface="+mn-cs"/>
      </a:defRPr>
    </a:lvl6pPr>
    <a:lvl7pPr marL="2743200" algn="l" defTabSz="914400" rtl="0" eaLnBrk="1" latinLnBrk="0" hangingPunct="1">
      <a:defRPr sz="3600" b="1" kern="1200">
        <a:solidFill>
          <a:schemeClr val="tx1"/>
        </a:solidFill>
        <a:latin typeface="Times New Roman" pitchFamily="18" charset="0"/>
        <a:ea typeface="+mn-ea"/>
        <a:cs typeface="+mn-cs"/>
      </a:defRPr>
    </a:lvl7pPr>
    <a:lvl8pPr marL="3200400" algn="l" defTabSz="914400" rtl="0" eaLnBrk="1" latinLnBrk="0" hangingPunct="1">
      <a:defRPr sz="3600" b="1" kern="1200">
        <a:solidFill>
          <a:schemeClr val="tx1"/>
        </a:solidFill>
        <a:latin typeface="Times New Roman" pitchFamily="18" charset="0"/>
        <a:ea typeface="+mn-ea"/>
        <a:cs typeface="+mn-cs"/>
      </a:defRPr>
    </a:lvl8pPr>
    <a:lvl9pPr marL="3657600" algn="l" defTabSz="914400" rtl="0" eaLnBrk="1" latinLnBrk="0" hangingPunct="1">
      <a:defRPr sz="3600" b="1"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FF4B4B"/>
    <a:srgbClr val="3399FF"/>
    <a:srgbClr val="FF0000"/>
    <a:srgbClr val="0000FF"/>
    <a:srgbClr val="000000"/>
    <a:srgbClr val="000032"/>
    <a:srgbClr val="FFFF00"/>
    <a:srgbClr val="000046"/>
    <a:srgbClr val="000064"/>
    <a:srgbClr val="00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19" autoAdjust="0"/>
    <p:restoredTop sz="86381" autoAdjust="0"/>
  </p:normalViewPr>
  <p:slideViewPr>
    <p:cSldViewPr snapToGrid="0">
      <p:cViewPr varScale="1">
        <p:scale>
          <a:sx n="103" d="100"/>
          <a:sy n="103" d="100"/>
        </p:scale>
        <p:origin x="-1152" y="-96"/>
      </p:cViewPr>
      <p:guideLst>
        <p:guide orient="horz" pos="2354"/>
        <p:guide pos="2878"/>
      </p:guideLst>
    </p:cSldViewPr>
  </p:slideViewPr>
  <p:outlineViewPr>
    <p:cViewPr>
      <p:scale>
        <a:sx n="33" d="100"/>
        <a:sy n="33" d="100"/>
      </p:scale>
      <p:origin x="0" y="480"/>
    </p:cViewPr>
  </p:outlineViewPr>
  <p:notesTextViewPr>
    <p:cViewPr>
      <p:scale>
        <a:sx n="100" d="100"/>
        <a:sy n="100" d="100"/>
      </p:scale>
      <p:origin x="0" y="0"/>
    </p:cViewPr>
  </p:notesTextViewPr>
  <p:sorterViewPr>
    <p:cViewPr>
      <p:scale>
        <a:sx n="66" d="100"/>
        <a:sy n="66" d="100"/>
      </p:scale>
      <p:origin x="0" y="936"/>
    </p:cViewPr>
  </p:sorterViewPr>
  <p:notesViewPr>
    <p:cSldViewPr snapToGrid="0">
      <p:cViewPr varScale="1">
        <p:scale>
          <a:sx n="61" d="100"/>
          <a:sy n="61" d="100"/>
        </p:scale>
        <p:origin x="-1698" y="-42"/>
      </p:cViewPr>
      <p:guideLst>
        <p:guide orient="horz" pos="2304"/>
        <p:guide pos="3024"/>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4160937" cy="365276"/>
          </a:xfrm>
          <a:prstGeom prst="rect">
            <a:avLst/>
          </a:prstGeom>
          <a:noFill/>
          <a:ln w="12700" cap="sq">
            <a:noFill/>
            <a:miter lim="800000"/>
            <a:headEnd type="none" w="sm" len="sm"/>
            <a:tailEnd type="none" w="sm" len="sm"/>
          </a:ln>
          <a:effectLst/>
        </p:spPr>
        <p:txBody>
          <a:bodyPr vert="horz" wrap="square" lIns="96661" tIns="48331" rIns="96661" bIns="48331" numCol="1" anchor="t" anchorCtr="0" compatLnSpc="1">
            <a:prstTxWarp prst="textNoShape">
              <a:avLst/>
            </a:prstTxWarp>
          </a:bodyPr>
          <a:lstStyle>
            <a:lvl1pPr defTabSz="966788" eaLnBrk="0" hangingPunct="0">
              <a:spcBef>
                <a:spcPct val="0"/>
              </a:spcBef>
              <a:buClrTx/>
              <a:buSzTx/>
              <a:buFontTx/>
              <a:buNone/>
              <a:defRPr sz="1300" b="0" smtClean="0"/>
            </a:lvl1pPr>
          </a:lstStyle>
          <a:p>
            <a:pPr>
              <a:defRPr/>
            </a:pPr>
            <a:endParaRPr lang="en-US"/>
          </a:p>
        </p:txBody>
      </p:sp>
      <p:sp>
        <p:nvSpPr>
          <p:cNvPr id="20483" name="Rectangle 3"/>
          <p:cNvSpPr>
            <a:spLocks noGrp="1" noChangeArrowheads="1"/>
          </p:cNvSpPr>
          <p:nvPr>
            <p:ph type="dt" sz="quarter" idx="1"/>
          </p:nvPr>
        </p:nvSpPr>
        <p:spPr bwMode="auto">
          <a:xfrm>
            <a:off x="5440267" y="0"/>
            <a:ext cx="4160936" cy="365276"/>
          </a:xfrm>
          <a:prstGeom prst="rect">
            <a:avLst/>
          </a:prstGeom>
          <a:noFill/>
          <a:ln w="12700" cap="sq">
            <a:noFill/>
            <a:miter lim="800000"/>
            <a:headEnd type="none" w="sm" len="sm"/>
            <a:tailEnd type="none" w="sm" len="sm"/>
          </a:ln>
          <a:effectLst/>
        </p:spPr>
        <p:txBody>
          <a:bodyPr vert="horz" wrap="square" lIns="96661" tIns="48331" rIns="96661" bIns="48331" numCol="1" anchor="t" anchorCtr="0" compatLnSpc="1">
            <a:prstTxWarp prst="textNoShape">
              <a:avLst/>
            </a:prstTxWarp>
          </a:bodyPr>
          <a:lstStyle>
            <a:lvl1pPr algn="r" defTabSz="966788" eaLnBrk="0" hangingPunct="0">
              <a:spcBef>
                <a:spcPct val="0"/>
              </a:spcBef>
              <a:buClrTx/>
              <a:buSzTx/>
              <a:buFontTx/>
              <a:buNone/>
              <a:defRPr sz="1300" b="0" smtClean="0"/>
            </a:lvl1pPr>
          </a:lstStyle>
          <a:p>
            <a:pPr>
              <a:defRPr/>
            </a:pPr>
            <a:endParaRPr lang="en-US"/>
          </a:p>
        </p:txBody>
      </p:sp>
      <p:sp>
        <p:nvSpPr>
          <p:cNvPr id="20484" name="Rectangle 4"/>
          <p:cNvSpPr>
            <a:spLocks noGrp="1" noChangeArrowheads="1"/>
          </p:cNvSpPr>
          <p:nvPr>
            <p:ph type="ftr" sz="quarter" idx="2"/>
          </p:nvPr>
        </p:nvSpPr>
        <p:spPr bwMode="auto">
          <a:xfrm>
            <a:off x="0" y="6949925"/>
            <a:ext cx="4160937" cy="365276"/>
          </a:xfrm>
          <a:prstGeom prst="rect">
            <a:avLst/>
          </a:prstGeom>
          <a:noFill/>
          <a:ln w="12700" cap="sq">
            <a:noFill/>
            <a:miter lim="800000"/>
            <a:headEnd type="none" w="sm" len="sm"/>
            <a:tailEnd type="none" w="sm" len="sm"/>
          </a:ln>
          <a:effectLst/>
        </p:spPr>
        <p:txBody>
          <a:bodyPr vert="horz" wrap="square" lIns="96661" tIns="48331" rIns="96661" bIns="48331" numCol="1" anchor="b" anchorCtr="0" compatLnSpc="1">
            <a:prstTxWarp prst="textNoShape">
              <a:avLst/>
            </a:prstTxWarp>
          </a:bodyPr>
          <a:lstStyle>
            <a:lvl1pPr defTabSz="966788" eaLnBrk="0" hangingPunct="0">
              <a:spcBef>
                <a:spcPct val="0"/>
              </a:spcBef>
              <a:buClrTx/>
              <a:buSzTx/>
              <a:buFontTx/>
              <a:buNone/>
              <a:defRPr sz="1300" b="0" smtClean="0"/>
            </a:lvl1pPr>
          </a:lstStyle>
          <a:p>
            <a:pPr>
              <a:defRPr/>
            </a:pPr>
            <a:r>
              <a:rPr lang="en-US"/>
              <a:t>Synaptic Organization in the Inferior Colliculus</a:t>
            </a:r>
          </a:p>
        </p:txBody>
      </p:sp>
      <p:sp>
        <p:nvSpPr>
          <p:cNvPr id="20485" name="Rectangle 5"/>
          <p:cNvSpPr>
            <a:spLocks noGrp="1" noChangeArrowheads="1"/>
          </p:cNvSpPr>
          <p:nvPr>
            <p:ph type="sldNum" sz="quarter" idx="3"/>
          </p:nvPr>
        </p:nvSpPr>
        <p:spPr bwMode="auto">
          <a:xfrm>
            <a:off x="5440267" y="6949925"/>
            <a:ext cx="4160936" cy="365276"/>
          </a:xfrm>
          <a:prstGeom prst="rect">
            <a:avLst/>
          </a:prstGeom>
          <a:noFill/>
          <a:ln w="12700" cap="sq">
            <a:noFill/>
            <a:miter lim="800000"/>
            <a:headEnd type="none" w="sm" len="sm"/>
            <a:tailEnd type="none" w="sm" len="sm"/>
          </a:ln>
          <a:effectLst/>
        </p:spPr>
        <p:txBody>
          <a:bodyPr vert="horz" wrap="square" lIns="96661" tIns="48331" rIns="96661" bIns="48331" numCol="1" anchor="b" anchorCtr="0" compatLnSpc="1">
            <a:prstTxWarp prst="textNoShape">
              <a:avLst/>
            </a:prstTxWarp>
          </a:bodyPr>
          <a:lstStyle>
            <a:lvl1pPr algn="r" defTabSz="966788" eaLnBrk="0" hangingPunct="0">
              <a:spcBef>
                <a:spcPct val="0"/>
              </a:spcBef>
              <a:buClrTx/>
              <a:buSzTx/>
              <a:buFontTx/>
              <a:buNone/>
              <a:defRPr sz="1300" b="0" smtClean="0"/>
            </a:lvl1pPr>
          </a:lstStyle>
          <a:p>
            <a:pPr>
              <a:defRPr/>
            </a:pPr>
            <a:fld id="{C8283396-2701-4911-BE38-8202ADF4D40B}"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4160937" cy="365276"/>
          </a:xfrm>
          <a:prstGeom prst="rect">
            <a:avLst/>
          </a:prstGeom>
          <a:noFill/>
          <a:ln w="12700" cap="sq">
            <a:noFill/>
            <a:miter lim="800000"/>
            <a:headEnd type="none" w="sm" len="sm"/>
            <a:tailEnd type="none" w="sm" len="sm"/>
          </a:ln>
          <a:effectLst/>
        </p:spPr>
        <p:txBody>
          <a:bodyPr vert="horz" wrap="square" lIns="96661" tIns="48331" rIns="96661" bIns="48331" numCol="1" anchor="t" anchorCtr="0" compatLnSpc="1">
            <a:prstTxWarp prst="textNoShape">
              <a:avLst/>
            </a:prstTxWarp>
          </a:bodyPr>
          <a:lstStyle>
            <a:lvl1pPr defTabSz="966788" eaLnBrk="0" hangingPunct="0">
              <a:spcBef>
                <a:spcPct val="0"/>
              </a:spcBef>
              <a:buClrTx/>
              <a:buSzTx/>
              <a:buFontTx/>
              <a:buNone/>
              <a:defRPr sz="1300" b="0" smtClean="0"/>
            </a:lvl1pPr>
          </a:lstStyle>
          <a:p>
            <a:pPr>
              <a:defRPr/>
            </a:pPr>
            <a:endParaRPr lang="en-US"/>
          </a:p>
        </p:txBody>
      </p:sp>
      <p:sp>
        <p:nvSpPr>
          <p:cNvPr id="63491" name="Rectangle 3"/>
          <p:cNvSpPr>
            <a:spLocks noGrp="1" noRot="1" noChangeAspect="1" noChangeArrowheads="1"/>
          </p:cNvSpPr>
          <p:nvPr>
            <p:ph type="sldImg" idx="2"/>
          </p:nvPr>
        </p:nvSpPr>
        <p:spPr bwMode="auto">
          <a:xfrm>
            <a:off x="2971800" y="549275"/>
            <a:ext cx="3657600" cy="2743200"/>
          </a:xfrm>
          <a:prstGeom prst="rect">
            <a:avLst/>
          </a:prstGeom>
          <a:noFill/>
          <a:ln w="9525">
            <a:solidFill>
              <a:srgbClr val="000000"/>
            </a:solidFill>
            <a:miter lim="800000"/>
            <a:headEnd/>
            <a:tailEnd/>
          </a:ln>
        </p:spPr>
      </p:sp>
      <p:sp>
        <p:nvSpPr>
          <p:cNvPr id="2052" name="Rectangle 4"/>
          <p:cNvSpPr>
            <a:spLocks noGrp="1" noChangeArrowheads="1"/>
          </p:cNvSpPr>
          <p:nvPr>
            <p:ph type="body" sz="quarter" idx="3"/>
          </p:nvPr>
        </p:nvSpPr>
        <p:spPr bwMode="auto">
          <a:xfrm>
            <a:off x="1279327" y="3474963"/>
            <a:ext cx="7042547" cy="3291114"/>
          </a:xfrm>
          <a:prstGeom prst="rect">
            <a:avLst/>
          </a:prstGeom>
          <a:noFill/>
          <a:ln w="12700" cap="sq">
            <a:noFill/>
            <a:miter lim="800000"/>
            <a:headEnd type="none" w="sm" len="sm"/>
            <a:tailEnd type="none" w="sm" len="sm"/>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3" name="Rectangle 5"/>
          <p:cNvSpPr>
            <a:spLocks noGrp="1" noChangeArrowheads="1"/>
          </p:cNvSpPr>
          <p:nvPr>
            <p:ph type="dt" idx="1"/>
          </p:nvPr>
        </p:nvSpPr>
        <p:spPr bwMode="auto">
          <a:xfrm>
            <a:off x="5440267" y="0"/>
            <a:ext cx="4160936" cy="365276"/>
          </a:xfrm>
          <a:prstGeom prst="rect">
            <a:avLst/>
          </a:prstGeom>
          <a:noFill/>
          <a:ln w="12700" cap="sq">
            <a:noFill/>
            <a:miter lim="800000"/>
            <a:headEnd type="none" w="sm" len="sm"/>
            <a:tailEnd type="none" w="sm" len="sm"/>
          </a:ln>
          <a:effectLst/>
        </p:spPr>
        <p:txBody>
          <a:bodyPr vert="horz" wrap="square" lIns="96661" tIns="48331" rIns="96661" bIns="48331" numCol="1" anchor="t" anchorCtr="0" compatLnSpc="1">
            <a:prstTxWarp prst="textNoShape">
              <a:avLst/>
            </a:prstTxWarp>
          </a:bodyPr>
          <a:lstStyle>
            <a:lvl1pPr algn="r" defTabSz="966788" eaLnBrk="0" hangingPunct="0">
              <a:spcBef>
                <a:spcPct val="0"/>
              </a:spcBef>
              <a:buClrTx/>
              <a:buSzTx/>
              <a:buFontTx/>
              <a:buNone/>
              <a:defRPr sz="1300" b="0" smtClean="0"/>
            </a:lvl1pPr>
          </a:lstStyle>
          <a:p>
            <a:pPr>
              <a:defRPr/>
            </a:pPr>
            <a:endParaRPr lang="en-US"/>
          </a:p>
        </p:txBody>
      </p:sp>
      <p:sp>
        <p:nvSpPr>
          <p:cNvPr id="2054" name="Rectangle 6"/>
          <p:cNvSpPr>
            <a:spLocks noGrp="1" noChangeArrowheads="1"/>
          </p:cNvSpPr>
          <p:nvPr>
            <p:ph type="ftr" sz="quarter" idx="4"/>
          </p:nvPr>
        </p:nvSpPr>
        <p:spPr bwMode="auto">
          <a:xfrm>
            <a:off x="0" y="6949925"/>
            <a:ext cx="4160937" cy="365276"/>
          </a:xfrm>
          <a:prstGeom prst="rect">
            <a:avLst/>
          </a:prstGeom>
          <a:noFill/>
          <a:ln w="12700" cap="sq">
            <a:noFill/>
            <a:miter lim="800000"/>
            <a:headEnd type="none" w="sm" len="sm"/>
            <a:tailEnd type="none" w="sm" len="sm"/>
          </a:ln>
          <a:effectLst/>
        </p:spPr>
        <p:txBody>
          <a:bodyPr vert="horz" wrap="square" lIns="96661" tIns="48331" rIns="96661" bIns="48331" numCol="1" anchor="b" anchorCtr="0" compatLnSpc="1">
            <a:prstTxWarp prst="textNoShape">
              <a:avLst/>
            </a:prstTxWarp>
          </a:bodyPr>
          <a:lstStyle>
            <a:lvl1pPr defTabSz="966788" eaLnBrk="0" hangingPunct="0">
              <a:spcBef>
                <a:spcPct val="0"/>
              </a:spcBef>
              <a:buClrTx/>
              <a:buSzTx/>
              <a:buFontTx/>
              <a:buNone/>
              <a:defRPr sz="1300" b="0" smtClean="0"/>
            </a:lvl1pPr>
          </a:lstStyle>
          <a:p>
            <a:pPr>
              <a:defRPr/>
            </a:pPr>
            <a:endParaRPr lang="en-US"/>
          </a:p>
        </p:txBody>
      </p:sp>
      <p:sp>
        <p:nvSpPr>
          <p:cNvPr id="2055" name="Rectangle 7"/>
          <p:cNvSpPr>
            <a:spLocks noGrp="1" noChangeArrowheads="1"/>
          </p:cNvSpPr>
          <p:nvPr>
            <p:ph type="sldNum" sz="quarter" idx="5"/>
          </p:nvPr>
        </p:nvSpPr>
        <p:spPr bwMode="auto">
          <a:xfrm>
            <a:off x="5440267" y="6949925"/>
            <a:ext cx="4160936" cy="365276"/>
          </a:xfrm>
          <a:prstGeom prst="rect">
            <a:avLst/>
          </a:prstGeom>
          <a:noFill/>
          <a:ln w="12700" cap="sq">
            <a:noFill/>
            <a:miter lim="800000"/>
            <a:headEnd type="none" w="sm" len="sm"/>
            <a:tailEnd type="none" w="sm" len="sm"/>
          </a:ln>
          <a:effectLst/>
        </p:spPr>
        <p:txBody>
          <a:bodyPr vert="horz" wrap="square" lIns="96661" tIns="48331" rIns="96661" bIns="48331" numCol="1" anchor="b" anchorCtr="0" compatLnSpc="1">
            <a:prstTxWarp prst="textNoShape">
              <a:avLst/>
            </a:prstTxWarp>
          </a:bodyPr>
          <a:lstStyle>
            <a:lvl1pPr algn="r" defTabSz="966788" eaLnBrk="0" hangingPunct="0">
              <a:spcBef>
                <a:spcPct val="0"/>
              </a:spcBef>
              <a:buClrTx/>
              <a:buSzTx/>
              <a:buFontTx/>
              <a:buNone/>
              <a:defRPr sz="1300" b="0" smtClean="0"/>
            </a:lvl1pPr>
          </a:lstStyle>
          <a:p>
            <a:pPr>
              <a:defRPr/>
            </a:pPr>
            <a:fld id="{FAB582D3-A54C-4E8C-927D-E97F1C510361}"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50DECF-5AB3-43C7-B438-DE177B17E6C1}" type="slidenum">
              <a:rPr lang="en-US"/>
              <a:pPr/>
              <a:t>3</a:t>
            </a:fld>
            <a:endParaRPr lang="en-US"/>
          </a:p>
        </p:txBody>
      </p:sp>
      <p:sp>
        <p:nvSpPr>
          <p:cNvPr id="499714" name="Rectangle 2"/>
          <p:cNvSpPr>
            <a:spLocks noGrp="1" noRot="1" noChangeAspect="1" noChangeArrowheads="1" noTextEdit="1"/>
          </p:cNvSpPr>
          <p:nvPr>
            <p:ph type="sldImg"/>
          </p:nvPr>
        </p:nvSpPr>
        <p:spPr>
          <a:ln/>
        </p:spPr>
      </p:sp>
      <p:sp>
        <p:nvSpPr>
          <p:cNvPr id="4997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402FF069-F37D-DE48-B859-4BC6ECBBB0DC}" type="slidenum">
              <a:rPr lang="en-US">
                <a:latin typeface="Times New Roman" pitchFamily="-107" charset="0"/>
              </a:rPr>
              <a:pPr/>
              <a:t>25</a:t>
            </a:fld>
            <a:endParaRPr lang="en-US" dirty="0">
              <a:latin typeface="Times New Roman" pitchFamily="-107" charset="0"/>
            </a:endParaRPr>
          </a:p>
        </p:txBody>
      </p:sp>
      <p:sp>
        <p:nvSpPr>
          <p:cNvPr id="38915" name="Rectangle 2"/>
          <p:cNvSpPr>
            <a:spLocks noGrp="1" noRot="1" noChangeAspect="1" noChangeArrowheads="1"/>
          </p:cNvSpPr>
          <p:nvPr>
            <p:ph type="sldImg"/>
          </p:nvPr>
        </p:nvSpPr>
        <p:spPr>
          <a:solidFill>
            <a:srgbClr val="FFFFFF"/>
          </a:solidFill>
          <a:ln/>
        </p:spPr>
      </p:sp>
      <p:sp>
        <p:nvSpPr>
          <p:cNvPr id="38916" name="Rectangle 3"/>
          <p:cNvSpPr>
            <a:spLocks noGrp="1" noChangeArrowheads="1"/>
          </p:cNvSpPr>
          <p:nvPr>
            <p:ph type="body" idx="1"/>
          </p:nvPr>
        </p:nvSpPr>
        <p:spPr>
          <a:xfrm>
            <a:off x="1280163" y="4629151"/>
            <a:ext cx="3689350" cy="981710"/>
          </a:xfrm>
          <a:solidFill>
            <a:srgbClr val="FFFFFF"/>
          </a:solidFill>
          <a:ln>
            <a:solidFill>
              <a:srgbClr val="000000"/>
            </a:solidFill>
          </a:ln>
        </p:spPr>
        <p:txBody>
          <a:bodyPr/>
          <a:lstStyle/>
          <a:p>
            <a:pPr marL="241653" indent="-241653">
              <a:buFontTx/>
              <a:buAutoNum type="arabicParenR"/>
            </a:pPr>
            <a:r>
              <a:rPr lang="en-US" dirty="0" smtClean="0">
                <a:latin typeface="Times New Roman" pitchFamily="-107" charset="0"/>
                <a:ea typeface="ＭＳ Ｐゴシック" pitchFamily="-107" charset="-128"/>
                <a:cs typeface="ＭＳ Ｐゴシック" pitchFamily="-107" charset="-128"/>
              </a:rPr>
              <a:t>WITHIN LAMINA</a:t>
            </a:r>
          </a:p>
          <a:p>
            <a:pPr marL="241653" indent="-241653">
              <a:buFontTx/>
              <a:buAutoNum type="arabicParenR"/>
            </a:pPr>
            <a:r>
              <a:rPr lang="en-US" dirty="0" err="1" smtClean="0">
                <a:latin typeface="Times New Roman" pitchFamily="-107" charset="0"/>
                <a:ea typeface="ＭＳ Ｐゴシック" pitchFamily="-107" charset="-128"/>
                <a:cs typeface="ＭＳ Ｐゴシック" pitchFamily="-107" charset="-128"/>
              </a:rPr>
              <a:t>Electrods</a:t>
            </a:r>
            <a:r>
              <a:rPr lang="en-US" dirty="0" smtClean="0">
                <a:latin typeface="Times New Roman" pitchFamily="-107" charset="0"/>
                <a:ea typeface="ＭＳ Ｐゴシック" pitchFamily="-107" charset="-128"/>
                <a:cs typeface="ＭＳ Ｐゴシック" pitchFamily="-107" charset="-128"/>
              </a:rPr>
              <a:t> – orthogonal to lamina </a:t>
            </a:r>
          </a:p>
          <a:p>
            <a:pPr marL="241653" indent="-241653">
              <a:buFontTx/>
              <a:buAutoNum type="arabicParenR"/>
            </a:pPr>
            <a:r>
              <a:rPr lang="en-US" dirty="0" smtClean="0">
                <a:latin typeface="Times New Roman" pitchFamily="-107" charset="0"/>
                <a:ea typeface="ＭＳ Ｐゴシック" pitchFamily="-107" charset="-128"/>
                <a:cs typeface="ＭＳ Ｐゴシック" pitchFamily="-107" charset="-128"/>
              </a:rPr>
              <a:t>Birds Eye View!!!!!!!!!!!!</a:t>
            </a:r>
            <a:endParaRPr lang="en-US" dirty="0">
              <a:latin typeface="Times New Roman" pitchFamily="-107" charset="0"/>
              <a:ea typeface="ＭＳ Ｐゴシック" pitchFamily="-107" charset="-128"/>
              <a:cs typeface="ＭＳ Ｐゴシック" pitchFamily="-107"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402FF069-F37D-DE48-B859-4BC6ECBBB0DC}" type="slidenum">
              <a:rPr lang="en-US">
                <a:latin typeface="Times New Roman" pitchFamily="-107" charset="0"/>
              </a:rPr>
              <a:pPr/>
              <a:t>26</a:t>
            </a:fld>
            <a:endParaRPr lang="en-US">
              <a:latin typeface="Times New Roman" pitchFamily="-107" charset="0"/>
            </a:endParaRPr>
          </a:p>
        </p:txBody>
      </p:sp>
      <p:sp>
        <p:nvSpPr>
          <p:cNvPr id="38915" name="Rectangle 2"/>
          <p:cNvSpPr>
            <a:spLocks noGrp="1" noRot="1" noChangeAspect="1" noChangeArrowheads="1"/>
          </p:cNvSpPr>
          <p:nvPr>
            <p:ph type="sldImg"/>
          </p:nvPr>
        </p:nvSpPr>
        <p:spPr>
          <a:solidFill>
            <a:srgbClr val="FFFFFF"/>
          </a:solidFill>
          <a:ln/>
        </p:spPr>
      </p:sp>
      <p:sp>
        <p:nvSpPr>
          <p:cNvPr id="38916" name="Rectangle 3"/>
          <p:cNvSpPr>
            <a:spLocks noGrp="1" noChangeArrowheads="1"/>
          </p:cNvSpPr>
          <p:nvPr>
            <p:ph type="body" idx="1"/>
          </p:nvPr>
        </p:nvSpPr>
        <p:spPr>
          <a:xfrm>
            <a:off x="1280163" y="4629151"/>
            <a:ext cx="3689350" cy="981710"/>
          </a:xfrm>
          <a:solidFill>
            <a:srgbClr val="FFFFFF"/>
          </a:solidFill>
          <a:ln>
            <a:solidFill>
              <a:srgbClr val="000000"/>
            </a:solidFill>
          </a:ln>
        </p:spPr>
        <p:txBody>
          <a:bodyPr/>
          <a:lstStyle/>
          <a:p>
            <a:pPr marL="241653" indent="-241653">
              <a:buFontTx/>
              <a:buAutoNum type="arabicParenR"/>
            </a:pPr>
            <a:r>
              <a:rPr lang="en-US" dirty="0" smtClean="0">
                <a:latin typeface="Times New Roman" pitchFamily="-107" charset="0"/>
                <a:ea typeface="ＭＳ Ｐゴシック" pitchFamily="-107" charset="-128"/>
                <a:cs typeface="ＭＳ Ｐゴシック" pitchFamily="-107" charset="-128"/>
              </a:rPr>
              <a:t>WITHIN LAMINA</a:t>
            </a:r>
          </a:p>
          <a:p>
            <a:pPr marL="241653" indent="-241653">
              <a:buFontTx/>
              <a:buAutoNum type="arabicParenR"/>
            </a:pPr>
            <a:r>
              <a:rPr lang="en-US" dirty="0" err="1" smtClean="0">
                <a:latin typeface="Times New Roman" pitchFamily="-107" charset="0"/>
                <a:ea typeface="ＭＳ Ｐゴシック" pitchFamily="-107" charset="-128"/>
                <a:cs typeface="ＭＳ Ｐゴシック" pitchFamily="-107" charset="-128"/>
              </a:rPr>
              <a:t>Electrods</a:t>
            </a:r>
            <a:r>
              <a:rPr lang="en-US" dirty="0" smtClean="0">
                <a:latin typeface="Times New Roman" pitchFamily="-107" charset="0"/>
                <a:ea typeface="ＭＳ Ｐゴシック" pitchFamily="-107" charset="-128"/>
                <a:cs typeface="ＭＳ Ｐゴシック" pitchFamily="-107" charset="-128"/>
              </a:rPr>
              <a:t> – orthogonal to lamina </a:t>
            </a:r>
          </a:p>
          <a:p>
            <a:pPr marL="241653" indent="-241653">
              <a:buFontTx/>
              <a:buAutoNum type="arabicParenR"/>
            </a:pPr>
            <a:r>
              <a:rPr lang="en-US" dirty="0" smtClean="0">
                <a:latin typeface="Times New Roman" pitchFamily="-107" charset="0"/>
                <a:ea typeface="ＭＳ Ｐゴシック" pitchFamily="-107" charset="-128"/>
                <a:cs typeface="ＭＳ Ｐゴシック" pitchFamily="-107" charset="-128"/>
              </a:rPr>
              <a:t>Birds Eye View!!!!!!!!!!!!</a:t>
            </a:r>
            <a:endParaRPr lang="en-US" dirty="0">
              <a:latin typeface="Times New Roman" pitchFamily="-107" charset="0"/>
              <a:ea typeface="ＭＳ Ｐゴシック" pitchFamily="-107" charset="-128"/>
              <a:cs typeface="ＭＳ Ｐゴシック" pitchFamily="-107"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9D008E-7186-4FDA-B5A0-F29BA8FD616E}" type="slidenum">
              <a:rPr lang="en-US"/>
              <a:pPr/>
              <a:t>35</a:t>
            </a:fld>
            <a:endParaRPr lang="en-US"/>
          </a:p>
        </p:txBody>
      </p:sp>
      <p:sp>
        <p:nvSpPr>
          <p:cNvPr id="465922" name="Rectangle 2"/>
          <p:cNvSpPr>
            <a:spLocks noGrp="1" noRot="1" noChangeAspect="1" noChangeArrowheads="1" noTextEdit="1"/>
          </p:cNvSpPr>
          <p:nvPr>
            <p:ph type="sldImg"/>
          </p:nvPr>
        </p:nvSpPr>
        <p:spPr>
          <a:xfrm>
            <a:off x="2973388" y="549275"/>
            <a:ext cx="3659187" cy="2743200"/>
          </a:xfrm>
          <a:ln/>
        </p:spPr>
      </p:sp>
      <p:sp>
        <p:nvSpPr>
          <p:cNvPr id="465923" name="Rectangle 3"/>
          <p:cNvSpPr>
            <a:spLocks noGrp="1" noChangeArrowheads="1"/>
          </p:cNvSpPr>
          <p:nvPr>
            <p:ph type="body" idx="1"/>
          </p:nvPr>
        </p:nvSpPr>
        <p:spPr>
          <a:xfrm>
            <a:off x="960120" y="3474720"/>
            <a:ext cx="7680960" cy="3291840"/>
          </a:xfrm>
        </p:spPr>
        <p:txBody>
          <a:bodyPr/>
          <a:lstStyle/>
          <a:p>
            <a:r>
              <a:rPr lang="en-US"/>
              <a:t>Here, is the response of one such recording site in the IC.  </a:t>
            </a:r>
          </a:p>
          <a:p>
            <a:r>
              <a:rPr lang="en-US"/>
              <a:t>The graph on the left shows the response to tones of various frequency played to the ipsilateral ear alone, the contralateral ear alone, and to both ears simultaneoulsy. Notice that although the Ipsilateral ear stimulsulus does not eliciti a response, there is a large facilitation, when both ear inputs are stimulated, suggestive of binarual input.</a:t>
            </a:r>
          </a:p>
          <a:p>
            <a:endParaRPr lang="en-US"/>
          </a:p>
          <a:p>
            <a:r>
              <a:rPr lang="en-US"/>
              <a:t>To further characterize this recording site, we used the binaural beat stimulus to determine if it was tuned to interaural time differences. I won’t get into the specifics of the binaural beat stimulus, but suffice it to say that it involves playing two tones of slightly different frequency to both ears. This frequency differences creates a dynamic difference in phase between the two ears and, from the response to this, we can determine ITD tuning in a way that is roughly equivalent to testing with static ITD stimuli, but faster.</a:t>
            </a:r>
          </a:p>
          <a:p>
            <a:endParaRPr lang="en-US"/>
          </a:p>
          <a:p>
            <a:r>
              <a:rPr lang="en-US"/>
              <a:t>The graph n the right shows that this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A518DB-A66B-489B-86D7-6AD9BDEA494D}" type="slidenum">
              <a:rPr lang="en-US"/>
              <a:pPr/>
              <a:t>38</a:t>
            </a:fld>
            <a:endParaRPr lang="en-US"/>
          </a:p>
        </p:txBody>
      </p:sp>
      <p:sp>
        <p:nvSpPr>
          <p:cNvPr id="442370" name="Rectangle 2"/>
          <p:cNvSpPr>
            <a:spLocks noGrp="1" noRot="1" noChangeAspect="1" noChangeArrowheads="1" noTextEdit="1"/>
          </p:cNvSpPr>
          <p:nvPr>
            <p:ph type="sldImg"/>
          </p:nvPr>
        </p:nvSpPr>
        <p:spPr>
          <a:xfrm>
            <a:off x="2971800" y="549275"/>
            <a:ext cx="3659188" cy="2743200"/>
          </a:xfrm>
          <a:ln/>
        </p:spPr>
      </p:sp>
      <p:sp>
        <p:nvSpPr>
          <p:cNvPr id="442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A518DB-A66B-489B-86D7-6AD9BDEA494D}" type="slidenum">
              <a:rPr lang="en-US"/>
              <a:pPr/>
              <a:t>42</a:t>
            </a:fld>
            <a:endParaRPr lang="en-US"/>
          </a:p>
        </p:txBody>
      </p:sp>
      <p:sp>
        <p:nvSpPr>
          <p:cNvPr id="442370" name="Rectangle 2"/>
          <p:cNvSpPr>
            <a:spLocks noGrp="1" noRot="1" noChangeAspect="1" noChangeArrowheads="1" noTextEdit="1"/>
          </p:cNvSpPr>
          <p:nvPr>
            <p:ph type="sldImg"/>
          </p:nvPr>
        </p:nvSpPr>
        <p:spPr>
          <a:xfrm>
            <a:off x="2971800" y="549275"/>
            <a:ext cx="3659188" cy="2743200"/>
          </a:xfrm>
          <a:ln/>
        </p:spPr>
      </p:sp>
      <p:sp>
        <p:nvSpPr>
          <p:cNvPr id="442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82918928-8228-43FB-A9F7-71A0026D7EB6}" type="slidenum">
              <a:rPr lang="en-US"/>
              <a:pPr/>
              <a:t>5</a:t>
            </a:fld>
            <a:endParaRPr 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xfrm>
            <a:off x="960539" y="3474963"/>
            <a:ext cx="7680127" cy="3291114"/>
          </a:xfrm>
          <a:noFill/>
          <a:ln w="9525"/>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67A2E331-F5EB-4494-9B98-C87B1DF32775}" type="slidenum">
              <a:rPr lang="en-US"/>
              <a:pPr/>
              <a:t>6</a:t>
            </a:fld>
            <a:endParaRPr lang="en-US"/>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xfrm>
            <a:off x="960539" y="3474963"/>
            <a:ext cx="7680127" cy="3291114"/>
          </a:xfrm>
          <a:noFill/>
          <a:ln w="9525"/>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3E7BB9AA-5D73-4A2B-9C55-5150EACFB7ED}" type="slidenum">
              <a:rPr lang="en-US"/>
              <a:pPr/>
              <a:t>7</a:t>
            </a:fld>
            <a:endParaRPr lang="en-US"/>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xfrm>
            <a:off x="960539" y="3474963"/>
            <a:ext cx="7680127" cy="3291114"/>
          </a:xfrm>
          <a:noFill/>
          <a:ln w="9525"/>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A518DB-A66B-489B-86D7-6AD9BDEA494D}" type="slidenum">
              <a:rPr lang="en-US"/>
              <a:pPr/>
              <a:t>12</a:t>
            </a:fld>
            <a:endParaRPr lang="en-US"/>
          </a:p>
        </p:txBody>
      </p:sp>
      <p:sp>
        <p:nvSpPr>
          <p:cNvPr id="442370" name="Rectangle 2"/>
          <p:cNvSpPr>
            <a:spLocks noGrp="1" noRot="1" noChangeAspect="1" noChangeArrowheads="1" noTextEdit="1"/>
          </p:cNvSpPr>
          <p:nvPr>
            <p:ph type="sldImg"/>
          </p:nvPr>
        </p:nvSpPr>
        <p:spPr>
          <a:xfrm>
            <a:off x="2971800" y="549275"/>
            <a:ext cx="3659188" cy="2743200"/>
          </a:xfrm>
          <a:ln/>
        </p:spPr>
      </p:sp>
      <p:sp>
        <p:nvSpPr>
          <p:cNvPr id="442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74D486-97E8-4188-8F77-5F9D8C03A2F6}" type="slidenum">
              <a:rPr lang="en-US"/>
              <a:pPr/>
              <a:t>14</a:t>
            </a:fld>
            <a:endParaRPr lang="en-US" dirty="0"/>
          </a:p>
        </p:txBody>
      </p:sp>
      <p:sp>
        <p:nvSpPr>
          <p:cNvPr id="500738" name="Rectangle 2"/>
          <p:cNvSpPr>
            <a:spLocks noGrp="1" noRot="1" noChangeAspect="1" noChangeArrowheads="1" noTextEdit="1"/>
          </p:cNvSpPr>
          <p:nvPr>
            <p:ph type="sldImg"/>
          </p:nvPr>
        </p:nvSpPr>
        <p:spPr>
          <a:ln/>
        </p:spPr>
      </p:sp>
      <p:sp>
        <p:nvSpPr>
          <p:cNvPr id="5007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73FBAE-AEF1-466C-A05B-56820B2E99EC}" type="slidenum">
              <a:rPr lang="en-US"/>
              <a:pPr/>
              <a:t>22</a:t>
            </a:fld>
            <a:endParaRPr lang="en-US" dirty="0"/>
          </a:p>
        </p:txBody>
      </p:sp>
      <p:sp>
        <p:nvSpPr>
          <p:cNvPr id="512002" name="Rectangle 2"/>
          <p:cNvSpPr>
            <a:spLocks noGrp="1" noRot="1" noChangeAspect="1" noChangeArrowheads="1" noTextEdit="1"/>
          </p:cNvSpPr>
          <p:nvPr>
            <p:ph type="sldImg"/>
          </p:nvPr>
        </p:nvSpPr>
        <p:spPr>
          <a:ln/>
        </p:spPr>
      </p:sp>
      <p:sp>
        <p:nvSpPr>
          <p:cNvPr id="51200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D3820A-BC53-4BAF-9E1D-3E913C9C4F50}" type="slidenum">
              <a:rPr lang="en-US"/>
              <a:pPr/>
              <a:t>23</a:t>
            </a:fld>
            <a:endParaRPr lang="en-US" dirty="0"/>
          </a:p>
        </p:txBody>
      </p:sp>
      <p:sp>
        <p:nvSpPr>
          <p:cNvPr id="507906" name="Rectangle 2"/>
          <p:cNvSpPr>
            <a:spLocks noGrp="1" noRot="1" noChangeAspect="1" noChangeArrowheads="1" noTextEdit="1"/>
          </p:cNvSpPr>
          <p:nvPr>
            <p:ph type="sldImg"/>
          </p:nvPr>
        </p:nvSpPr>
        <p:spPr>
          <a:ln/>
        </p:spPr>
      </p:sp>
      <p:sp>
        <p:nvSpPr>
          <p:cNvPr id="50790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869ADC-4FEB-4120-8CDB-F41D9CC96ED0}" type="slidenum">
              <a:rPr lang="en-US"/>
              <a:pPr/>
              <a:t>24</a:t>
            </a:fld>
            <a:endParaRPr lang="en-US" dirty="0"/>
          </a:p>
        </p:txBody>
      </p:sp>
      <p:sp>
        <p:nvSpPr>
          <p:cNvPr id="571394" name="Rectangle 2"/>
          <p:cNvSpPr>
            <a:spLocks noGrp="1" noRot="1" noChangeAspect="1" noChangeArrowheads="1" noTextEdit="1"/>
          </p:cNvSpPr>
          <p:nvPr>
            <p:ph type="sldImg"/>
          </p:nvPr>
        </p:nvSpPr>
        <p:spPr>
          <a:ln/>
        </p:spPr>
      </p:sp>
      <p:sp>
        <p:nvSpPr>
          <p:cNvPr id="571395" name="Rectangle 3"/>
          <p:cNvSpPr>
            <a:spLocks noGrp="1" noChangeArrowheads="1"/>
          </p:cNvSpPr>
          <p:nvPr>
            <p:ph type="body" idx="1"/>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a:spcBef>
                <a:spcPct val="0"/>
              </a:spcBef>
              <a:buClrTx/>
              <a:buSzTx/>
              <a:buFontTx/>
              <a:buNone/>
              <a:defRPr/>
            </a:pPr>
            <a:endParaRPr kumimoji="1" lang="en-US" sz="2400" b="0"/>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a:spcBef>
                <a:spcPct val="0"/>
              </a:spcBef>
              <a:buClrTx/>
              <a:buSzTx/>
              <a:buFontTx/>
              <a:buNone/>
              <a:defRPr/>
            </a:pPr>
            <a:endParaRPr kumimoji="1" lang="en-US" sz="2400" b="0"/>
          </a:p>
        </p:txBody>
      </p:sp>
      <p:sp>
        <p:nvSpPr>
          <p:cNvPr id="6" name="Rectangle 9"/>
          <p:cNvSpPr>
            <a:spLocks noChangeArrowheads="1"/>
          </p:cNvSpPr>
          <p:nvPr/>
        </p:nvSpPr>
        <p:spPr bwMode="auto">
          <a:xfrm>
            <a:off x="0" y="3505200"/>
            <a:ext cx="4724400" cy="152400"/>
          </a:xfrm>
          <a:prstGeom prst="rect">
            <a:avLst/>
          </a:prstGeom>
          <a:solidFill>
            <a:schemeClr val="accent1">
              <a:alpha val="50000"/>
            </a:schemeClr>
          </a:solidFill>
          <a:ln w="9525">
            <a:noFill/>
            <a:miter lim="800000"/>
            <a:headEnd/>
            <a:tailEnd/>
          </a:ln>
          <a:effectLst/>
        </p:spPr>
        <p:txBody>
          <a:bodyPr/>
          <a:lstStyle/>
          <a:p>
            <a:pPr>
              <a:spcBef>
                <a:spcPct val="0"/>
              </a:spcBef>
              <a:buClrTx/>
              <a:buSzTx/>
              <a:buFontTx/>
              <a:buNone/>
              <a:defRPr/>
            </a:pPr>
            <a:endParaRPr kumimoji="1" lang="en-US" sz="2400" b="0"/>
          </a:p>
        </p:txBody>
      </p:sp>
      <p:sp>
        <p:nvSpPr>
          <p:cNvPr id="3076" name="Rectangle 4"/>
          <p:cNvSpPr>
            <a:spLocks noGrp="1" noChangeArrowheads="1"/>
          </p:cNvSpPr>
          <p:nvPr>
            <p:ph type="ctrTitle" sz="quarter"/>
          </p:nvPr>
        </p:nvSpPr>
        <p:spPr>
          <a:xfrm>
            <a:off x="685800" y="2286000"/>
            <a:ext cx="7772400" cy="1143000"/>
          </a:xfrm>
        </p:spPr>
        <p:txBody>
          <a:bodyPr/>
          <a:lstStyle>
            <a:lvl1pPr>
              <a:defRPr>
                <a:solidFill>
                  <a:schemeClr val="tx1"/>
                </a:solidFill>
              </a:defRPr>
            </a:lvl1pPr>
          </a:lstStyle>
          <a:p>
            <a:r>
              <a:rPr lang="en-US"/>
              <a:t>Click to edit Master title style</a:t>
            </a:r>
          </a:p>
        </p:txBody>
      </p:sp>
      <p:sp>
        <p:nvSpPr>
          <p:cNvPr id="3077"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2" charset="2"/>
              <a:buNone/>
              <a:defRPr b="0"/>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smtClean="0"/>
            </a:lvl1pPr>
          </a:lstStyle>
          <a:p>
            <a:pPr>
              <a:defRPr/>
            </a:pPr>
            <a:endParaRPr lang="en-US"/>
          </a:p>
        </p:txBody>
      </p:sp>
      <p:sp>
        <p:nvSpPr>
          <p:cNvPr id="8" name="Rectangle 7"/>
          <p:cNvSpPr>
            <a:spLocks noGrp="1" noChangeArrowheads="1"/>
          </p:cNvSpPr>
          <p:nvPr>
            <p:ph type="ftr" sz="quarter" idx="11"/>
          </p:nvPr>
        </p:nvSpPr>
        <p:spPr/>
        <p:txBody>
          <a:bodyPr/>
          <a:lstStyle>
            <a:lvl1pPr>
              <a:defRPr smtClean="0"/>
            </a:lvl1pPr>
          </a:lstStyle>
          <a:p>
            <a:pPr>
              <a:defRPr/>
            </a:pPr>
            <a:endParaRPr lang="en-US"/>
          </a:p>
        </p:txBody>
      </p:sp>
      <p:sp>
        <p:nvSpPr>
          <p:cNvPr id="9" name="Rectangle 8"/>
          <p:cNvSpPr>
            <a:spLocks noGrp="1" noChangeArrowheads="1"/>
          </p:cNvSpPr>
          <p:nvPr>
            <p:ph type="sldNum" sz="quarter" idx="12"/>
          </p:nvPr>
        </p:nvSpPr>
        <p:spPr/>
        <p:txBody>
          <a:bodyPr/>
          <a:lstStyle>
            <a:lvl1pPr>
              <a:defRPr smtClean="0"/>
            </a:lvl1pPr>
          </a:lstStyle>
          <a:p>
            <a:pPr>
              <a:defRPr/>
            </a:pPr>
            <a:fld id="{D97A5883-DACE-445B-9B11-42ADE0C1977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1C6972B-5F78-4F8C-89A1-7AEF70E8C05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EFB7ADB-1640-4CF0-A0F3-DC610A62555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A05300A7-B0F7-4C13-AE57-A23460E5BBA8}"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19CD52C9-7FBB-407C-B925-7995BAE9A2CD}"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a:ln/>
        </p:spPr>
        <p:txBody>
          <a:bodyPr/>
          <a:lstStyle>
            <a:lvl1pPr>
              <a:defRPr/>
            </a:lvl1pPr>
          </a:lstStyle>
          <a:p>
            <a:pPr>
              <a:defRPr/>
            </a:pPr>
            <a:endParaRPr lang="en-US"/>
          </a:p>
        </p:txBody>
      </p:sp>
      <p:sp>
        <p:nvSpPr>
          <p:cNvPr id="7" name="Rectangle 9"/>
          <p:cNvSpPr>
            <a:spLocks noGrp="1" noChangeArrowheads="1"/>
          </p:cNvSpPr>
          <p:nvPr>
            <p:ph type="ftr" sz="quarter" idx="11"/>
          </p:nvPr>
        </p:nvSpPr>
        <p:spPr>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ln/>
        </p:spPr>
        <p:txBody>
          <a:bodyPr/>
          <a:lstStyle>
            <a:lvl1pPr>
              <a:defRPr/>
            </a:lvl1pPr>
          </a:lstStyle>
          <a:p>
            <a:pPr>
              <a:defRPr/>
            </a:pPr>
            <a:fld id="{2C8414E6-3410-4B22-B4CF-BDB1687F4FB5}"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E907F1-1018-4881-89BB-FCB1722007AF}"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62202F-1310-416E-9E13-0608B5868FB3}"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ADDD49-3CAA-4A69-8B57-86D676373FC9}"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4EFFCA-86EE-4F4D-95DD-440139B9D7E9}"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E79BE9F-608B-457F-96D7-65E747DE3D8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941A97D-E6AC-465D-B1C4-BE8B62FCA956}"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1D189D-1E92-4D36-BB36-7BD1E163D938}"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F79FBCB-ADAA-474C-898F-95DA6882BCFC}"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AF95E3-4CA4-49E3-9C94-6B7CD8FFFB86}"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879F664-4AA6-4487-84D7-D42607D2589E}"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69210E-3945-4813-AEA2-B7406DAD4269}"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6C2C5D-DDB9-4F86-9B47-421602E6C00A}"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pPr>
              <a:defRPr/>
            </a:pPr>
            <a:endParaRPr lang="en-US"/>
          </a:p>
        </p:txBody>
      </p:sp>
      <p:sp>
        <p:nvSpPr>
          <p:cNvPr id="17" name="Footer Placeholder 16"/>
          <p:cNvSpPr>
            <a:spLocks noGrp="1"/>
          </p:cNvSpPr>
          <p:nvPr>
            <p:ph type="ftr" sz="quarter" idx="11"/>
          </p:nvPr>
        </p:nvSpPr>
        <p:spPr/>
        <p:txBody>
          <a:bodyPr/>
          <a:lstStyle>
            <a:extLst/>
          </a:lstStyle>
          <a:p>
            <a:pPr>
              <a:defRPr/>
            </a:pPr>
            <a:endParaRPr lang="en-US"/>
          </a:p>
        </p:txBody>
      </p:sp>
      <p:sp>
        <p:nvSpPr>
          <p:cNvPr id="29" name="Slide Number Placeholder 28"/>
          <p:cNvSpPr>
            <a:spLocks noGrp="1"/>
          </p:cNvSpPr>
          <p:nvPr>
            <p:ph type="sldNum" sz="quarter" idx="12"/>
          </p:nvPr>
        </p:nvSpPr>
        <p:spPr/>
        <p:txBody>
          <a:bodyPr/>
          <a:lstStyle>
            <a:extLst/>
          </a:lstStyle>
          <a:p>
            <a:pPr>
              <a:defRPr/>
            </a:pPr>
            <a:fld id="{D97A5883-DACE-445B-9B11-42ADE0C1977A}" type="slidenum">
              <a:rPr lang="en-US" smtClean="0"/>
              <a:pPr>
                <a:defRPr/>
              </a:pPr>
              <a:t>‹#›</a:t>
            </a:fld>
            <a:endParaRPr lang="en-US"/>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endParaRPr lang="en-US"/>
          </a:p>
        </p:txBody>
      </p:sp>
      <p:sp>
        <p:nvSpPr>
          <p:cNvPr id="5" name="Footer Placeholder 4"/>
          <p:cNvSpPr>
            <a:spLocks noGrp="1"/>
          </p:cNvSpPr>
          <p:nvPr>
            <p:ph type="ftr" sz="quarter" idx="11"/>
          </p:nvPr>
        </p:nvSpPr>
        <p:spPr/>
        <p:txBody>
          <a:bodyPr/>
          <a:lstStyle>
            <a:extLst/>
          </a:lstStyle>
          <a:p>
            <a:pPr>
              <a:defRPr/>
            </a:pPr>
            <a:endParaRPr lang="en-US"/>
          </a:p>
        </p:txBody>
      </p:sp>
      <p:sp>
        <p:nvSpPr>
          <p:cNvPr id="6" name="Slide Number Placeholder 5"/>
          <p:cNvSpPr>
            <a:spLocks noGrp="1"/>
          </p:cNvSpPr>
          <p:nvPr>
            <p:ph type="sldNum" sz="quarter" idx="12"/>
          </p:nvPr>
        </p:nvSpPr>
        <p:spPr/>
        <p:txBody>
          <a:bodyPr/>
          <a:lstStyle>
            <a:extLst/>
          </a:lstStyle>
          <a:p>
            <a:pPr>
              <a:defRPr/>
            </a:pPr>
            <a:fld id="{1941A97D-E6AC-465D-B1C4-BE8B62FCA956}" type="slidenum">
              <a:rPr lang="en-US" smtClean="0"/>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pPr>
              <a:defRPr/>
            </a:pPr>
            <a:endParaRPr lang="en-US"/>
          </a:p>
        </p:txBody>
      </p:sp>
      <p:sp>
        <p:nvSpPr>
          <p:cNvPr id="5" name="Footer Placeholder 4"/>
          <p:cNvSpPr>
            <a:spLocks noGrp="1"/>
          </p:cNvSpPr>
          <p:nvPr>
            <p:ph type="ftr" sz="quarter" idx="11"/>
          </p:nvPr>
        </p:nvSpPr>
        <p:spPr/>
        <p:txBody>
          <a:bodyPr/>
          <a:lstStyle>
            <a:extLst/>
          </a:lstStyle>
          <a:p>
            <a:pPr>
              <a:defRPr/>
            </a:pPr>
            <a:endParaRPr lang="en-US"/>
          </a:p>
        </p:txBody>
      </p:sp>
      <p:sp>
        <p:nvSpPr>
          <p:cNvPr id="6" name="Slide Number Placeholder 5"/>
          <p:cNvSpPr>
            <a:spLocks noGrp="1"/>
          </p:cNvSpPr>
          <p:nvPr>
            <p:ph type="sldNum" sz="quarter" idx="12"/>
          </p:nvPr>
        </p:nvSpPr>
        <p:spPr/>
        <p:txBody>
          <a:bodyPr/>
          <a:lstStyle>
            <a:extLst/>
          </a:lstStyle>
          <a:p>
            <a:pPr>
              <a:defRPr/>
            </a:pPr>
            <a:fld id="{371EEA31-F873-4511-A960-25BE0EA58564}" type="slidenum">
              <a:rPr lang="en-US" smtClean="0"/>
              <a:pPr>
                <a:defRPr/>
              </a:pPr>
              <a:t>‹#›</a:t>
            </a:fld>
            <a:endParaRPr lang="en-US"/>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endParaRPr lang="en-US"/>
          </a:p>
        </p:txBody>
      </p:sp>
      <p:sp>
        <p:nvSpPr>
          <p:cNvPr id="6" name="Footer Placeholder 5"/>
          <p:cNvSpPr>
            <a:spLocks noGrp="1"/>
          </p:cNvSpPr>
          <p:nvPr>
            <p:ph type="ftr" sz="quarter" idx="11"/>
          </p:nvPr>
        </p:nvSpPr>
        <p:spPr/>
        <p:txBody>
          <a:bodyPr/>
          <a:lstStyle>
            <a:extLst/>
          </a:lstStyle>
          <a:p>
            <a:pPr>
              <a:defRPr/>
            </a:pPr>
            <a:endParaRPr lang="en-US"/>
          </a:p>
        </p:txBody>
      </p:sp>
      <p:sp>
        <p:nvSpPr>
          <p:cNvPr id="7" name="Slide Number Placeholder 6"/>
          <p:cNvSpPr>
            <a:spLocks noGrp="1"/>
          </p:cNvSpPr>
          <p:nvPr>
            <p:ph type="sldNum" sz="quarter" idx="12"/>
          </p:nvPr>
        </p:nvSpPr>
        <p:spPr/>
        <p:txBody>
          <a:bodyPr/>
          <a:lstStyle>
            <a:extLst/>
          </a:lstStyle>
          <a:p>
            <a:pPr>
              <a:defRPr/>
            </a:pPr>
            <a:fld id="{6C8A092E-F51C-4FC9-9D23-4137ACDDD213}"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71EEA31-F873-4511-A960-25BE0EA58564}"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a:defRPr/>
            </a:pPr>
            <a:endParaRPr lang="en-US"/>
          </a:p>
        </p:txBody>
      </p:sp>
      <p:sp>
        <p:nvSpPr>
          <p:cNvPr id="8" name="Footer Placeholder 7"/>
          <p:cNvSpPr>
            <a:spLocks noGrp="1"/>
          </p:cNvSpPr>
          <p:nvPr>
            <p:ph type="ftr" sz="quarter" idx="11"/>
          </p:nvPr>
        </p:nvSpPr>
        <p:spPr/>
        <p:txBody>
          <a:bodyPr/>
          <a:lstStyle>
            <a:extLst/>
          </a:lstStyle>
          <a:p>
            <a:pPr>
              <a:defRPr/>
            </a:pPr>
            <a:endParaRPr lang="en-US"/>
          </a:p>
        </p:txBody>
      </p:sp>
      <p:sp>
        <p:nvSpPr>
          <p:cNvPr id="9" name="Slide Number Placeholder 8"/>
          <p:cNvSpPr>
            <a:spLocks noGrp="1"/>
          </p:cNvSpPr>
          <p:nvPr>
            <p:ph type="sldNum" sz="quarter" idx="12"/>
          </p:nvPr>
        </p:nvSpPr>
        <p:spPr/>
        <p:txBody>
          <a:bodyPr/>
          <a:lstStyle>
            <a:extLst/>
          </a:lstStyle>
          <a:p>
            <a:pPr>
              <a:defRPr/>
            </a:pPr>
            <a:fld id="{8FD14315-7B5A-4690-9464-1D601D62AFC9}" type="slidenum">
              <a:rPr lang="en-US" smtClean="0"/>
              <a:pPr>
                <a:defRPr/>
              </a:pPr>
              <a:t>‹#›</a:t>
            </a:fld>
            <a:endParaRPr lang="en-US"/>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pPr>
              <a:defRPr/>
            </a:pPr>
            <a:endParaRPr lang="en-US"/>
          </a:p>
        </p:txBody>
      </p:sp>
      <p:sp>
        <p:nvSpPr>
          <p:cNvPr id="4" name="Footer Placeholder 3"/>
          <p:cNvSpPr>
            <a:spLocks noGrp="1"/>
          </p:cNvSpPr>
          <p:nvPr>
            <p:ph type="ftr" sz="quarter" idx="11"/>
          </p:nvPr>
        </p:nvSpPr>
        <p:spPr/>
        <p:txBody>
          <a:bodyPr/>
          <a:lstStyle>
            <a:extLst/>
          </a:lstStyle>
          <a:p>
            <a:pPr>
              <a:defRPr/>
            </a:pPr>
            <a:endParaRPr lang="en-US"/>
          </a:p>
        </p:txBody>
      </p:sp>
      <p:sp>
        <p:nvSpPr>
          <p:cNvPr id="5" name="Slide Number Placeholder 4"/>
          <p:cNvSpPr>
            <a:spLocks noGrp="1"/>
          </p:cNvSpPr>
          <p:nvPr>
            <p:ph type="sldNum" sz="quarter" idx="12"/>
          </p:nvPr>
        </p:nvSpPr>
        <p:spPr/>
        <p:txBody>
          <a:bodyPr/>
          <a:lstStyle>
            <a:extLst/>
          </a:lstStyle>
          <a:p>
            <a:pPr>
              <a:defRPr/>
            </a:pPr>
            <a:fld id="{2B75F0EB-C8D7-4CBF-B65E-509A9A90C6A8}" type="slidenum">
              <a:rPr lang="en-US" smtClean="0"/>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pPr>
              <a:defRPr/>
            </a:pPr>
            <a:endParaRPr lang="en-US"/>
          </a:p>
        </p:txBody>
      </p:sp>
      <p:sp>
        <p:nvSpPr>
          <p:cNvPr id="3" name="Footer Placeholder 2"/>
          <p:cNvSpPr>
            <a:spLocks noGrp="1"/>
          </p:cNvSpPr>
          <p:nvPr>
            <p:ph type="ftr" sz="quarter" idx="11"/>
          </p:nvPr>
        </p:nvSpPr>
        <p:spPr/>
        <p:txBody>
          <a:bodyPr/>
          <a:lstStyle>
            <a:extLst/>
          </a:lstStyle>
          <a:p>
            <a:pPr>
              <a:defRPr/>
            </a:pPr>
            <a:endParaRPr lang="en-US"/>
          </a:p>
        </p:txBody>
      </p:sp>
      <p:sp>
        <p:nvSpPr>
          <p:cNvPr id="4" name="Slide Number Placeholder 3"/>
          <p:cNvSpPr>
            <a:spLocks noGrp="1"/>
          </p:cNvSpPr>
          <p:nvPr>
            <p:ph type="sldNum" sz="quarter" idx="12"/>
          </p:nvPr>
        </p:nvSpPr>
        <p:spPr/>
        <p:txBody>
          <a:bodyPr/>
          <a:lstStyle>
            <a:extLst/>
          </a:lstStyle>
          <a:p>
            <a:pPr>
              <a:defRPr/>
            </a:pPr>
            <a:fld id="{E1403146-D4AC-41E3-B23B-E882D057928D}" type="slidenum">
              <a:rPr lang="en-US" smtClean="0"/>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endParaRPr lang="en-US"/>
          </a:p>
        </p:txBody>
      </p:sp>
      <p:sp>
        <p:nvSpPr>
          <p:cNvPr id="6" name="Footer Placeholder 5"/>
          <p:cNvSpPr>
            <a:spLocks noGrp="1"/>
          </p:cNvSpPr>
          <p:nvPr>
            <p:ph type="ftr" sz="quarter" idx="11"/>
          </p:nvPr>
        </p:nvSpPr>
        <p:spPr/>
        <p:txBody>
          <a:bodyPr/>
          <a:lstStyle>
            <a:extLst/>
          </a:lstStyle>
          <a:p>
            <a:pPr>
              <a:defRPr/>
            </a:pPr>
            <a:endParaRPr lang="en-US"/>
          </a:p>
        </p:txBody>
      </p:sp>
      <p:sp>
        <p:nvSpPr>
          <p:cNvPr id="7" name="Slide Number Placeholder 6"/>
          <p:cNvSpPr>
            <a:spLocks noGrp="1"/>
          </p:cNvSpPr>
          <p:nvPr>
            <p:ph type="sldNum" sz="quarter" idx="12"/>
          </p:nvPr>
        </p:nvSpPr>
        <p:spPr/>
        <p:txBody>
          <a:bodyPr/>
          <a:lstStyle>
            <a:extLst/>
          </a:lstStyle>
          <a:p>
            <a:pPr>
              <a:defRPr/>
            </a:pPr>
            <a:fld id="{2F510AE2-DB39-4FA1-A89A-14A43D704B05}" type="slidenum">
              <a:rPr lang="en-US" smtClean="0"/>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pPr>
              <a:defRPr/>
            </a:pPr>
            <a:endParaRPr lang="en-US"/>
          </a:p>
        </p:txBody>
      </p:sp>
      <p:sp>
        <p:nvSpPr>
          <p:cNvPr id="6" name="Footer Placeholder 5"/>
          <p:cNvSpPr>
            <a:spLocks noGrp="1"/>
          </p:cNvSpPr>
          <p:nvPr>
            <p:ph type="ftr" sz="quarter" idx="11"/>
          </p:nvPr>
        </p:nvSpPr>
        <p:spPr>
          <a:xfrm>
            <a:off x="914400" y="55499"/>
            <a:ext cx="5562600" cy="365125"/>
          </a:xfrm>
        </p:spPr>
        <p:txBody>
          <a:bodyPr/>
          <a:lstStyle>
            <a:extLst/>
          </a:lstStyle>
          <a:p>
            <a:pPr>
              <a:defRPr/>
            </a:pPr>
            <a:endParaRPr lang="en-US"/>
          </a:p>
        </p:txBody>
      </p:sp>
      <p:sp>
        <p:nvSpPr>
          <p:cNvPr id="7" name="Slide Number Placeholder 6"/>
          <p:cNvSpPr>
            <a:spLocks noGrp="1"/>
          </p:cNvSpPr>
          <p:nvPr>
            <p:ph type="sldNum" sz="quarter" idx="12"/>
          </p:nvPr>
        </p:nvSpPr>
        <p:spPr>
          <a:xfrm>
            <a:off x="8610600" y="55499"/>
            <a:ext cx="457200" cy="365125"/>
          </a:xfrm>
        </p:spPr>
        <p:txBody>
          <a:bodyPr/>
          <a:lstStyle>
            <a:extLst/>
          </a:lstStyle>
          <a:p>
            <a:pPr>
              <a:defRPr/>
            </a:pPr>
            <a:fld id="{DBDF6F9C-9FAE-4EE1-9ED2-B6A9C301B957}" type="slidenum">
              <a:rPr lang="en-US" smtClean="0"/>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endParaRPr lang="en-US"/>
          </a:p>
        </p:txBody>
      </p:sp>
      <p:sp>
        <p:nvSpPr>
          <p:cNvPr id="5" name="Footer Placeholder 4"/>
          <p:cNvSpPr>
            <a:spLocks noGrp="1"/>
          </p:cNvSpPr>
          <p:nvPr>
            <p:ph type="ftr" sz="quarter" idx="11"/>
          </p:nvPr>
        </p:nvSpPr>
        <p:spPr/>
        <p:txBody>
          <a:bodyPr/>
          <a:lstStyle>
            <a:extLst/>
          </a:lstStyle>
          <a:p>
            <a:pPr>
              <a:defRPr/>
            </a:pPr>
            <a:endParaRPr lang="en-US"/>
          </a:p>
        </p:txBody>
      </p:sp>
      <p:sp>
        <p:nvSpPr>
          <p:cNvPr id="6" name="Slide Number Placeholder 5"/>
          <p:cNvSpPr>
            <a:spLocks noGrp="1"/>
          </p:cNvSpPr>
          <p:nvPr>
            <p:ph type="sldNum" sz="quarter" idx="12"/>
          </p:nvPr>
        </p:nvSpPr>
        <p:spPr/>
        <p:txBody>
          <a:bodyPr/>
          <a:lstStyle>
            <a:extLst/>
          </a:lstStyle>
          <a:p>
            <a:pPr>
              <a:defRPr/>
            </a:pPr>
            <a:fld id="{11C6972B-5F78-4F8C-89A1-7AEF70E8C059}" type="slidenum">
              <a:rPr lang="en-US" smtClean="0"/>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endParaRPr lang="en-US"/>
          </a:p>
        </p:txBody>
      </p:sp>
      <p:sp>
        <p:nvSpPr>
          <p:cNvPr id="5" name="Footer Placeholder 4"/>
          <p:cNvSpPr>
            <a:spLocks noGrp="1"/>
          </p:cNvSpPr>
          <p:nvPr>
            <p:ph type="ftr" sz="quarter" idx="11"/>
          </p:nvPr>
        </p:nvSpPr>
        <p:spPr/>
        <p:txBody>
          <a:bodyPr/>
          <a:lstStyle>
            <a:extLst/>
          </a:lstStyle>
          <a:p>
            <a:pPr>
              <a:defRPr/>
            </a:pPr>
            <a:endParaRPr lang="en-US"/>
          </a:p>
        </p:txBody>
      </p:sp>
      <p:sp>
        <p:nvSpPr>
          <p:cNvPr id="6" name="Slide Number Placeholder 5"/>
          <p:cNvSpPr>
            <a:spLocks noGrp="1"/>
          </p:cNvSpPr>
          <p:nvPr>
            <p:ph type="sldNum" sz="quarter" idx="12"/>
          </p:nvPr>
        </p:nvSpPr>
        <p:spPr/>
        <p:txBody>
          <a:bodyPr/>
          <a:lstStyle>
            <a:extLst/>
          </a:lstStyle>
          <a:p>
            <a:pPr>
              <a:defRPr/>
            </a:pPr>
            <a:fld id="{0EFB7ADB-1640-4CF0-A0F3-DC610A625550}" type="slidenum">
              <a:rPr lang="en-US" smtClean="0"/>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A05300A7-B0F7-4C13-AE57-A23460E5BBA8}"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19CD52C9-7FBB-407C-B925-7995BAE9A2CD}"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a:ln/>
        </p:spPr>
        <p:txBody>
          <a:bodyPr/>
          <a:lstStyle>
            <a:lvl1pPr>
              <a:defRPr/>
            </a:lvl1pPr>
          </a:lstStyle>
          <a:p>
            <a:pPr>
              <a:defRPr/>
            </a:pPr>
            <a:endParaRPr lang="en-US"/>
          </a:p>
        </p:txBody>
      </p:sp>
      <p:sp>
        <p:nvSpPr>
          <p:cNvPr id="7" name="Rectangle 9"/>
          <p:cNvSpPr>
            <a:spLocks noGrp="1" noChangeArrowheads="1"/>
          </p:cNvSpPr>
          <p:nvPr>
            <p:ph type="ftr" sz="quarter" idx="11"/>
          </p:nvPr>
        </p:nvSpPr>
        <p:spPr>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ln/>
        </p:spPr>
        <p:txBody>
          <a:bodyPr/>
          <a:lstStyle>
            <a:lvl1pPr>
              <a:defRPr/>
            </a:lvl1pPr>
          </a:lstStyle>
          <a:p>
            <a:pPr>
              <a:defRPr/>
            </a:pPr>
            <a:fld id="{2C8414E6-3410-4B22-B4CF-BDB1687F4FB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C8A092E-F51C-4FC9-9D23-4137ACDDD21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8FD14315-7B5A-4690-9464-1D601D62AFC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2B75F0EB-C8D7-4CBF-B65E-509A9A90C6A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E1403146-D4AC-41E3-B23B-E882D057928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2F510AE2-DB39-4FA1-A89A-14A43D704B0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BDF6F9C-9FAE-4EE1-9ED2-B6A9C301B95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0080"/>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a:spcBef>
                <a:spcPct val="0"/>
              </a:spcBef>
              <a:buClrTx/>
              <a:buSzTx/>
              <a:buFontTx/>
              <a:buNone/>
              <a:defRPr/>
            </a:pPr>
            <a:endParaRPr kumimoji="1" lang="en-US" sz="2400" b="0"/>
          </a:p>
        </p:txBody>
      </p:sp>
      <p:sp>
        <p:nvSpPr>
          <p:cNvPr id="1027" name="Rectangle 3"/>
          <p:cNvSpPr>
            <a:spLocks noChangeArrowheads="1"/>
          </p:cNvSpPr>
          <p:nvPr/>
        </p:nvSpPr>
        <p:spPr bwMode="auto">
          <a:xfrm>
            <a:off x="152400" y="1752600"/>
            <a:ext cx="4724400" cy="152400"/>
          </a:xfrm>
          <a:prstGeom prst="rect">
            <a:avLst/>
          </a:prstGeom>
          <a:solidFill>
            <a:schemeClr val="accent1">
              <a:alpha val="50000"/>
            </a:schemeClr>
          </a:solidFill>
          <a:ln w="9525">
            <a:noFill/>
            <a:miter lim="800000"/>
            <a:headEnd/>
            <a:tailEnd/>
          </a:ln>
          <a:effectLst/>
        </p:spPr>
        <p:txBody>
          <a:bodyPr/>
          <a:lstStyle/>
          <a:p>
            <a:pPr>
              <a:spcBef>
                <a:spcPct val="0"/>
              </a:spcBef>
              <a:buClrTx/>
              <a:buSzTx/>
              <a:buFontTx/>
              <a:buNone/>
              <a:defRPr/>
            </a:pPr>
            <a:endParaRPr kumimoji="1" lang="en-US" sz="2400" b="0"/>
          </a:p>
        </p:txBody>
      </p:sp>
      <p:sp>
        <p:nvSpPr>
          <p:cNvPr id="102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a:spcBef>
                <a:spcPct val="0"/>
              </a:spcBef>
              <a:buClrTx/>
              <a:buSzTx/>
              <a:buFontTx/>
              <a:buNone/>
              <a:defRPr/>
            </a:pPr>
            <a:endParaRPr kumimoji="1" lang="en-US" sz="2400" b="0"/>
          </a:p>
        </p:txBody>
      </p:sp>
      <p:sp>
        <p:nvSpPr>
          <p:cNvPr id="1029"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a:spcBef>
                <a:spcPct val="0"/>
              </a:spcBef>
              <a:buClrTx/>
              <a:buSzTx/>
              <a:buFontTx/>
              <a:buNone/>
              <a:defRPr/>
            </a:pPr>
            <a:endParaRPr kumimoji="1" lang="en-US" sz="2400" b="0"/>
          </a:p>
        </p:txBody>
      </p:sp>
      <p:sp>
        <p:nvSpPr>
          <p:cNvPr id="1030"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6151" name="Rectangle 7"/>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2"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spcBef>
                <a:spcPct val="0"/>
              </a:spcBef>
              <a:buClrTx/>
              <a:buSzTx/>
              <a:buFontTx/>
              <a:buNone/>
              <a:defRPr sz="1400" b="0" smtClean="0"/>
            </a:lvl1pPr>
          </a:lstStyle>
          <a:p>
            <a:pPr>
              <a:defRPr/>
            </a:pPr>
            <a:endParaRPr lang="en-US"/>
          </a:p>
        </p:txBody>
      </p:sp>
      <p:sp>
        <p:nvSpPr>
          <p:cNvPr id="1033"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spcBef>
                <a:spcPct val="0"/>
              </a:spcBef>
              <a:buClrTx/>
              <a:buSzTx/>
              <a:buFontTx/>
              <a:buNone/>
              <a:defRPr sz="1400" b="0" smtClean="0"/>
            </a:lvl1pPr>
          </a:lstStyle>
          <a:p>
            <a:pPr>
              <a:defRPr/>
            </a:pPr>
            <a:endParaRPr lang="en-US"/>
          </a:p>
        </p:txBody>
      </p:sp>
      <p:sp>
        <p:nvSpPr>
          <p:cNvPr id="1034"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spcBef>
                <a:spcPct val="0"/>
              </a:spcBef>
              <a:buClrTx/>
              <a:buSzTx/>
              <a:buFontTx/>
              <a:buNone/>
              <a:defRPr sz="1400" b="0" smtClean="0"/>
            </a:lvl1pPr>
          </a:lstStyle>
          <a:p>
            <a:pPr>
              <a:defRPr/>
            </a:pPr>
            <a:fld id="{1A135796-AFA2-42D7-8DF6-D21A0868F45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00"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txStyles>
    <p:titleStyle>
      <a:lvl1pPr algn="l" rtl="0" eaLnBrk="0" fontAlgn="base" hangingPunct="0">
        <a:spcBef>
          <a:spcPct val="0"/>
        </a:spcBef>
        <a:spcAft>
          <a:spcPct val="0"/>
        </a:spcAft>
        <a:defRPr sz="4400">
          <a:solidFill>
            <a:srgbClr val="FFFFFF"/>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rgbClr val="FFFFFF"/>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rgbClr val="FFFFFF"/>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rgbClr val="FFFFFF"/>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rgbClr val="FFFFFF"/>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rgbClr val="FFFFFF"/>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rgbClr val="FFFFFF"/>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rgbClr val="FFFFFF"/>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rgbClr val="FFFFFF"/>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lr>
          <a:schemeClr val="accent2"/>
        </a:buClr>
        <a:buChar char="•"/>
        <a:defRPr sz="2000" b="1">
          <a:solidFill>
            <a:schemeClr val="tx1"/>
          </a:solidFill>
          <a:latin typeface="+mn-lt"/>
        </a:defRPr>
      </a:lvl5pPr>
      <a:lvl6pPr marL="2514600" indent="-228600" algn="l" rtl="0" fontAlgn="base">
        <a:spcBef>
          <a:spcPct val="20000"/>
        </a:spcBef>
        <a:spcAft>
          <a:spcPct val="0"/>
        </a:spcAft>
        <a:buClr>
          <a:schemeClr val="accent2"/>
        </a:buClr>
        <a:buChar char="•"/>
        <a:defRPr sz="2000" b="1">
          <a:solidFill>
            <a:schemeClr val="tx1"/>
          </a:solidFill>
          <a:latin typeface="+mn-lt"/>
        </a:defRPr>
      </a:lvl6pPr>
      <a:lvl7pPr marL="2971800" indent="-228600" algn="l" rtl="0" fontAlgn="base">
        <a:spcBef>
          <a:spcPct val="20000"/>
        </a:spcBef>
        <a:spcAft>
          <a:spcPct val="0"/>
        </a:spcAft>
        <a:buClr>
          <a:schemeClr val="accent2"/>
        </a:buClr>
        <a:buChar char="•"/>
        <a:defRPr sz="2000" b="1">
          <a:solidFill>
            <a:schemeClr val="tx1"/>
          </a:solidFill>
          <a:latin typeface="+mn-lt"/>
        </a:defRPr>
      </a:lvl7pPr>
      <a:lvl8pPr marL="3429000" indent="-228600" algn="l" rtl="0" fontAlgn="base">
        <a:spcBef>
          <a:spcPct val="20000"/>
        </a:spcBef>
        <a:spcAft>
          <a:spcPct val="0"/>
        </a:spcAft>
        <a:buClr>
          <a:schemeClr val="accent2"/>
        </a:buClr>
        <a:buChar char="•"/>
        <a:defRPr sz="2000" b="1">
          <a:solidFill>
            <a:schemeClr val="tx1"/>
          </a:solidFill>
          <a:latin typeface="+mn-lt"/>
        </a:defRPr>
      </a:lvl8pPr>
      <a:lvl9pPr marL="3886200" indent="-228600" algn="l" rtl="0" fontAlgn="base">
        <a:spcBef>
          <a:spcPct val="20000"/>
        </a:spcBef>
        <a:spcAft>
          <a:spcPct val="0"/>
        </a:spcAft>
        <a:buClr>
          <a:schemeClr val="accent2"/>
        </a:buClr>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26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kumimoji="1" sz="1400" b="0" smtClean="0"/>
            </a:lvl1pPr>
          </a:lstStyle>
          <a:p>
            <a:pPr>
              <a:defRPr/>
            </a:pPr>
            <a:endParaRPr lang="en-US"/>
          </a:p>
        </p:txBody>
      </p:sp>
      <p:sp>
        <p:nvSpPr>
          <p:cNvPr id="2426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kumimoji="1" sz="1400" b="0" smtClean="0"/>
            </a:lvl1pPr>
          </a:lstStyle>
          <a:p>
            <a:pPr>
              <a:defRPr/>
            </a:pPr>
            <a:endParaRPr lang="en-US"/>
          </a:p>
        </p:txBody>
      </p:sp>
      <p:sp>
        <p:nvSpPr>
          <p:cNvPr id="2426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kumimoji="1" sz="1400" b="0" smtClean="0"/>
            </a:lvl1pPr>
          </a:lstStyle>
          <a:p>
            <a:pPr>
              <a:defRPr/>
            </a:pPr>
            <a:fld id="{049902FE-C6B3-44A6-B4DC-2894E0518D1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pPr>
              <a:defRPr/>
            </a:pPr>
            <a:fld id="{1A135796-AFA2-42D7-8DF6-D21A0868F45D}" type="slidenum">
              <a:rPr lang="en-US" smtClean="0"/>
              <a:pPr>
                <a:defRPr/>
              </a:pPr>
              <a:t>‹#›</a:t>
            </a:fld>
            <a:endParaRPr lang="en-US"/>
          </a:p>
        </p:txBody>
      </p:sp>
    </p:spTree>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7.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32.xml"/><Relationship Id="rId1" Type="http://schemas.openxmlformats.org/officeDocument/2006/relationships/video" Target="file:///C:\Oliver%20DATA\Meds5371-Systems_Neuroscience\AUDITORY\Cell1%20rotations0003.avi" TargetMode="Externa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2.xml"/><Relationship Id="rId1" Type="http://schemas.openxmlformats.org/officeDocument/2006/relationships/vmlDrawing" Target="../drawings/vmlDrawing2.v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7.xml"/><Relationship Id="rId1" Type="http://schemas.openxmlformats.org/officeDocument/2006/relationships/video" Target="file:///C:\Oliver%20DATA\Meds5371-Systems_Neuroscience\AUDITORY\IC_laminae_ratV3.avi" TargetMode="Externa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1.xml"/><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1.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3.tiff"/></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32.xml"/><Relationship Id="rId1" Type="http://schemas.openxmlformats.org/officeDocument/2006/relationships/video" Target="file:///C:\Oliver%20DATA\Meds5371-Systems_Neuroscience\AUDITORY\MSO-LSO%20inputs%20in%2001-93%20.avi" TargetMode="Externa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29.xml"/><Relationship Id="rId5" Type="http://schemas.openxmlformats.org/officeDocument/2006/relationships/image" Target="../media/image38.jpeg"/><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38.xml"/><Relationship Id="rId5" Type="http://schemas.openxmlformats.org/officeDocument/2006/relationships/image" Target="../media/image42.jpeg"/><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39.xml"/><Relationship Id="rId1" Type="http://schemas.openxmlformats.org/officeDocument/2006/relationships/video" Target="file:///C:\Oliver%20DATA\Meds5371-Systems_Neuroscience\AUDITORY\domain%20model%202004.avi" TargetMode="Externa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00" name="Rectangle 4"/>
          <p:cNvSpPr>
            <a:spLocks noGrp="1" noChangeArrowheads="1"/>
          </p:cNvSpPr>
          <p:nvPr>
            <p:ph type="ctrTitle"/>
          </p:nvPr>
        </p:nvSpPr>
        <p:spPr>
          <a:xfrm>
            <a:off x="698500" y="2413000"/>
            <a:ext cx="8445500" cy="750888"/>
          </a:xfrm>
        </p:spPr>
        <p:txBody>
          <a:bodyPr/>
          <a:lstStyle/>
          <a:p>
            <a:pPr eaLnBrk="1" hangingPunct="1">
              <a:defRPr/>
            </a:pPr>
            <a:r>
              <a:rPr lang="en-US" sz="4000" dirty="0" smtClean="0"/>
              <a:t>Auditory midbrain and forebrain</a:t>
            </a:r>
          </a:p>
        </p:txBody>
      </p:sp>
      <p:sp>
        <p:nvSpPr>
          <p:cNvPr id="9219" name="Rectangle 5"/>
          <p:cNvSpPr>
            <a:spLocks noGrp="1" noChangeArrowheads="1"/>
          </p:cNvSpPr>
          <p:nvPr>
            <p:ph type="subTitle" idx="1"/>
          </p:nvPr>
        </p:nvSpPr>
        <p:spPr/>
        <p:txBody>
          <a:bodyPr/>
          <a:lstStyle/>
          <a:p>
            <a:pPr eaLnBrk="1" hangingPunct="1"/>
            <a:r>
              <a:rPr lang="en-US" dirty="0" smtClean="0"/>
              <a:t>Douglas Oliver</a:t>
            </a:r>
          </a:p>
          <a:p>
            <a:pPr eaLnBrk="1" hangingPunct="1"/>
            <a:r>
              <a:rPr lang="en-US" dirty="0" smtClean="0"/>
              <a:t>University of Connecticut Health Center</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426464"/>
          </a:xfrm>
        </p:spPr>
        <p:txBody>
          <a:bodyPr/>
          <a:lstStyle/>
          <a:p>
            <a:pPr algn="ctr"/>
            <a:r>
              <a:rPr lang="en-US" sz="2800" dirty="0" smtClean="0"/>
              <a:t>Behavioral Response to Pattern Discrimination</a:t>
            </a:r>
            <a:endParaRPr lang="en-US" sz="2800" dirty="0"/>
          </a:p>
        </p:txBody>
      </p:sp>
      <p:pic>
        <p:nvPicPr>
          <p:cNvPr id="3" name="Picture 2" descr="nn.2108-F5.jpg"/>
          <p:cNvPicPr>
            <a:picLocks noChangeAspect="1"/>
          </p:cNvPicPr>
          <p:nvPr/>
        </p:nvPicPr>
        <p:blipFill>
          <a:blip r:embed="rId2" cstate="print"/>
          <a:stretch>
            <a:fillRect/>
          </a:stretch>
        </p:blipFill>
        <p:spPr>
          <a:xfrm>
            <a:off x="330493" y="580571"/>
            <a:ext cx="8483014" cy="627743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4400" y="512063"/>
            <a:ext cx="7772400" cy="1541819"/>
          </a:xfrm>
        </p:spPr>
        <p:txBody>
          <a:bodyPr/>
          <a:lstStyle/>
          <a:p>
            <a:r>
              <a:rPr lang="en-US" dirty="0" smtClean="0"/>
              <a:t>What and Where in Auditory Cortex</a:t>
            </a:r>
            <a:endParaRPr lang="en-US" dirty="0"/>
          </a:p>
        </p:txBody>
      </p:sp>
      <p:sp>
        <p:nvSpPr>
          <p:cNvPr id="4" name="Content Placeholder 3"/>
          <p:cNvSpPr>
            <a:spLocks noGrp="1"/>
          </p:cNvSpPr>
          <p:nvPr>
            <p:ph idx="1"/>
          </p:nvPr>
        </p:nvSpPr>
        <p:spPr>
          <a:xfrm>
            <a:off x="914400" y="2250831"/>
            <a:ext cx="7772400" cy="3488787"/>
          </a:xfrm>
        </p:spPr>
        <p:txBody>
          <a:bodyPr/>
          <a:lstStyle/>
          <a:p>
            <a:r>
              <a:rPr lang="en-US" sz="2800" b="1" dirty="0" smtClean="0"/>
              <a:t>Subdivisions used on sound localization</a:t>
            </a:r>
          </a:p>
          <a:p>
            <a:pPr lvl="1"/>
            <a:r>
              <a:rPr lang="en-US" sz="2400" b="1" dirty="0" smtClean="0"/>
              <a:t>Primary – A1 and PAF</a:t>
            </a:r>
          </a:p>
          <a:p>
            <a:pPr lvl="1"/>
            <a:r>
              <a:rPr lang="en-US" sz="2400" b="1" dirty="0" smtClean="0"/>
              <a:t>Non-primary – AE sulcus</a:t>
            </a:r>
          </a:p>
          <a:p>
            <a:r>
              <a:rPr lang="en-US" sz="2800" b="1" dirty="0" smtClean="0"/>
              <a:t>Subdivisions used for pattern discrimination</a:t>
            </a:r>
          </a:p>
          <a:p>
            <a:pPr lvl="1"/>
            <a:r>
              <a:rPr lang="en-US" sz="2400" b="1" dirty="0" smtClean="0"/>
              <a:t>AAF</a:t>
            </a:r>
          </a:p>
          <a:p>
            <a:pPr lvl="1">
              <a:buNone/>
            </a:pPr>
            <a:endParaRPr lang="en-US" sz="2400" b="1" dirty="0" smtClean="0"/>
          </a:p>
          <a:p>
            <a:r>
              <a:rPr lang="en-US" sz="2800" b="1" dirty="0" smtClean="0"/>
              <a:t>How does this come about?</a:t>
            </a:r>
          </a:p>
          <a:p>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1346" name="Rectangle 2"/>
          <p:cNvSpPr>
            <a:spLocks noChangeArrowheads="1"/>
          </p:cNvSpPr>
          <p:nvPr/>
        </p:nvSpPr>
        <p:spPr bwMode="auto">
          <a:xfrm>
            <a:off x="0" y="838200"/>
            <a:ext cx="9137650" cy="6019800"/>
          </a:xfrm>
          <a:prstGeom prst="rect">
            <a:avLst/>
          </a:prstGeom>
          <a:noFill/>
          <a:ln w="9525">
            <a:noFill/>
            <a:miter lim="800000"/>
            <a:headEnd/>
            <a:tailEnd/>
          </a:ln>
        </p:spPr>
        <p:txBody>
          <a:bodyPr/>
          <a:lstStyle/>
          <a:p>
            <a:endParaRPr lang="en-US"/>
          </a:p>
        </p:txBody>
      </p:sp>
      <p:sp>
        <p:nvSpPr>
          <p:cNvPr id="441347" name="Freeform 3"/>
          <p:cNvSpPr>
            <a:spLocks/>
          </p:cNvSpPr>
          <p:nvPr/>
        </p:nvSpPr>
        <p:spPr bwMode="auto">
          <a:xfrm>
            <a:off x="4941888" y="1104900"/>
            <a:ext cx="1271587" cy="550863"/>
          </a:xfrm>
          <a:custGeom>
            <a:avLst/>
            <a:gdLst/>
            <a:ahLst/>
            <a:cxnLst>
              <a:cxn ang="0">
                <a:pos x="801" y="0"/>
              </a:cxn>
              <a:cxn ang="0">
                <a:pos x="0" y="0"/>
              </a:cxn>
              <a:cxn ang="0">
                <a:pos x="0" y="347"/>
              </a:cxn>
              <a:cxn ang="0">
                <a:pos x="801" y="347"/>
              </a:cxn>
              <a:cxn ang="0">
                <a:pos x="801" y="0"/>
              </a:cxn>
              <a:cxn ang="0">
                <a:pos x="787" y="7"/>
              </a:cxn>
              <a:cxn ang="0">
                <a:pos x="787" y="340"/>
              </a:cxn>
              <a:cxn ang="0">
                <a:pos x="794" y="333"/>
              </a:cxn>
              <a:cxn ang="0">
                <a:pos x="7" y="333"/>
              </a:cxn>
              <a:cxn ang="0">
                <a:pos x="14" y="340"/>
              </a:cxn>
              <a:cxn ang="0">
                <a:pos x="14" y="7"/>
              </a:cxn>
              <a:cxn ang="0">
                <a:pos x="7" y="15"/>
              </a:cxn>
              <a:cxn ang="0">
                <a:pos x="794" y="15"/>
              </a:cxn>
              <a:cxn ang="0">
                <a:pos x="787" y="7"/>
              </a:cxn>
              <a:cxn ang="0">
                <a:pos x="801" y="0"/>
              </a:cxn>
            </a:cxnLst>
            <a:rect l="0" t="0" r="r" b="b"/>
            <a:pathLst>
              <a:path w="801" h="347">
                <a:moveTo>
                  <a:pt x="801" y="0"/>
                </a:moveTo>
                <a:lnTo>
                  <a:pt x="0" y="0"/>
                </a:lnTo>
                <a:lnTo>
                  <a:pt x="0" y="347"/>
                </a:lnTo>
                <a:lnTo>
                  <a:pt x="801" y="347"/>
                </a:lnTo>
                <a:lnTo>
                  <a:pt x="801" y="0"/>
                </a:lnTo>
                <a:lnTo>
                  <a:pt x="787" y="7"/>
                </a:lnTo>
                <a:lnTo>
                  <a:pt x="787" y="340"/>
                </a:lnTo>
                <a:lnTo>
                  <a:pt x="794" y="333"/>
                </a:lnTo>
                <a:lnTo>
                  <a:pt x="7" y="333"/>
                </a:lnTo>
                <a:lnTo>
                  <a:pt x="14" y="340"/>
                </a:lnTo>
                <a:lnTo>
                  <a:pt x="14" y="7"/>
                </a:lnTo>
                <a:lnTo>
                  <a:pt x="7" y="15"/>
                </a:lnTo>
                <a:lnTo>
                  <a:pt x="794" y="15"/>
                </a:lnTo>
                <a:lnTo>
                  <a:pt x="787" y="7"/>
                </a:lnTo>
                <a:lnTo>
                  <a:pt x="801" y="0"/>
                </a:lnTo>
                <a:close/>
              </a:path>
            </a:pathLst>
          </a:custGeom>
          <a:solidFill>
            <a:srgbClr val="FFFF7D"/>
          </a:solidFill>
          <a:ln w="9525">
            <a:noFill/>
            <a:round/>
            <a:headEnd/>
            <a:tailEnd/>
          </a:ln>
        </p:spPr>
        <p:txBody>
          <a:bodyPr/>
          <a:lstStyle/>
          <a:p>
            <a:endParaRPr lang="en-US"/>
          </a:p>
        </p:txBody>
      </p:sp>
      <p:sp>
        <p:nvSpPr>
          <p:cNvPr id="441348" name="Freeform 4"/>
          <p:cNvSpPr>
            <a:spLocks/>
          </p:cNvSpPr>
          <p:nvPr/>
        </p:nvSpPr>
        <p:spPr bwMode="auto">
          <a:xfrm>
            <a:off x="6740525" y="5410200"/>
            <a:ext cx="671513" cy="501650"/>
          </a:xfrm>
          <a:custGeom>
            <a:avLst/>
            <a:gdLst/>
            <a:ahLst/>
            <a:cxnLst>
              <a:cxn ang="0">
                <a:pos x="409" y="309"/>
              </a:cxn>
              <a:cxn ang="0">
                <a:pos x="416" y="302"/>
              </a:cxn>
              <a:cxn ang="0">
                <a:pos x="8" y="302"/>
              </a:cxn>
              <a:cxn ang="0">
                <a:pos x="15" y="309"/>
              </a:cxn>
              <a:cxn ang="0">
                <a:pos x="15" y="7"/>
              </a:cxn>
              <a:cxn ang="0">
                <a:pos x="8" y="14"/>
              </a:cxn>
              <a:cxn ang="0">
                <a:pos x="416" y="14"/>
              </a:cxn>
              <a:cxn ang="0">
                <a:pos x="409" y="7"/>
              </a:cxn>
              <a:cxn ang="0">
                <a:pos x="409" y="309"/>
              </a:cxn>
              <a:cxn ang="0">
                <a:pos x="423" y="316"/>
              </a:cxn>
              <a:cxn ang="0">
                <a:pos x="423" y="0"/>
              </a:cxn>
              <a:cxn ang="0">
                <a:pos x="0" y="0"/>
              </a:cxn>
              <a:cxn ang="0">
                <a:pos x="0" y="316"/>
              </a:cxn>
              <a:cxn ang="0">
                <a:pos x="423" y="316"/>
              </a:cxn>
              <a:cxn ang="0">
                <a:pos x="409" y="309"/>
              </a:cxn>
            </a:cxnLst>
            <a:rect l="0" t="0" r="r" b="b"/>
            <a:pathLst>
              <a:path w="423" h="316">
                <a:moveTo>
                  <a:pt x="409" y="309"/>
                </a:moveTo>
                <a:lnTo>
                  <a:pt x="416" y="302"/>
                </a:lnTo>
                <a:lnTo>
                  <a:pt x="8" y="302"/>
                </a:lnTo>
                <a:lnTo>
                  <a:pt x="15" y="309"/>
                </a:lnTo>
                <a:lnTo>
                  <a:pt x="15" y="7"/>
                </a:lnTo>
                <a:lnTo>
                  <a:pt x="8" y="14"/>
                </a:lnTo>
                <a:lnTo>
                  <a:pt x="416" y="14"/>
                </a:lnTo>
                <a:lnTo>
                  <a:pt x="409" y="7"/>
                </a:lnTo>
                <a:lnTo>
                  <a:pt x="409" y="309"/>
                </a:lnTo>
                <a:lnTo>
                  <a:pt x="423" y="316"/>
                </a:lnTo>
                <a:lnTo>
                  <a:pt x="423" y="0"/>
                </a:lnTo>
                <a:lnTo>
                  <a:pt x="0" y="0"/>
                </a:lnTo>
                <a:lnTo>
                  <a:pt x="0" y="316"/>
                </a:lnTo>
                <a:lnTo>
                  <a:pt x="423" y="316"/>
                </a:lnTo>
                <a:lnTo>
                  <a:pt x="409" y="309"/>
                </a:lnTo>
                <a:close/>
              </a:path>
            </a:pathLst>
          </a:custGeom>
          <a:solidFill>
            <a:srgbClr val="FFFF7D"/>
          </a:solidFill>
          <a:ln w="9525">
            <a:noFill/>
            <a:round/>
            <a:headEnd/>
            <a:tailEnd/>
          </a:ln>
        </p:spPr>
        <p:txBody>
          <a:bodyPr/>
          <a:lstStyle/>
          <a:p>
            <a:endParaRPr lang="en-US"/>
          </a:p>
        </p:txBody>
      </p:sp>
      <p:sp>
        <p:nvSpPr>
          <p:cNvPr id="441349" name="Freeform 5"/>
          <p:cNvSpPr>
            <a:spLocks/>
          </p:cNvSpPr>
          <p:nvPr/>
        </p:nvSpPr>
        <p:spPr bwMode="auto">
          <a:xfrm>
            <a:off x="6743700" y="4932363"/>
            <a:ext cx="677863" cy="503237"/>
          </a:xfrm>
          <a:custGeom>
            <a:avLst/>
            <a:gdLst/>
            <a:ahLst/>
            <a:cxnLst>
              <a:cxn ang="0">
                <a:pos x="0" y="317"/>
              </a:cxn>
              <a:cxn ang="0">
                <a:pos x="427" y="317"/>
              </a:cxn>
              <a:cxn ang="0">
                <a:pos x="427" y="0"/>
              </a:cxn>
              <a:cxn ang="0">
                <a:pos x="0" y="0"/>
              </a:cxn>
              <a:cxn ang="0">
                <a:pos x="0" y="317"/>
              </a:cxn>
              <a:cxn ang="0">
                <a:pos x="14" y="310"/>
              </a:cxn>
              <a:cxn ang="0">
                <a:pos x="14" y="7"/>
              </a:cxn>
              <a:cxn ang="0">
                <a:pos x="7" y="14"/>
              </a:cxn>
              <a:cxn ang="0">
                <a:pos x="420" y="14"/>
              </a:cxn>
              <a:cxn ang="0">
                <a:pos x="412" y="7"/>
              </a:cxn>
              <a:cxn ang="0">
                <a:pos x="412" y="310"/>
              </a:cxn>
              <a:cxn ang="0">
                <a:pos x="420" y="302"/>
              </a:cxn>
              <a:cxn ang="0">
                <a:pos x="7" y="302"/>
              </a:cxn>
              <a:cxn ang="0">
                <a:pos x="14" y="310"/>
              </a:cxn>
              <a:cxn ang="0">
                <a:pos x="0" y="317"/>
              </a:cxn>
            </a:cxnLst>
            <a:rect l="0" t="0" r="r" b="b"/>
            <a:pathLst>
              <a:path w="427" h="317">
                <a:moveTo>
                  <a:pt x="0" y="317"/>
                </a:moveTo>
                <a:lnTo>
                  <a:pt x="427" y="317"/>
                </a:lnTo>
                <a:lnTo>
                  <a:pt x="427" y="0"/>
                </a:lnTo>
                <a:lnTo>
                  <a:pt x="0" y="0"/>
                </a:lnTo>
                <a:lnTo>
                  <a:pt x="0" y="317"/>
                </a:lnTo>
                <a:lnTo>
                  <a:pt x="14" y="310"/>
                </a:lnTo>
                <a:lnTo>
                  <a:pt x="14" y="7"/>
                </a:lnTo>
                <a:lnTo>
                  <a:pt x="7" y="14"/>
                </a:lnTo>
                <a:lnTo>
                  <a:pt x="420" y="14"/>
                </a:lnTo>
                <a:lnTo>
                  <a:pt x="412" y="7"/>
                </a:lnTo>
                <a:lnTo>
                  <a:pt x="412" y="310"/>
                </a:lnTo>
                <a:lnTo>
                  <a:pt x="420" y="302"/>
                </a:lnTo>
                <a:lnTo>
                  <a:pt x="7" y="302"/>
                </a:lnTo>
                <a:lnTo>
                  <a:pt x="14" y="310"/>
                </a:lnTo>
                <a:lnTo>
                  <a:pt x="0" y="317"/>
                </a:lnTo>
                <a:close/>
              </a:path>
            </a:pathLst>
          </a:custGeom>
          <a:solidFill>
            <a:srgbClr val="FFFF7D"/>
          </a:solidFill>
          <a:ln w="9525">
            <a:noFill/>
            <a:round/>
            <a:headEnd/>
            <a:tailEnd/>
          </a:ln>
        </p:spPr>
        <p:txBody>
          <a:bodyPr/>
          <a:lstStyle/>
          <a:p>
            <a:endParaRPr lang="en-US"/>
          </a:p>
        </p:txBody>
      </p:sp>
      <p:sp>
        <p:nvSpPr>
          <p:cNvPr id="441350" name="Rectangle 6"/>
          <p:cNvSpPr>
            <a:spLocks noChangeArrowheads="1"/>
          </p:cNvSpPr>
          <p:nvPr/>
        </p:nvSpPr>
        <p:spPr bwMode="auto">
          <a:xfrm>
            <a:off x="4527550" y="1104900"/>
            <a:ext cx="63500" cy="5481638"/>
          </a:xfrm>
          <a:prstGeom prst="rect">
            <a:avLst/>
          </a:prstGeom>
          <a:solidFill>
            <a:srgbClr val="111111"/>
          </a:solidFill>
          <a:ln w="9525">
            <a:noFill/>
            <a:miter lim="800000"/>
            <a:headEnd/>
            <a:tailEnd/>
          </a:ln>
        </p:spPr>
        <p:txBody>
          <a:bodyPr/>
          <a:lstStyle/>
          <a:p>
            <a:endParaRPr lang="en-US"/>
          </a:p>
        </p:txBody>
      </p:sp>
      <p:sp>
        <p:nvSpPr>
          <p:cNvPr id="441351" name="Freeform 7"/>
          <p:cNvSpPr>
            <a:spLocks/>
          </p:cNvSpPr>
          <p:nvPr/>
        </p:nvSpPr>
        <p:spPr bwMode="auto">
          <a:xfrm>
            <a:off x="7780338" y="4756150"/>
            <a:ext cx="1096962" cy="625475"/>
          </a:xfrm>
          <a:custGeom>
            <a:avLst/>
            <a:gdLst/>
            <a:ahLst/>
            <a:cxnLst>
              <a:cxn ang="0">
                <a:pos x="277" y="4"/>
              </a:cxn>
              <a:cxn ang="0">
                <a:pos x="154" y="34"/>
              </a:cxn>
              <a:cxn ang="0">
                <a:pos x="83" y="72"/>
              </a:cxn>
              <a:cxn ang="0">
                <a:pos x="43" y="102"/>
              </a:cxn>
              <a:cxn ang="0">
                <a:pos x="17" y="138"/>
              </a:cxn>
              <a:cxn ang="0">
                <a:pos x="2" y="175"/>
              </a:cxn>
              <a:cxn ang="0">
                <a:pos x="8" y="236"/>
              </a:cxn>
              <a:cxn ang="0">
                <a:pos x="18" y="256"/>
              </a:cxn>
              <a:cxn ang="0">
                <a:pos x="61" y="308"/>
              </a:cxn>
              <a:cxn ang="0">
                <a:pos x="104" y="336"/>
              </a:cxn>
              <a:cxn ang="0">
                <a:pos x="156" y="362"/>
              </a:cxn>
              <a:cxn ang="0">
                <a:pos x="279" y="390"/>
              </a:cxn>
              <a:cxn ang="0">
                <a:pos x="416" y="390"/>
              </a:cxn>
              <a:cxn ang="0">
                <a:pos x="538" y="362"/>
              </a:cxn>
              <a:cxn ang="0">
                <a:pos x="609" y="322"/>
              </a:cxn>
              <a:cxn ang="0">
                <a:pos x="648" y="292"/>
              </a:cxn>
              <a:cxn ang="0">
                <a:pos x="675" y="256"/>
              </a:cxn>
              <a:cxn ang="0">
                <a:pos x="689" y="218"/>
              </a:cxn>
              <a:cxn ang="0">
                <a:pos x="684" y="158"/>
              </a:cxn>
              <a:cxn ang="0">
                <a:pos x="673" y="138"/>
              </a:cxn>
              <a:cxn ang="0">
                <a:pos x="631" y="86"/>
              </a:cxn>
              <a:cxn ang="0">
                <a:pos x="588" y="59"/>
              </a:cxn>
              <a:cxn ang="0">
                <a:pos x="536" y="34"/>
              </a:cxn>
              <a:cxn ang="0">
                <a:pos x="415" y="4"/>
              </a:cxn>
              <a:cxn ang="0">
                <a:pos x="415" y="18"/>
              </a:cxn>
              <a:cxn ang="0">
                <a:pos x="532" y="48"/>
              </a:cxn>
              <a:cxn ang="0">
                <a:pos x="581" y="70"/>
              </a:cxn>
              <a:cxn ang="0">
                <a:pos x="620" y="97"/>
              </a:cxn>
              <a:cxn ang="0">
                <a:pos x="652" y="127"/>
              </a:cxn>
              <a:cxn ang="0">
                <a:pos x="670" y="163"/>
              </a:cxn>
              <a:cxn ang="0">
                <a:pos x="675" y="177"/>
              </a:cxn>
              <a:cxn ang="0">
                <a:pos x="675" y="215"/>
              </a:cxn>
              <a:cxn ang="0">
                <a:pos x="661" y="249"/>
              </a:cxn>
              <a:cxn ang="0">
                <a:pos x="652" y="265"/>
              </a:cxn>
              <a:cxn ang="0">
                <a:pos x="622" y="297"/>
              </a:cxn>
              <a:cxn ang="0">
                <a:pos x="581" y="324"/>
              </a:cxn>
              <a:cxn ang="0">
                <a:pos x="475" y="365"/>
              </a:cxn>
              <a:cxn ang="0">
                <a:pos x="347" y="379"/>
              </a:cxn>
              <a:cxn ang="0">
                <a:pos x="216" y="365"/>
              </a:cxn>
              <a:cxn ang="0">
                <a:pos x="111" y="324"/>
              </a:cxn>
              <a:cxn ang="0">
                <a:pos x="70" y="297"/>
              </a:cxn>
              <a:cxn ang="0">
                <a:pos x="40" y="265"/>
              </a:cxn>
              <a:cxn ang="0">
                <a:pos x="31" y="249"/>
              </a:cxn>
              <a:cxn ang="0">
                <a:pos x="17" y="215"/>
              </a:cxn>
              <a:cxn ang="0">
                <a:pos x="17" y="177"/>
              </a:cxn>
              <a:cxn ang="0">
                <a:pos x="22" y="163"/>
              </a:cxn>
              <a:cxn ang="0">
                <a:pos x="40" y="127"/>
              </a:cxn>
              <a:cxn ang="0">
                <a:pos x="72" y="97"/>
              </a:cxn>
              <a:cxn ang="0">
                <a:pos x="111" y="70"/>
              </a:cxn>
              <a:cxn ang="0">
                <a:pos x="159" y="48"/>
              </a:cxn>
              <a:cxn ang="0">
                <a:pos x="279" y="18"/>
              </a:cxn>
            </a:cxnLst>
            <a:rect l="0" t="0" r="r" b="b"/>
            <a:pathLst>
              <a:path w="691" h="394">
                <a:moveTo>
                  <a:pt x="347" y="0"/>
                </a:moveTo>
                <a:lnTo>
                  <a:pt x="279" y="4"/>
                </a:lnTo>
                <a:lnTo>
                  <a:pt x="277" y="4"/>
                </a:lnTo>
                <a:lnTo>
                  <a:pt x="213" y="16"/>
                </a:lnTo>
                <a:lnTo>
                  <a:pt x="156" y="34"/>
                </a:lnTo>
                <a:lnTo>
                  <a:pt x="154" y="34"/>
                </a:lnTo>
                <a:lnTo>
                  <a:pt x="104" y="57"/>
                </a:lnTo>
                <a:lnTo>
                  <a:pt x="104" y="59"/>
                </a:lnTo>
                <a:lnTo>
                  <a:pt x="83" y="72"/>
                </a:lnTo>
                <a:lnTo>
                  <a:pt x="63" y="86"/>
                </a:lnTo>
                <a:lnTo>
                  <a:pt x="61" y="86"/>
                </a:lnTo>
                <a:lnTo>
                  <a:pt x="43" y="102"/>
                </a:lnTo>
                <a:lnTo>
                  <a:pt x="29" y="120"/>
                </a:lnTo>
                <a:lnTo>
                  <a:pt x="18" y="138"/>
                </a:lnTo>
                <a:lnTo>
                  <a:pt x="17" y="138"/>
                </a:lnTo>
                <a:lnTo>
                  <a:pt x="8" y="156"/>
                </a:lnTo>
                <a:lnTo>
                  <a:pt x="8" y="158"/>
                </a:lnTo>
                <a:lnTo>
                  <a:pt x="2" y="175"/>
                </a:lnTo>
                <a:lnTo>
                  <a:pt x="0" y="197"/>
                </a:lnTo>
                <a:lnTo>
                  <a:pt x="2" y="218"/>
                </a:lnTo>
                <a:lnTo>
                  <a:pt x="8" y="236"/>
                </a:lnTo>
                <a:lnTo>
                  <a:pt x="8" y="238"/>
                </a:lnTo>
                <a:lnTo>
                  <a:pt x="17" y="256"/>
                </a:lnTo>
                <a:lnTo>
                  <a:pt x="18" y="256"/>
                </a:lnTo>
                <a:lnTo>
                  <a:pt x="29" y="274"/>
                </a:lnTo>
                <a:lnTo>
                  <a:pt x="43" y="292"/>
                </a:lnTo>
                <a:lnTo>
                  <a:pt x="61" y="308"/>
                </a:lnTo>
                <a:lnTo>
                  <a:pt x="63" y="308"/>
                </a:lnTo>
                <a:lnTo>
                  <a:pt x="83" y="322"/>
                </a:lnTo>
                <a:lnTo>
                  <a:pt x="104" y="336"/>
                </a:lnTo>
                <a:lnTo>
                  <a:pt x="104" y="338"/>
                </a:lnTo>
                <a:lnTo>
                  <a:pt x="154" y="362"/>
                </a:lnTo>
                <a:lnTo>
                  <a:pt x="156" y="362"/>
                </a:lnTo>
                <a:lnTo>
                  <a:pt x="213" y="379"/>
                </a:lnTo>
                <a:lnTo>
                  <a:pt x="277" y="390"/>
                </a:lnTo>
                <a:lnTo>
                  <a:pt x="279" y="390"/>
                </a:lnTo>
                <a:lnTo>
                  <a:pt x="347" y="394"/>
                </a:lnTo>
                <a:lnTo>
                  <a:pt x="415" y="390"/>
                </a:lnTo>
                <a:lnTo>
                  <a:pt x="416" y="390"/>
                </a:lnTo>
                <a:lnTo>
                  <a:pt x="479" y="379"/>
                </a:lnTo>
                <a:lnTo>
                  <a:pt x="536" y="362"/>
                </a:lnTo>
                <a:lnTo>
                  <a:pt x="538" y="362"/>
                </a:lnTo>
                <a:lnTo>
                  <a:pt x="588" y="338"/>
                </a:lnTo>
                <a:lnTo>
                  <a:pt x="588" y="336"/>
                </a:lnTo>
                <a:lnTo>
                  <a:pt x="609" y="322"/>
                </a:lnTo>
                <a:lnTo>
                  <a:pt x="629" y="308"/>
                </a:lnTo>
                <a:lnTo>
                  <a:pt x="631" y="308"/>
                </a:lnTo>
                <a:lnTo>
                  <a:pt x="648" y="292"/>
                </a:lnTo>
                <a:lnTo>
                  <a:pt x="663" y="274"/>
                </a:lnTo>
                <a:lnTo>
                  <a:pt x="673" y="256"/>
                </a:lnTo>
                <a:lnTo>
                  <a:pt x="675" y="256"/>
                </a:lnTo>
                <a:lnTo>
                  <a:pt x="684" y="238"/>
                </a:lnTo>
                <a:lnTo>
                  <a:pt x="684" y="236"/>
                </a:lnTo>
                <a:lnTo>
                  <a:pt x="689" y="218"/>
                </a:lnTo>
                <a:lnTo>
                  <a:pt x="691" y="197"/>
                </a:lnTo>
                <a:lnTo>
                  <a:pt x="689" y="175"/>
                </a:lnTo>
                <a:lnTo>
                  <a:pt x="684" y="158"/>
                </a:lnTo>
                <a:lnTo>
                  <a:pt x="684" y="156"/>
                </a:lnTo>
                <a:lnTo>
                  <a:pt x="675" y="138"/>
                </a:lnTo>
                <a:lnTo>
                  <a:pt x="673" y="138"/>
                </a:lnTo>
                <a:lnTo>
                  <a:pt x="663" y="120"/>
                </a:lnTo>
                <a:lnTo>
                  <a:pt x="648" y="102"/>
                </a:lnTo>
                <a:lnTo>
                  <a:pt x="631" y="86"/>
                </a:lnTo>
                <a:lnTo>
                  <a:pt x="629" y="86"/>
                </a:lnTo>
                <a:lnTo>
                  <a:pt x="609" y="72"/>
                </a:lnTo>
                <a:lnTo>
                  <a:pt x="588" y="59"/>
                </a:lnTo>
                <a:lnTo>
                  <a:pt x="588" y="57"/>
                </a:lnTo>
                <a:lnTo>
                  <a:pt x="538" y="34"/>
                </a:lnTo>
                <a:lnTo>
                  <a:pt x="536" y="34"/>
                </a:lnTo>
                <a:lnTo>
                  <a:pt x="479" y="16"/>
                </a:lnTo>
                <a:lnTo>
                  <a:pt x="416" y="4"/>
                </a:lnTo>
                <a:lnTo>
                  <a:pt x="415" y="4"/>
                </a:lnTo>
                <a:lnTo>
                  <a:pt x="347" y="0"/>
                </a:lnTo>
                <a:lnTo>
                  <a:pt x="347" y="14"/>
                </a:lnTo>
                <a:lnTo>
                  <a:pt x="415" y="18"/>
                </a:lnTo>
                <a:lnTo>
                  <a:pt x="413" y="18"/>
                </a:lnTo>
                <a:lnTo>
                  <a:pt x="475" y="30"/>
                </a:lnTo>
                <a:lnTo>
                  <a:pt x="532" y="48"/>
                </a:lnTo>
                <a:lnTo>
                  <a:pt x="531" y="48"/>
                </a:lnTo>
                <a:lnTo>
                  <a:pt x="581" y="72"/>
                </a:lnTo>
                <a:lnTo>
                  <a:pt x="581" y="70"/>
                </a:lnTo>
                <a:lnTo>
                  <a:pt x="602" y="82"/>
                </a:lnTo>
                <a:lnTo>
                  <a:pt x="622" y="97"/>
                </a:lnTo>
                <a:lnTo>
                  <a:pt x="620" y="97"/>
                </a:lnTo>
                <a:lnTo>
                  <a:pt x="638" y="113"/>
                </a:lnTo>
                <a:lnTo>
                  <a:pt x="652" y="129"/>
                </a:lnTo>
                <a:lnTo>
                  <a:pt x="652" y="127"/>
                </a:lnTo>
                <a:lnTo>
                  <a:pt x="663" y="145"/>
                </a:lnTo>
                <a:lnTo>
                  <a:pt x="661" y="145"/>
                </a:lnTo>
                <a:lnTo>
                  <a:pt x="670" y="163"/>
                </a:lnTo>
                <a:lnTo>
                  <a:pt x="670" y="161"/>
                </a:lnTo>
                <a:lnTo>
                  <a:pt x="675" y="179"/>
                </a:lnTo>
                <a:lnTo>
                  <a:pt x="675" y="177"/>
                </a:lnTo>
                <a:lnTo>
                  <a:pt x="677" y="197"/>
                </a:lnTo>
                <a:lnTo>
                  <a:pt x="675" y="217"/>
                </a:lnTo>
                <a:lnTo>
                  <a:pt x="675" y="215"/>
                </a:lnTo>
                <a:lnTo>
                  <a:pt x="670" y="233"/>
                </a:lnTo>
                <a:lnTo>
                  <a:pt x="670" y="231"/>
                </a:lnTo>
                <a:lnTo>
                  <a:pt x="661" y="249"/>
                </a:lnTo>
                <a:lnTo>
                  <a:pt x="663" y="249"/>
                </a:lnTo>
                <a:lnTo>
                  <a:pt x="652" y="267"/>
                </a:lnTo>
                <a:lnTo>
                  <a:pt x="652" y="265"/>
                </a:lnTo>
                <a:lnTo>
                  <a:pt x="638" y="281"/>
                </a:lnTo>
                <a:lnTo>
                  <a:pt x="620" y="297"/>
                </a:lnTo>
                <a:lnTo>
                  <a:pt x="622" y="297"/>
                </a:lnTo>
                <a:lnTo>
                  <a:pt x="602" y="311"/>
                </a:lnTo>
                <a:lnTo>
                  <a:pt x="581" y="326"/>
                </a:lnTo>
                <a:lnTo>
                  <a:pt x="581" y="324"/>
                </a:lnTo>
                <a:lnTo>
                  <a:pt x="531" y="347"/>
                </a:lnTo>
                <a:lnTo>
                  <a:pt x="532" y="347"/>
                </a:lnTo>
                <a:lnTo>
                  <a:pt x="475" y="365"/>
                </a:lnTo>
                <a:lnTo>
                  <a:pt x="413" y="376"/>
                </a:lnTo>
                <a:lnTo>
                  <a:pt x="415" y="376"/>
                </a:lnTo>
                <a:lnTo>
                  <a:pt x="347" y="379"/>
                </a:lnTo>
                <a:lnTo>
                  <a:pt x="279" y="376"/>
                </a:lnTo>
                <a:lnTo>
                  <a:pt x="281" y="376"/>
                </a:lnTo>
                <a:lnTo>
                  <a:pt x="216" y="365"/>
                </a:lnTo>
                <a:lnTo>
                  <a:pt x="159" y="347"/>
                </a:lnTo>
                <a:lnTo>
                  <a:pt x="161" y="347"/>
                </a:lnTo>
                <a:lnTo>
                  <a:pt x="111" y="324"/>
                </a:lnTo>
                <a:lnTo>
                  <a:pt x="111" y="326"/>
                </a:lnTo>
                <a:lnTo>
                  <a:pt x="90" y="311"/>
                </a:lnTo>
                <a:lnTo>
                  <a:pt x="70" y="297"/>
                </a:lnTo>
                <a:lnTo>
                  <a:pt x="72" y="297"/>
                </a:lnTo>
                <a:lnTo>
                  <a:pt x="54" y="281"/>
                </a:lnTo>
                <a:lnTo>
                  <a:pt x="40" y="265"/>
                </a:lnTo>
                <a:lnTo>
                  <a:pt x="40" y="267"/>
                </a:lnTo>
                <a:lnTo>
                  <a:pt x="29" y="249"/>
                </a:lnTo>
                <a:lnTo>
                  <a:pt x="31" y="249"/>
                </a:lnTo>
                <a:lnTo>
                  <a:pt x="22" y="231"/>
                </a:lnTo>
                <a:lnTo>
                  <a:pt x="22" y="233"/>
                </a:lnTo>
                <a:lnTo>
                  <a:pt x="17" y="215"/>
                </a:lnTo>
                <a:lnTo>
                  <a:pt x="17" y="217"/>
                </a:lnTo>
                <a:lnTo>
                  <a:pt x="15" y="197"/>
                </a:lnTo>
                <a:lnTo>
                  <a:pt x="17" y="177"/>
                </a:lnTo>
                <a:lnTo>
                  <a:pt x="17" y="179"/>
                </a:lnTo>
                <a:lnTo>
                  <a:pt x="22" y="161"/>
                </a:lnTo>
                <a:lnTo>
                  <a:pt x="22" y="163"/>
                </a:lnTo>
                <a:lnTo>
                  <a:pt x="31" y="145"/>
                </a:lnTo>
                <a:lnTo>
                  <a:pt x="29" y="145"/>
                </a:lnTo>
                <a:lnTo>
                  <a:pt x="40" y="127"/>
                </a:lnTo>
                <a:lnTo>
                  <a:pt x="40" y="129"/>
                </a:lnTo>
                <a:lnTo>
                  <a:pt x="54" y="113"/>
                </a:lnTo>
                <a:lnTo>
                  <a:pt x="72" y="97"/>
                </a:lnTo>
                <a:lnTo>
                  <a:pt x="70" y="97"/>
                </a:lnTo>
                <a:lnTo>
                  <a:pt x="90" y="82"/>
                </a:lnTo>
                <a:lnTo>
                  <a:pt x="111" y="70"/>
                </a:lnTo>
                <a:lnTo>
                  <a:pt x="111" y="72"/>
                </a:lnTo>
                <a:lnTo>
                  <a:pt x="161" y="48"/>
                </a:lnTo>
                <a:lnTo>
                  <a:pt x="159" y="48"/>
                </a:lnTo>
                <a:lnTo>
                  <a:pt x="216" y="30"/>
                </a:lnTo>
                <a:lnTo>
                  <a:pt x="281" y="18"/>
                </a:lnTo>
                <a:lnTo>
                  <a:pt x="279" y="18"/>
                </a:lnTo>
                <a:lnTo>
                  <a:pt x="347" y="14"/>
                </a:lnTo>
                <a:lnTo>
                  <a:pt x="347" y="0"/>
                </a:lnTo>
                <a:close/>
              </a:path>
            </a:pathLst>
          </a:custGeom>
          <a:solidFill>
            <a:srgbClr val="FFFF7D"/>
          </a:solidFill>
          <a:ln w="9525">
            <a:noFill/>
            <a:round/>
            <a:headEnd/>
            <a:tailEnd/>
          </a:ln>
        </p:spPr>
        <p:txBody>
          <a:bodyPr/>
          <a:lstStyle/>
          <a:p>
            <a:endParaRPr lang="en-US"/>
          </a:p>
        </p:txBody>
      </p:sp>
      <p:sp>
        <p:nvSpPr>
          <p:cNvPr id="441352" name="Freeform 8"/>
          <p:cNvSpPr>
            <a:spLocks/>
          </p:cNvSpPr>
          <p:nvPr/>
        </p:nvSpPr>
        <p:spPr bwMode="auto">
          <a:xfrm>
            <a:off x="7885113" y="4492625"/>
            <a:ext cx="868362" cy="493713"/>
          </a:xfrm>
          <a:custGeom>
            <a:avLst/>
            <a:gdLst/>
            <a:ahLst/>
            <a:cxnLst>
              <a:cxn ang="0">
                <a:pos x="220" y="3"/>
              </a:cxn>
              <a:cxn ang="0">
                <a:pos x="168" y="12"/>
              </a:cxn>
              <a:cxn ang="0">
                <a:pos x="83" y="44"/>
              </a:cxn>
              <a:cxn ang="0">
                <a:pos x="49" y="68"/>
              </a:cxn>
              <a:cxn ang="0">
                <a:pos x="6" y="125"/>
              </a:cxn>
              <a:cxn ang="0">
                <a:pos x="2" y="141"/>
              </a:cxn>
              <a:cxn ang="0">
                <a:pos x="2" y="170"/>
              </a:cxn>
              <a:cxn ang="0">
                <a:pos x="6" y="186"/>
              </a:cxn>
              <a:cxn ang="0">
                <a:pos x="49" y="243"/>
              </a:cxn>
              <a:cxn ang="0">
                <a:pos x="83" y="266"/>
              </a:cxn>
              <a:cxn ang="0">
                <a:pos x="168" y="298"/>
              </a:cxn>
              <a:cxn ang="0">
                <a:pos x="220" y="307"/>
              </a:cxn>
              <a:cxn ang="0">
                <a:pos x="327" y="307"/>
              </a:cxn>
              <a:cxn ang="0">
                <a:pos x="379" y="298"/>
              </a:cxn>
              <a:cxn ang="0">
                <a:pos x="465" y="266"/>
              </a:cxn>
              <a:cxn ang="0">
                <a:pos x="498" y="243"/>
              </a:cxn>
              <a:cxn ang="0">
                <a:pos x="541" y="186"/>
              </a:cxn>
              <a:cxn ang="0">
                <a:pos x="545" y="170"/>
              </a:cxn>
              <a:cxn ang="0">
                <a:pos x="545" y="141"/>
              </a:cxn>
              <a:cxn ang="0">
                <a:pos x="541" y="125"/>
              </a:cxn>
              <a:cxn ang="0">
                <a:pos x="498" y="68"/>
              </a:cxn>
              <a:cxn ang="0">
                <a:pos x="465" y="44"/>
              </a:cxn>
              <a:cxn ang="0">
                <a:pos x="379" y="12"/>
              </a:cxn>
              <a:cxn ang="0">
                <a:pos x="327" y="3"/>
              </a:cxn>
              <a:cxn ang="0">
                <a:pos x="274" y="14"/>
              </a:cxn>
              <a:cxn ang="0">
                <a:pos x="325" y="17"/>
              </a:cxn>
              <a:cxn ang="0">
                <a:pos x="420" y="39"/>
              </a:cxn>
              <a:cxn ang="0">
                <a:pos x="457" y="59"/>
              </a:cxn>
              <a:cxn ang="0">
                <a:pos x="490" y="78"/>
              </a:cxn>
              <a:cxn ang="0">
                <a:pos x="513" y="103"/>
              </a:cxn>
              <a:cxn ang="0">
                <a:pos x="529" y="130"/>
              </a:cxn>
              <a:cxn ang="0">
                <a:pos x="531" y="143"/>
              </a:cxn>
              <a:cxn ang="0">
                <a:pos x="532" y="155"/>
              </a:cxn>
              <a:cxn ang="0">
                <a:pos x="531" y="168"/>
              </a:cxn>
              <a:cxn ang="0">
                <a:pos x="529" y="180"/>
              </a:cxn>
              <a:cxn ang="0">
                <a:pos x="513" y="207"/>
              </a:cxn>
              <a:cxn ang="0">
                <a:pos x="490" y="232"/>
              </a:cxn>
              <a:cxn ang="0">
                <a:pos x="457" y="252"/>
              </a:cxn>
              <a:cxn ang="0">
                <a:pos x="420" y="272"/>
              </a:cxn>
              <a:cxn ang="0">
                <a:pos x="325" y="293"/>
              </a:cxn>
              <a:cxn ang="0">
                <a:pos x="274" y="297"/>
              </a:cxn>
              <a:cxn ang="0">
                <a:pos x="222" y="293"/>
              </a:cxn>
              <a:cxn ang="0">
                <a:pos x="127" y="272"/>
              </a:cxn>
              <a:cxn ang="0">
                <a:pos x="90" y="252"/>
              </a:cxn>
              <a:cxn ang="0">
                <a:pos x="58" y="232"/>
              </a:cxn>
              <a:cxn ang="0">
                <a:pos x="34" y="207"/>
              </a:cxn>
              <a:cxn ang="0">
                <a:pos x="18" y="180"/>
              </a:cxn>
              <a:cxn ang="0">
                <a:pos x="17" y="168"/>
              </a:cxn>
              <a:cxn ang="0">
                <a:pos x="15" y="155"/>
              </a:cxn>
              <a:cxn ang="0">
                <a:pos x="17" y="143"/>
              </a:cxn>
              <a:cxn ang="0">
                <a:pos x="18" y="130"/>
              </a:cxn>
              <a:cxn ang="0">
                <a:pos x="34" y="103"/>
              </a:cxn>
              <a:cxn ang="0">
                <a:pos x="58" y="78"/>
              </a:cxn>
              <a:cxn ang="0">
                <a:pos x="90" y="59"/>
              </a:cxn>
              <a:cxn ang="0">
                <a:pos x="127" y="39"/>
              </a:cxn>
              <a:cxn ang="0">
                <a:pos x="222" y="17"/>
              </a:cxn>
              <a:cxn ang="0">
                <a:pos x="274" y="14"/>
              </a:cxn>
            </a:cxnLst>
            <a:rect l="0" t="0" r="r" b="b"/>
            <a:pathLst>
              <a:path w="547" h="311">
                <a:moveTo>
                  <a:pt x="274" y="0"/>
                </a:moveTo>
                <a:lnTo>
                  <a:pt x="220" y="3"/>
                </a:lnTo>
                <a:lnTo>
                  <a:pt x="218" y="3"/>
                </a:lnTo>
                <a:lnTo>
                  <a:pt x="168" y="12"/>
                </a:lnTo>
                <a:lnTo>
                  <a:pt x="124" y="25"/>
                </a:lnTo>
                <a:lnTo>
                  <a:pt x="83" y="44"/>
                </a:lnTo>
                <a:lnTo>
                  <a:pt x="83" y="46"/>
                </a:lnTo>
                <a:lnTo>
                  <a:pt x="49" y="68"/>
                </a:lnTo>
                <a:lnTo>
                  <a:pt x="24" y="94"/>
                </a:lnTo>
                <a:lnTo>
                  <a:pt x="6" y="125"/>
                </a:lnTo>
                <a:lnTo>
                  <a:pt x="2" y="139"/>
                </a:lnTo>
                <a:lnTo>
                  <a:pt x="2" y="141"/>
                </a:lnTo>
                <a:lnTo>
                  <a:pt x="0" y="155"/>
                </a:lnTo>
                <a:lnTo>
                  <a:pt x="2" y="170"/>
                </a:lnTo>
                <a:lnTo>
                  <a:pt x="2" y="171"/>
                </a:lnTo>
                <a:lnTo>
                  <a:pt x="6" y="186"/>
                </a:lnTo>
                <a:lnTo>
                  <a:pt x="24" y="216"/>
                </a:lnTo>
                <a:lnTo>
                  <a:pt x="49" y="243"/>
                </a:lnTo>
                <a:lnTo>
                  <a:pt x="83" y="264"/>
                </a:lnTo>
                <a:lnTo>
                  <a:pt x="83" y="266"/>
                </a:lnTo>
                <a:lnTo>
                  <a:pt x="124" y="286"/>
                </a:lnTo>
                <a:lnTo>
                  <a:pt x="168" y="298"/>
                </a:lnTo>
                <a:lnTo>
                  <a:pt x="218" y="307"/>
                </a:lnTo>
                <a:lnTo>
                  <a:pt x="220" y="307"/>
                </a:lnTo>
                <a:lnTo>
                  <a:pt x="274" y="311"/>
                </a:lnTo>
                <a:lnTo>
                  <a:pt x="327" y="307"/>
                </a:lnTo>
                <a:lnTo>
                  <a:pt x="329" y="307"/>
                </a:lnTo>
                <a:lnTo>
                  <a:pt x="379" y="298"/>
                </a:lnTo>
                <a:lnTo>
                  <a:pt x="424" y="286"/>
                </a:lnTo>
                <a:lnTo>
                  <a:pt x="465" y="266"/>
                </a:lnTo>
                <a:lnTo>
                  <a:pt x="465" y="264"/>
                </a:lnTo>
                <a:lnTo>
                  <a:pt x="498" y="243"/>
                </a:lnTo>
                <a:lnTo>
                  <a:pt x="523" y="216"/>
                </a:lnTo>
                <a:lnTo>
                  <a:pt x="541" y="186"/>
                </a:lnTo>
                <a:lnTo>
                  <a:pt x="545" y="171"/>
                </a:lnTo>
                <a:lnTo>
                  <a:pt x="545" y="170"/>
                </a:lnTo>
                <a:lnTo>
                  <a:pt x="547" y="155"/>
                </a:lnTo>
                <a:lnTo>
                  <a:pt x="545" y="141"/>
                </a:lnTo>
                <a:lnTo>
                  <a:pt x="545" y="139"/>
                </a:lnTo>
                <a:lnTo>
                  <a:pt x="541" y="125"/>
                </a:lnTo>
                <a:lnTo>
                  <a:pt x="523" y="94"/>
                </a:lnTo>
                <a:lnTo>
                  <a:pt x="498" y="68"/>
                </a:lnTo>
                <a:lnTo>
                  <a:pt x="465" y="46"/>
                </a:lnTo>
                <a:lnTo>
                  <a:pt x="465" y="44"/>
                </a:lnTo>
                <a:lnTo>
                  <a:pt x="424" y="25"/>
                </a:lnTo>
                <a:lnTo>
                  <a:pt x="379" y="12"/>
                </a:lnTo>
                <a:lnTo>
                  <a:pt x="329" y="3"/>
                </a:lnTo>
                <a:lnTo>
                  <a:pt x="327" y="3"/>
                </a:lnTo>
                <a:lnTo>
                  <a:pt x="274" y="0"/>
                </a:lnTo>
                <a:lnTo>
                  <a:pt x="274" y="14"/>
                </a:lnTo>
                <a:lnTo>
                  <a:pt x="327" y="17"/>
                </a:lnTo>
                <a:lnTo>
                  <a:pt x="325" y="17"/>
                </a:lnTo>
                <a:lnTo>
                  <a:pt x="375" y="26"/>
                </a:lnTo>
                <a:lnTo>
                  <a:pt x="420" y="39"/>
                </a:lnTo>
                <a:lnTo>
                  <a:pt x="418" y="39"/>
                </a:lnTo>
                <a:lnTo>
                  <a:pt x="457" y="59"/>
                </a:lnTo>
                <a:lnTo>
                  <a:pt x="457" y="57"/>
                </a:lnTo>
                <a:lnTo>
                  <a:pt x="490" y="78"/>
                </a:lnTo>
                <a:lnTo>
                  <a:pt x="488" y="78"/>
                </a:lnTo>
                <a:lnTo>
                  <a:pt x="513" y="103"/>
                </a:lnTo>
                <a:lnTo>
                  <a:pt x="513" y="102"/>
                </a:lnTo>
                <a:lnTo>
                  <a:pt x="529" y="130"/>
                </a:lnTo>
                <a:lnTo>
                  <a:pt x="527" y="128"/>
                </a:lnTo>
                <a:lnTo>
                  <a:pt x="531" y="143"/>
                </a:lnTo>
                <a:lnTo>
                  <a:pt x="531" y="141"/>
                </a:lnTo>
                <a:lnTo>
                  <a:pt x="532" y="155"/>
                </a:lnTo>
                <a:lnTo>
                  <a:pt x="531" y="170"/>
                </a:lnTo>
                <a:lnTo>
                  <a:pt x="531" y="168"/>
                </a:lnTo>
                <a:lnTo>
                  <a:pt x="527" y="182"/>
                </a:lnTo>
                <a:lnTo>
                  <a:pt x="529" y="180"/>
                </a:lnTo>
                <a:lnTo>
                  <a:pt x="513" y="209"/>
                </a:lnTo>
                <a:lnTo>
                  <a:pt x="513" y="207"/>
                </a:lnTo>
                <a:lnTo>
                  <a:pt x="488" y="232"/>
                </a:lnTo>
                <a:lnTo>
                  <a:pt x="490" y="232"/>
                </a:lnTo>
                <a:lnTo>
                  <a:pt x="457" y="254"/>
                </a:lnTo>
                <a:lnTo>
                  <a:pt x="457" y="252"/>
                </a:lnTo>
                <a:lnTo>
                  <a:pt x="418" y="272"/>
                </a:lnTo>
                <a:lnTo>
                  <a:pt x="420" y="272"/>
                </a:lnTo>
                <a:lnTo>
                  <a:pt x="375" y="284"/>
                </a:lnTo>
                <a:lnTo>
                  <a:pt x="325" y="293"/>
                </a:lnTo>
                <a:lnTo>
                  <a:pt x="327" y="293"/>
                </a:lnTo>
                <a:lnTo>
                  <a:pt x="274" y="297"/>
                </a:lnTo>
                <a:lnTo>
                  <a:pt x="220" y="293"/>
                </a:lnTo>
                <a:lnTo>
                  <a:pt x="222" y="293"/>
                </a:lnTo>
                <a:lnTo>
                  <a:pt x="172" y="284"/>
                </a:lnTo>
                <a:lnTo>
                  <a:pt x="127" y="272"/>
                </a:lnTo>
                <a:lnTo>
                  <a:pt x="129" y="272"/>
                </a:lnTo>
                <a:lnTo>
                  <a:pt x="90" y="252"/>
                </a:lnTo>
                <a:lnTo>
                  <a:pt x="90" y="254"/>
                </a:lnTo>
                <a:lnTo>
                  <a:pt x="58" y="232"/>
                </a:lnTo>
                <a:lnTo>
                  <a:pt x="59" y="232"/>
                </a:lnTo>
                <a:lnTo>
                  <a:pt x="34" y="207"/>
                </a:lnTo>
                <a:lnTo>
                  <a:pt x="34" y="209"/>
                </a:lnTo>
                <a:lnTo>
                  <a:pt x="18" y="180"/>
                </a:lnTo>
                <a:lnTo>
                  <a:pt x="20" y="182"/>
                </a:lnTo>
                <a:lnTo>
                  <a:pt x="17" y="168"/>
                </a:lnTo>
                <a:lnTo>
                  <a:pt x="17" y="170"/>
                </a:lnTo>
                <a:lnTo>
                  <a:pt x="15" y="155"/>
                </a:lnTo>
                <a:lnTo>
                  <a:pt x="17" y="141"/>
                </a:lnTo>
                <a:lnTo>
                  <a:pt x="17" y="143"/>
                </a:lnTo>
                <a:lnTo>
                  <a:pt x="20" y="128"/>
                </a:lnTo>
                <a:lnTo>
                  <a:pt x="18" y="130"/>
                </a:lnTo>
                <a:lnTo>
                  <a:pt x="34" y="102"/>
                </a:lnTo>
                <a:lnTo>
                  <a:pt x="34" y="103"/>
                </a:lnTo>
                <a:lnTo>
                  <a:pt x="59" y="78"/>
                </a:lnTo>
                <a:lnTo>
                  <a:pt x="58" y="78"/>
                </a:lnTo>
                <a:lnTo>
                  <a:pt x="90" y="57"/>
                </a:lnTo>
                <a:lnTo>
                  <a:pt x="90" y="59"/>
                </a:lnTo>
                <a:lnTo>
                  <a:pt x="129" y="39"/>
                </a:lnTo>
                <a:lnTo>
                  <a:pt x="127" y="39"/>
                </a:lnTo>
                <a:lnTo>
                  <a:pt x="172" y="26"/>
                </a:lnTo>
                <a:lnTo>
                  <a:pt x="222" y="17"/>
                </a:lnTo>
                <a:lnTo>
                  <a:pt x="220" y="17"/>
                </a:lnTo>
                <a:lnTo>
                  <a:pt x="274" y="14"/>
                </a:lnTo>
                <a:lnTo>
                  <a:pt x="274" y="0"/>
                </a:lnTo>
                <a:close/>
              </a:path>
            </a:pathLst>
          </a:custGeom>
          <a:solidFill>
            <a:srgbClr val="FFFF7D"/>
          </a:solidFill>
          <a:ln w="9525">
            <a:noFill/>
            <a:round/>
            <a:headEnd/>
            <a:tailEnd/>
          </a:ln>
        </p:spPr>
        <p:txBody>
          <a:bodyPr/>
          <a:lstStyle/>
          <a:p>
            <a:endParaRPr lang="en-US"/>
          </a:p>
        </p:txBody>
      </p:sp>
      <p:sp>
        <p:nvSpPr>
          <p:cNvPr id="441353" name="Freeform 9"/>
          <p:cNvSpPr>
            <a:spLocks/>
          </p:cNvSpPr>
          <p:nvPr/>
        </p:nvSpPr>
        <p:spPr bwMode="auto">
          <a:xfrm>
            <a:off x="8050213" y="4327525"/>
            <a:ext cx="534987" cy="320675"/>
          </a:xfrm>
          <a:custGeom>
            <a:avLst/>
            <a:gdLst/>
            <a:ahLst/>
            <a:cxnLst>
              <a:cxn ang="0">
                <a:pos x="137" y="2"/>
              </a:cxn>
              <a:cxn ang="0">
                <a:pos x="105" y="7"/>
              </a:cxn>
              <a:cxn ang="0">
                <a:pos x="75" y="16"/>
              </a:cxn>
              <a:cxn ang="0">
                <a:pos x="32" y="43"/>
              </a:cxn>
              <a:cxn ang="0">
                <a:pos x="14" y="61"/>
              </a:cxn>
              <a:cxn ang="0">
                <a:pos x="0" y="100"/>
              </a:cxn>
              <a:cxn ang="0">
                <a:pos x="14" y="141"/>
              </a:cxn>
              <a:cxn ang="0">
                <a:pos x="52" y="172"/>
              </a:cxn>
              <a:cxn ang="0">
                <a:pos x="75" y="186"/>
              </a:cxn>
              <a:cxn ang="0">
                <a:pos x="136" y="200"/>
              </a:cxn>
              <a:cxn ang="0">
                <a:pos x="170" y="202"/>
              </a:cxn>
              <a:cxn ang="0">
                <a:pos x="203" y="200"/>
              </a:cxn>
              <a:cxn ang="0">
                <a:pos x="261" y="186"/>
              </a:cxn>
              <a:cxn ang="0">
                <a:pos x="287" y="173"/>
              </a:cxn>
              <a:cxn ang="0">
                <a:pos x="309" y="159"/>
              </a:cxn>
              <a:cxn ang="0">
                <a:pos x="334" y="121"/>
              </a:cxn>
              <a:cxn ang="0">
                <a:pos x="334" y="79"/>
              </a:cxn>
              <a:cxn ang="0">
                <a:pos x="309" y="43"/>
              </a:cxn>
              <a:cxn ang="0">
                <a:pos x="262" y="16"/>
              </a:cxn>
              <a:cxn ang="0">
                <a:pos x="234" y="7"/>
              </a:cxn>
              <a:cxn ang="0">
                <a:pos x="202" y="2"/>
              </a:cxn>
              <a:cxn ang="0">
                <a:pos x="170" y="14"/>
              </a:cxn>
              <a:cxn ang="0">
                <a:pos x="200" y="16"/>
              </a:cxn>
              <a:cxn ang="0">
                <a:pos x="257" y="30"/>
              </a:cxn>
              <a:cxn ang="0">
                <a:pos x="280" y="41"/>
              </a:cxn>
              <a:cxn ang="0">
                <a:pos x="300" y="53"/>
              </a:cxn>
              <a:cxn ang="0">
                <a:pos x="312" y="70"/>
              </a:cxn>
              <a:cxn ang="0">
                <a:pos x="321" y="84"/>
              </a:cxn>
              <a:cxn ang="0">
                <a:pos x="323" y="102"/>
              </a:cxn>
              <a:cxn ang="0">
                <a:pos x="320" y="118"/>
              </a:cxn>
              <a:cxn ang="0">
                <a:pos x="311" y="134"/>
              </a:cxn>
              <a:cxn ang="0">
                <a:pos x="298" y="148"/>
              </a:cxn>
              <a:cxn ang="0">
                <a:pos x="280" y="161"/>
              </a:cxn>
              <a:cxn ang="0">
                <a:pos x="255" y="172"/>
              </a:cxn>
              <a:cxn ang="0">
                <a:pos x="230" y="181"/>
              </a:cxn>
              <a:cxn ang="0">
                <a:pos x="202" y="186"/>
              </a:cxn>
              <a:cxn ang="0">
                <a:pos x="137" y="186"/>
              </a:cxn>
              <a:cxn ang="0">
                <a:pos x="109" y="181"/>
              </a:cxn>
              <a:cxn ang="0">
                <a:pos x="82" y="172"/>
              </a:cxn>
              <a:cxn ang="0">
                <a:pos x="59" y="161"/>
              </a:cxn>
              <a:cxn ang="0">
                <a:pos x="41" y="148"/>
              </a:cxn>
              <a:cxn ang="0">
                <a:pos x="27" y="134"/>
              </a:cxn>
              <a:cxn ang="0">
                <a:pos x="18" y="118"/>
              </a:cxn>
              <a:cxn ang="0">
                <a:pos x="14" y="102"/>
              </a:cxn>
              <a:cxn ang="0">
                <a:pos x="16" y="84"/>
              </a:cxn>
              <a:cxn ang="0">
                <a:pos x="25" y="70"/>
              </a:cxn>
              <a:cxn ang="0">
                <a:pos x="39" y="53"/>
              </a:cxn>
              <a:cxn ang="0">
                <a:pos x="59" y="41"/>
              </a:cxn>
              <a:cxn ang="0">
                <a:pos x="80" y="30"/>
              </a:cxn>
              <a:cxn ang="0">
                <a:pos x="139" y="16"/>
              </a:cxn>
              <a:cxn ang="0">
                <a:pos x="170" y="14"/>
              </a:cxn>
            </a:cxnLst>
            <a:rect l="0" t="0" r="r" b="b"/>
            <a:pathLst>
              <a:path w="337" h="202">
                <a:moveTo>
                  <a:pt x="170" y="0"/>
                </a:moveTo>
                <a:lnTo>
                  <a:pt x="137" y="2"/>
                </a:lnTo>
                <a:lnTo>
                  <a:pt x="136" y="2"/>
                </a:lnTo>
                <a:lnTo>
                  <a:pt x="105" y="7"/>
                </a:lnTo>
                <a:lnTo>
                  <a:pt x="77" y="16"/>
                </a:lnTo>
                <a:lnTo>
                  <a:pt x="75" y="16"/>
                </a:lnTo>
                <a:lnTo>
                  <a:pt x="52" y="28"/>
                </a:lnTo>
                <a:lnTo>
                  <a:pt x="32" y="43"/>
                </a:lnTo>
                <a:lnTo>
                  <a:pt x="30" y="43"/>
                </a:lnTo>
                <a:lnTo>
                  <a:pt x="14" y="61"/>
                </a:lnTo>
                <a:lnTo>
                  <a:pt x="4" y="79"/>
                </a:lnTo>
                <a:lnTo>
                  <a:pt x="0" y="100"/>
                </a:lnTo>
                <a:lnTo>
                  <a:pt x="4" y="121"/>
                </a:lnTo>
                <a:lnTo>
                  <a:pt x="14" y="141"/>
                </a:lnTo>
                <a:lnTo>
                  <a:pt x="30" y="159"/>
                </a:lnTo>
                <a:lnTo>
                  <a:pt x="52" y="172"/>
                </a:lnTo>
                <a:lnTo>
                  <a:pt x="52" y="173"/>
                </a:lnTo>
                <a:lnTo>
                  <a:pt x="75" y="186"/>
                </a:lnTo>
                <a:lnTo>
                  <a:pt x="105" y="195"/>
                </a:lnTo>
                <a:lnTo>
                  <a:pt x="136" y="200"/>
                </a:lnTo>
                <a:lnTo>
                  <a:pt x="137" y="200"/>
                </a:lnTo>
                <a:lnTo>
                  <a:pt x="170" y="202"/>
                </a:lnTo>
                <a:lnTo>
                  <a:pt x="202" y="200"/>
                </a:lnTo>
                <a:lnTo>
                  <a:pt x="203" y="200"/>
                </a:lnTo>
                <a:lnTo>
                  <a:pt x="234" y="195"/>
                </a:lnTo>
                <a:lnTo>
                  <a:pt x="261" y="186"/>
                </a:lnTo>
                <a:lnTo>
                  <a:pt x="262" y="186"/>
                </a:lnTo>
                <a:lnTo>
                  <a:pt x="287" y="173"/>
                </a:lnTo>
                <a:lnTo>
                  <a:pt x="287" y="172"/>
                </a:lnTo>
                <a:lnTo>
                  <a:pt x="309" y="159"/>
                </a:lnTo>
                <a:lnTo>
                  <a:pt x="323" y="141"/>
                </a:lnTo>
                <a:lnTo>
                  <a:pt x="334" y="121"/>
                </a:lnTo>
                <a:lnTo>
                  <a:pt x="337" y="100"/>
                </a:lnTo>
                <a:lnTo>
                  <a:pt x="334" y="79"/>
                </a:lnTo>
                <a:lnTo>
                  <a:pt x="323" y="61"/>
                </a:lnTo>
                <a:lnTo>
                  <a:pt x="309" y="43"/>
                </a:lnTo>
                <a:lnTo>
                  <a:pt x="287" y="28"/>
                </a:lnTo>
                <a:lnTo>
                  <a:pt x="262" y="16"/>
                </a:lnTo>
                <a:lnTo>
                  <a:pt x="261" y="16"/>
                </a:lnTo>
                <a:lnTo>
                  <a:pt x="234" y="7"/>
                </a:lnTo>
                <a:lnTo>
                  <a:pt x="203" y="2"/>
                </a:lnTo>
                <a:lnTo>
                  <a:pt x="202" y="2"/>
                </a:lnTo>
                <a:lnTo>
                  <a:pt x="170" y="0"/>
                </a:lnTo>
                <a:lnTo>
                  <a:pt x="170" y="14"/>
                </a:lnTo>
                <a:lnTo>
                  <a:pt x="202" y="16"/>
                </a:lnTo>
                <a:lnTo>
                  <a:pt x="200" y="16"/>
                </a:lnTo>
                <a:lnTo>
                  <a:pt x="230" y="21"/>
                </a:lnTo>
                <a:lnTo>
                  <a:pt x="257" y="30"/>
                </a:lnTo>
                <a:lnTo>
                  <a:pt x="255" y="30"/>
                </a:lnTo>
                <a:lnTo>
                  <a:pt x="280" y="41"/>
                </a:lnTo>
                <a:lnTo>
                  <a:pt x="280" y="39"/>
                </a:lnTo>
                <a:lnTo>
                  <a:pt x="300" y="53"/>
                </a:lnTo>
                <a:lnTo>
                  <a:pt x="298" y="53"/>
                </a:lnTo>
                <a:lnTo>
                  <a:pt x="312" y="70"/>
                </a:lnTo>
                <a:lnTo>
                  <a:pt x="312" y="68"/>
                </a:lnTo>
                <a:lnTo>
                  <a:pt x="321" y="84"/>
                </a:lnTo>
                <a:lnTo>
                  <a:pt x="320" y="82"/>
                </a:lnTo>
                <a:lnTo>
                  <a:pt x="323" y="102"/>
                </a:lnTo>
                <a:lnTo>
                  <a:pt x="323" y="98"/>
                </a:lnTo>
                <a:lnTo>
                  <a:pt x="320" y="118"/>
                </a:lnTo>
                <a:lnTo>
                  <a:pt x="320" y="116"/>
                </a:lnTo>
                <a:lnTo>
                  <a:pt x="311" y="134"/>
                </a:lnTo>
                <a:lnTo>
                  <a:pt x="312" y="132"/>
                </a:lnTo>
                <a:lnTo>
                  <a:pt x="298" y="148"/>
                </a:lnTo>
                <a:lnTo>
                  <a:pt x="300" y="148"/>
                </a:lnTo>
                <a:lnTo>
                  <a:pt x="280" y="161"/>
                </a:lnTo>
                <a:lnTo>
                  <a:pt x="280" y="159"/>
                </a:lnTo>
                <a:lnTo>
                  <a:pt x="255" y="172"/>
                </a:lnTo>
                <a:lnTo>
                  <a:pt x="257" y="172"/>
                </a:lnTo>
                <a:lnTo>
                  <a:pt x="230" y="181"/>
                </a:lnTo>
                <a:lnTo>
                  <a:pt x="200" y="186"/>
                </a:lnTo>
                <a:lnTo>
                  <a:pt x="202" y="186"/>
                </a:lnTo>
                <a:lnTo>
                  <a:pt x="170" y="188"/>
                </a:lnTo>
                <a:lnTo>
                  <a:pt x="137" y="186"/>
                </a:lnTo>
                <a:lnTo>
                  <a:pt x="139" y="186"/>
                </a:lnTo>
                <a:lnTo>
                  <a:pt x="109" y="181"/>
                </a:lnTo>
                <a:lnTo>
                  <a:pt x="80" y="172"/>
                </a:lnTo>
                <a:lnTo>
                  <a:pt x="82" y="172"/>
                </a:lnTo>
                <a:lnTo>
                  <a:pt x="59" y="159"/>
                </a:lnTo>
                <a:lnTo>
                  <a:pt x="59" y="161"/>
                </a:lnTo>
                <a:lnTo>
                  <a:pt x="39" y="148"/>
                </a:lnTo>
                <a:lnTo>
                  <a:pt x="41" y="148"/>
                </a:lnTo>
                <a:lnTo>
                  <a:pt x="25" y="132"/>
                </a:lnTo>
                <a:lnTo>
                  <a:pt x="27" y="134"/>
                </a:lnTo>
                <a:lnTo>
                  <a:pt x="18" y="116"/>
                </a:lnTo>
                <a:lnTo>
                  <a:pt x="18" y="118"/>
                </a:lnTo>
                <a:lnTo>
                  <a:pt x="14" y="98"/>
                </a:lnTo>
                <a:lnTo>
                  <a:pt x="14" y="102"/>
                </a:lnTo>
                <a:lnTo>
                  <a:pt x="18" y="82"/>
                </a:lnTo>
                <a:lnTo>
                  <a:pt x="16" y="84"/>
                </a:lnTo>
                <a:lnTo>
                  <a:pt x="25" y="68"/>
                </a:lnTo>
                <a:lnTo>
                  <a:pt x="25" y="70"/>
                </a:lnTo>
                <a:lnTo>
                  <a:pt x="41" y="53"/>
                </a:lnTo>
                <a:lnTo>
                  <a:pt x="39" y="53"/>
                </a:lnTo>
                <a:lnTo>
                  <a:pt x="59" y="39"/>
                </a:lnTo>
                <a:lnTo>
                  <a:pt x="59" y="41"/>
                </a:lnTo>
                <a:lnTo>
                  <a:pt x="82" y="30"/>
                </a:lnTo>
                <a:lnTo>
                  <a:pt x="80" y="30"/>
                </a:lnTo>
                <a:lnTo>
                  <a:pt x="109" y="21"/>
                </a:lnTo>
                <a:lnTo>
                  <a:pt x="139" y="16"/>
                </a:lnTo>
                <a:lnTo>
                  <a:pt x="137" y="16"/>
                </a:lnTo>
                <a:lnTo>
                  <a:pt x="170" y="14"/>
                </a:lnTo>
                <a:lnTo>
                  <a:pt x="170" y="0"/>
                </a:lnTo>
                <a:close/>
              </a:path>
            </a:pathLst>
          </a:custGeom>
          <a:solidFill>
            <a:srgbClr val="FFFF7D"/>
          </a:solidFill>
          <a:ln w="9525">
            <a:noFill/>
            <a:round/>
            <a:headEnd/>
            <a:tailEnd/>
          </a:ln>
        </p:spPr>
        <p:txBody>
          <a:bodyPr/>
          <a:lstStyle/>
          <a:p>
            <a:endParaRPr lang="en-US"/>
          </a:p>
        </p:txBody>
      </p:sp>
      <p:sp>
        <p:nvSpPr>
          <p:cNvPr id="441354" name="Freeform 10"/>
          <p:cNvSpPr>
            <a:spLocks/>
          </p:cNvSpPr>
          <p:nvPr/>
        </p:nvSpPr>
        <p:spPr bwMode="auto">
          <a:xfrm>
            <a:off x="4941888" y="2068513"/>
            <a:ext cx="1271587" cy="503237"/>
          </a:xfrm>
          <a:custGeom>
            <a:avLst/>
            <a:gdLst/>
            <a:ahLst/>
            <a:cxnLst>
              <a:cxn ang="0">
                <a:pos x="787" y="310"/>
              </a:cxn>
              <a:cxn ang="0">
                <a:pos x="794" y="302"/>
              </a:cxn>
              <a:cxn ang="0">
                <a:pos x="7" y="302"/>
              </a:cxn>
              <a:cxn ang="0">
                <a:pos x="14" y="310"/>
              </a:cxn>
              <a:cxn ang="0">
                <a:pos x="14" y="7"/>
              </a:cxn>
              <a:cxn ang="0">
                <a:pos x="7" y="14"/>
              </a:cxn>
              <a:cxn ang="0">
                <a:pos x="794" y="14"/>
              </a:cxn>
              <a:cxn ang="0">
                <a:pos x="787" y="7"/>
              </a:cxn>
              <a:cxn ang="0">
                <a:pos x="787" y="310"/>
              </a:cxn>
              <a:cxn ang="0">
                <a:pos x="801" y="317"/>
              </a:cxn>
              <a:cxn ang="0">
                <a:pos x="801" y="0"/>
              </a:cxn>
              <a:cxn ang="0">
                <a:pos x="0" y="0"/>
              </a:cxn>
              <a:cxn ang="0">
                <a:pos x="0" y="317"/>
              </a:cxn>
              <a:cxn ang="0">
                <a:pos x="801" y="317"/>
              </a:cxn>
              <a:cxn ang="0">
                <a:pos x="787" y="310"/>
              </a:cxn>
            </a:cxnLst>
            <a:rect l="0" t="0" r="r" b="b"/>
            <a:pathLst>
              <a:path w="801" h="317">
                <a:moveTo>
                  <a:pt x="787" y="310"/>
                </a:moveTo>
                <a:lnTo>
                  <a:pt x="794" y="302"/>
                </a:lnTo>
                <a:lnTo>
                  <a:pt x="7" y="302"/>
                </a:lnTo>
                <a:lnTo>
                  <a:pt x="14" y="310"/>
                </a:lnTo>
                <a:lnTo>
                  <a:pt x="14" y="7"/>
                </a:lnTo>
                <a:lnTo>
                  <a:pt x="7" y="14"/>
                </a:lnTo>
                <a:lnTo>
                  <a:pt x="794" y="14"/>
                </a:lnTo>
                <a:lnTo>
                  <a:pt x="787" y="7"/>
                </a:lnTo>
                <a:lnTo>
                  <a:pt x="787" y="310"/>
                </a:lnTo>
                <a:lnTo>
                  <a:pt x="801" y="317"/>
                </a:lnTo>
                <a:lnTo>
                  <a:pt x="801" y="0"/>
                </a:lnTo>
                <a:lnTo>
                  <a:pt x="0" y="0"/>
                </a:lnTo>
                <a:lnTo>
                  <a:pt x="0" y="317"/>
                </a:lnTo>
                <a:lnTo>
                  <a:pt x="801" y="317"/>
                </a:lnTo>
                <a:lnTo>
                  <a:pt x="787" y="310"/>
                </a:lnTo>
                <a:close/>
              </a:path>
            </a:pathLst>
          </a:custGeom>
          <a:solidFill>
            <a:srgbClr val="FFFF7D"/>
          </a:solidFill>
          <a:ln w="9525">
            <a:noFill/>
            <a:round/>
            <a:headEnd/>
            <a:tailEnd/>
          </a:ln>
        </p:spPr>
        <p:txBody>
          <a:bodyPr/>
          <a:lstStyle/>
          <a:p>
            <a:endParaRPr lang="en-US"/>
          </a:p>
        </p:txBody>
      </p:sp>
      <p:sp>
        <p:nvSpPr>
          <p:cNvPr id="441355" name="Freeform 11"/>
          <p:cNvSpPr>
            <a:spLocks/>
          </p:cNvSpPr>
          <p:nvPr/>
        </p:nvSpPr>
        <p:spPr bwMode="auto">
          <a:xfrm>
            <a:off x="4941888" y="3032125"/>
            <a:ext cx="1271587" cy="501650"/>
          </a:xfrm>
          <a:custGeom>
            <a:avLst/>
            <a:gdLst/>
            <a:ahLst/>
            <a:cxnLst>
              <a:cxn ang="0">
                <a:pos x="787" y="309"/>
              </a:cxn>
              <a:cxn ang="0">
                <a:pos x="794" y="302"/>
              </a:cxn>
              <a:cxn ang="0">
                <a:pos x="7" y="302"/>
              </a:cxn>
              <a:cxn ang="0">
                <a:pos x="14" y="309"/>
              </a:cxn>
              <a:cxn ang="0">
                <a:pos x="14" y="7"/>
              </a:cxn>
              <a:cxn ang="0">
                <a:pos x="7" y="14"/>
              </a:cxn>
              <a:cxn ang="0">
                <a:pos x="794" y="14"/>
              </a:cxn>
              <a:cxn ang="0">
                <a:pos x="787" y="7"/>
              </a:cxn>
              <a:cxn ang="0">
                <a:pos x="787" y="309"/>
              </a:cxn>
              <a:cxn ang="0">
                <a:pos x="801" y="316"/>
              </a:cxn>
              <a:cxn ang="0">
                <a:pos x="801" y="0"/>
              </a:cxn>
              <a:cxn ang="0">
                <a:pos x="0" y="0"/>
              </a:cxn>
              <a:cxn ang="0">
                <a:pos x="0" y="316"/>
              </a:cxn>
              <a:cxn ang="0">
                <a:pos x="801" y="316"/>
              </a:cxn>
              <a:cxn ang="0">
                <a:pos x="787" y="309"/>
              </a:cxn>
            </a:cxnLst>
            <a:rect l="0" t="0" r="r" b="b"/>
            <a:pathLst>
              <a:path w="801" h="316">
                <a:moveTo>
                  <a:pt x="787" y="309"/>
                </a:moveTo>
                <a:lnTo>
                  <a:pt x="794" y="302"/>
                </a:lnTo>
                <a:lnTo>
                  <a:pt x="7" y="302"/>
                </a:lnTo>
                <a:lnTo>
                  <a:pt x="14" y="309"/>
                </a:lnTo>
                <a:lnTo>
                  <a:pt x="14" y="7"/>
                </a:lnTo>
                <a:lnTo>
                  <a:pt x="7" y="14"/>
                </a:lnTo>
                <a:lnTo>
                  <a:pt x="794" y="14"/>
                </a:lnTo>
                <a:lnTo>
                  <a:pt x="787" y="7"/>
                </a:lnTo>
                <a:lnTo>
                  <a:pt x="787" y="309"/>
                </a:lnTo>
                <a:lnTo>
                  <a:pt x="801" y="316"/>
                </a:lnTo>
                <a:lnTo>
                  <a:pt x="801" y="0"/>
                </a:lnTo>
                <a:lnTo>
                  <a:pt x="0" y="0"/>
                </a:lnTo>
                <a:lnTo>
                  <a:pt x="0" y="316"/>
                </a:lnTo>
                <a:lnTo>
                  <a:pt x="801" y="316"/>
                </a:lnTo>
                <a:lnTo>
                  <a:pt x="787" y="309"/>
                </a:lnTo>
                <a:close/>
              </a:path>
            </a:pathLst>
          </a:custGeom>
          <a:solidFill>
            <a:srgbClr val="FFFF7D"/>
          </a:solidFill>
          <a:ln w="9525">
            <a:noFill/>
            <a:round/>
            <a:headEnd/>
            <a:tailEnd/>
          </a:ln>
        </p:spPr>
        <p:txBody>
          <a:bodyPr/>
          <a:lstStyle/>
          <a:p>
            <a:endParaRPr lang="en-US"/>
          </a:p>
        </p:txBody>
      </p:sp>
      <p:sp>
        <p:nvSpPr>
          <p:cNvPr id="441356" name="Freeform 12"/>
          <p:cNvSpPr>
            <a:spLocks/>
          </p:cNvSpPr>
          <p:nvPr/>
        </p:nvSpPr>
        <p:spPr bwMode="auto">
          <a:xfrm>
            <a:off x="4948238" y="5935663"/>
            <a:ext cx="1265237" cy="504825"/>
          </a:xfrm>
          <a:custGeom>
            <a:avLst/>
            <a:gdLst/>
            <a:ahLst/>
            <a:cxnLst>
              <a:cxn ang="0">
                <a:pos x="783" y="311"/>
              </a:cxn>
              <a:cxn ang="0">
                <a:pos x="790" y="304"/>
              </a:cxn>
              <a:cxn ang="0">
                <a:pos x="7" y="304"/>
              </a:cxn>
              <a:cxn ang="0">
                <a:pos x="14" y="311"/>
              </a:cxn>
              <a:cxn ang="0">
                <a:pos x="14" y="7"/>
              </a:cxn>
              <a:cxn ang="0">
                <a:pos x="7" y="14"/>
              </a:cxn>
              <a:cxn ang="0">
                <a:pos x="790" y="14"/>
              </a:cxn>
              <a:cxn ang="0">
                <a:pos x="783" y="7"/>
              </a:cxn>
              <a:cxn ang="0">
                <a:pos x="783" y="311"/>
              </a:cxn>
              <a:cxn ang="0">
                <a:pos x="797" y="318"/>
              </a:cxn>
              <a:cxn ang="0">
                <a:pos x="797" y="0"/>
              </a:cxn>
              <a:cxn ang="0">
                <a:pos x="0" y="0"/>
              </a:cxn>
              <a:cxn ang="0">
                <a:pos x="0" y="318"/>
              </a:cxn>
              <a:cxn ang="0">
                <a:pos x="797" y="318"/>
              </a:cxn>
              <a:cxn ang="0">
                <a:pos x="783" y="311"/>
              </a:cxn>
            </a:cxnLst>
            <a:rect l="0" t="0" r="r" b="b"/>
            <a:pathLst>
              <a:path w="797" h="318">
                <a:moveTo>
                  <a:pt x="783" y="311"/>
                </a:moveTo>
                <a:lnTo>
                  <a:pt x="790" y="304"/>
                </a:lnTo>
                <a:lnTo>
                  <a:pt x="7" y="304"/>
                </a:lnTo>
                <a:lnTo>
                  <a:pt x="14" y="311"/>
                </a:lnTo>
                <a:lnTo>
                  <a:pt x="14" y="7"/>
                </a:lnTo>
                <a:lnTo>
                  <a:pt x="7" y="14"/>
                </a:lnTo>
                <a:lnTo>
                  <a:pt x="790" y="14"/>
                </a:lnTo>
                <a:lnTo>
                  <a:pt x="783" y="7"/>
                </a:lnTo>
                <a:lnTo>
                  <a:pt x="783" y="311"/>
                </a:lnTo>
                <a:lnTo>
                  <a:pt x="797" y="318"/>
                </a:lnTo>
                <a:lnTo>
                  <a:pt x="797" y="0"/>
                </a:lnTo>
                <a:lnTo>
                  <a:pt x="0" y="0"/>
                </a:lnTo>
                <a:lnTo>
                  <a:pt x="0" y="318"/>
                </a:lnTo>
                <a:lnTo>
                  <a:pt x="797" y="318"/>
                </a:lnTo>
                <a:lnTo>
                  <a:pt x="783" y="311"/>
                </a:lnTo>
                <a:close/>
              </a:path>
            </a:pathLst>
          </a:custGeom>
          <a:solidFill>
            <a:srgbClr val="FFFF7D"/>
          </a:solidFill>
          <a:ln w="9525">
            <a:noFill/>
            <a:round/>
            <a:headEnd/>
            <a:tailEnd/>
          </a:ln>
        </p:spPr>
        <p:txBody>
          <a:bodyPr/>
          <a:lstStyle/>
          <a:p>
            <a:endParaRPr lang="en-US"/>
          </a:p>
        </p:txBody>
      </p:sp>
      <p:sp>
        <p:nvSpPr>
          <p:cNvPr id="441357" name="Freeform 13"/>
          <p:cNvSpPr>
            <a:spLocks/>
          </p:cNvSpPr>
          <p:nvPr/>
        </p:nvSpPr>
        <p:spPr bwMode="auto">
          <a:xfrm>
            <a:off x="2924175" y="1104900"/>
            <a:ext cx="1271588" cy="550863"/>
          </a:xfrm>
          <a:custGeom>
            <a:avLst/>
            <a:gdLst/>
            <a:ahLst/>
            <a:cxnLst>
              <a:cxn ang="0">
                <a:pos x="14" y="7"/>
              </a:cxn>
              <a:cxn ang="0">
                <a:pos x="7" y="15"/>
              </a:cxn>
              <a:cxn ang="0">
                <a:pos x="794" y="15"/>
              </a:cxn>
              <a:cxn ang="0">
                <a:pos x="787" y="7"/>
              </a:cxn>
              <a:cxn ang="0">
                <a:pos x="787" y="340"/>
              </a:cxn>
              <a:cxn ang="0">
                <a:pos x="794" y="333"/>
              </a:cxn>
              <a:cxn ang="0">
                <a:pos x="7" y="333"/>
              </a:cxn>
              <a:cxn ang="0">
                <a:pos x="14" y="340"/>
              </a:cxn>
              <a:cxn ang="0">
                <a:pos x="14" y="7"/>
              </a:cxn>
              <a:cxn ang="0">
                <a:pos x="0" y="0"/>
              </a:cxn>
              <a:cxn ang="0">
                <a:pos x="0" y="347"/>
              </a:cxn>
              <a:cxn ang="0">
                <a:pos x="801" y="347"/>
              </a:cxn>
              <a:cxn ang="0">
                <a:pos x="801" y="0"/>
              </a:cxn>
              <a:cxn ang="0">
                <a:pos x="0" y="0"/>
              </a:cxn>
              <a:cxn ang="0">
                <a:pos x="14" y="7"/>
              </a:cxn>
            </a:cxnLst>
            <a:rect l="0" t="0" r="r" b="b"/>
            <a:pathLst>
              <a:path w="801" h="347">
                <a:moveTo>
                  <a:pt x="14" y="7"/>
                </a:moveTo>
                <a:lnTo>
                  <a:pt x="7" y="15"/>
                </a:lnTo>
                <a:lnTo>
                  <a:pt x="794" y="15"/>
                </a:lnTo>
                <a:lnTo>
                  <a:pt x="787" y="7"/>
                </a:lnTo>
                <a:lnTo>
                  <a:pt x="787" y="340"/>
                </a:lnTo>
                <a:lnTo>
                  <a:pt x="794" y="333"/>
                </a:lnTo>
                <a:lnTo>
                  <a:pt x="7" y="333"/>
                </a:lnTo>
                <a:lnTo>
                  <a:pt x="14" y="340"/>
                </a:lnTo>
                <a:lnTo>
                  <a:pt x="14" y="7"/>
                </a:lnTo>
                <a:lnTo>
                  <a:pt x="0" y="0"/>
                </a:lnTo>
                <a:lnTo>
                  <a:pt x="0" y="347"/>
                </a:lnTo>
                <a:lnTo>
                  <a:pt x="801" y="347"/>
                </a:lnTo>
                <a:lnTo>
                  <a:pt x="801" y="0"/>
                </a:lnTo>
                <a:lnTo>
                  <a:pt x="0" y="0"/>
                </a:lnTo>
                <a:lnTo>
                  <a:pt x="14" y="7"/>
                </a:lnTo>
                <a:close/>
              </a:path>
            </a:pathLst>
          </a:custGeom>
          <a:solidFill>
            <a:srgbClr val="FFFF7D"/>
          </a:solidFill>
          <a:ln w="9525">
            <a:noFill/>
            <a:round/>
            <a:headEnd/>
            <a:tailEnd/>
          </a:ln>
        </p:spPr>
        <p:txBody>
          <a:bodyPr/>
          <a:lstStyle/>
          <a:p>
            <a:endParaRPr lang="en-US"/>
          </a:p>
        </p:txBody>
      </p:sp>
      <p:sp>
        <p:nvSpPr>
          <p:cNvPr id="441358" name="Rectangle 14"/>
          <p:cNvSpPr>
            <a:spLocks noChangeArrowheads="1"/>
          </p:cNvSpPr>
          <p:nvPr/>
        </p:nvSpPr>
        <p:spPr bwMode="auto">
          <a:xfrm>
            <a:off x="3046413" y="1250950"/>
            <a:ext cx="1112837" cy="317500"/>
          </a:xfrm>
          <a:prstGeom prst="rect">
            <a:avLst/>
          </a:prstGeom>
          <a:noFill/>
          <a:ln w="9525">
            <a:noFill/>
            <a:miter lim="800000"/>
            <a:headEnd/>
            <a:tailEnd/>
          </a:ln>
        </p:spPr>
        <p:txBody>
          <a:bodyPr wrap="none" lIns="0" tIns="0" rIns="0" bIns="0">
            <a:spAutoFit/>
          </a:bodyPr>
          <a:lstStyle/>
          <a:p>
            <a:pPr eaLnBrk="0" hangingPunct="0">
              <a:buSzTx/>
              <a:buFont typeface="Monotype Sorts" pitchFamily="2" charset="2"/>
              <a:buNone/>
            </a:pPr>
            <a:r>
              <a:rPr kumimoji="1" lang="en-US" sz="1900" b="0">
                <a:solidFill>
                  <a:srgbClr val="FFFF7D"/>
                </a:solidFill>
                <a:latin typeface="Arial" charset="0"/>
              </a:rPr>
              <a:t>CORTEX</a:t>
            </a:r>
            <a:endParaRPr kumimoji="1" lang="en-US" sz="1600" b="0">
              <a:solidFill>
                <a:srgbClr val="000000"/>
              </a:solidFill>
              <a:latin typeface="Arial Black" pitchFamily="34" charset="0"/>
            </a:endParaRPr>
          </a:p>
        </p:txBody>
      </p:sp>
      <p:sp>
        <p:nvSpPr>
          <p:cNvPr id="441359" name="Freeform 15"/>
          <p:cNvSpPr>
            <a:spLocks/>
          </p:cNvSpPr>
          <p:nvPr/>
        </p:nvSpPr>
        <p:spPr bwMode="auto">
          <a:xfrm>
            <a:off x="2924175" y="2068513"/>
            <a:ext cx="1271588" cy="503237"/>
          </a:xfrm>
          <a:custGeom>
            <a:avLst/>
            <a:gdLst/>
            <a:ahLst/>
            <a:cxnLst>
              <a:cxn ang="0">
                <a:pos x="0" y="317"/>
              </a:cxn>
              <a:cxn ang="0">
                <a:pos x="801" y="317"/>
              </a:cxn>
              <a:cxn ang="0">
                <a:pos x="801" y="0"/>
              </a:cxn>
              <a:cxn ang="0">
                <a:pos x="0" y="0"/>
              </a:cxn>
              <a:cxn ang="0">
                <a:pos x="0" y="317"/>
              </a:cxn>
              <a:cxn ang="0">
                <a:pos x="14" y="310"/>
              </a:cxn>
              <a:cxn ang="0">
                <a:pos x="14" y="7"/>
              </a:cxn>
              <a:cxn ang="0">
                <a:pos x="7" y="14"/>
              </a:cxn>
              <a:cxn ang="0">
                <a:pos x="794" y="14"/>
              </a:cxn>
              <a:cxn ang="0">
                <a:pos x="787" y="7"/>
              </a:cxn>
              <a:cxn ang="0">
                <a:pos x="787" y="310"/>
              </a:cxn>
              <a:cxn ang="0">
                <a:pos x="794" y="302"/>
              </a:cxn>
              <a:cxn ang="0">
                <a:pos x="7" y="302"/>
              </a:cxn>
              <a:cxn ang="0">
                <a:pos x="14" y="310"/>
              </a:cxn>
              <a:cxn ang="0">
                <a:pos x="0" y="317"/>
              </a:cxn>
            </a:cxnLst>
            <a:rect l="0" t="0" r="r" b="b"/>
            <a:pathLst>
              <a:path w="801" h="317">
                <a:moveTo>
                  <a:pt x="0" y="317"/>
                </a:moveTo>
                <a:lnTo>
                  <a:pt x="801" y="317"/>
                </a:lnTo>
                <a:lnTo>
                  <a:pt x="801" y="0"/>
                </a:lnTo>
                <a:lnTo>
                  <a:pt x="0" y="0"/>
                </a:lnTo>
                <a:lnTo>
                  <a:pt x="0" y="317"/>
                </a:lnTo>
                <a:lnTo>
                  <a:pt x="14" y="310"/>
                </a:lnTo>
                <a:lnTo>
                  <a:pt x="14" y="7"/>
                </a:lnTo>
                <a:lnTo>
                  <a:pt x="7" y="14"/>
                </a:lnTo>
                <a:lnTo>
                  <a:pt x="794" y="14"/>
                </a:lnTo>
                <a:lnTo>
                  <a:pt x="787" y="7"/>
                </a:lnTo>
                <a:lnTo>
                  <a:pt x="787" y="310"/>
                </a:lnTo>
                <a:lnTo>
                  <a:pt x="794" y="302"/>
                </a:lnTo>
                <a:lnTo>
                  <a:pt x="7" y="302"/>
                </a:lnTo>
                <a:lnTo>
                  <a:pt x="14" y="310"/>
                </a:lnTo>
                <a:lnTo>
                  <a:pt x="0" y="317"/>
                </a:lnTo>
                <a:close/>
              </a:path>
            </a:pathLst>
          </a:custGeom>
          <a:solidFill>
            <a:srgbClr val="FFFF7D"/>
          </a:solidFill>
          <a:ln w="9525">
            <a:noFill/>
            <a:round/>
            <a:headEnd/>
            <a:tailEnd/>
          </a:ln>
        </p:spPr>
        <p:txBody>
          <a:bodyPr/>
          <a:lstStyle/>
          <a:p>
            <a:endParaRPr lang="en-US"/>
          </a:p>
        </p:txBody>
      </p:sp>
      <p:sp>
        <p:nvSpPr>
          <p:cNvPr id="441360" name="Rectangle 16"/>
          <p:cNvSpPr>
            <a:spLocks noChangeArrowheads="1"/>
          </p:cNvSpPr>
          <p:nvPr/>
        </p:nvSpPr>
        <p:spPr bwMode="auto">
          <a:xfrm>
            <a:off x="3275013" y="2190750"/>
            <a:ext cx="657225" cy="317500"/>
          </a:xfrm>
          <a:prstGeom prst="rect">
            <a:avLst/>
          </a:prstGeom>
          <a:noFill/>
          <a:ln w="9525">
            <a:noFill/>
            <a:miter lim="800000"/>
            <a:headEnd/>
            <a:tailEnd/>
          </a:ln>
        </p:spPr>
        <p:txBody>
          <a:bodyPr wrap="none" lIns="0" tIns="0" rIns="0" bIns="0">
            <a:spAutoFit/>
          </a:bodyPr>
          <a:lstStyle/>
          <a:p>
            <a:pPr eaLnBrk="0" hangingPunct="0">
              <a:buSzTx/>
              <a:buFont typeface="Monotype Sorts" pitchFamily="2" charset="2"/>
              <a:buNone/>
            </a:pPr>
            <a:r>
              <a:rPr kumimoji="1" lang="en-US" sz="1900" b="0">
                <a:solidFill>
                  <a:srgbClr val="FFFF7D"/>
                </a:solidFill>
                <a:latin typeface="Arial" charset="0"/>
              </a:rPr>
              <a:t>MGB</a:t>
            </a:r>
            <a:endParaRPr kumimoji="1" lang="en-US" sz="1600" b="0">
              <a:solidFill>
                <a:srgbClr val="000000"/>
              </a:solidFill>
              <a:latin typeface="Arial Black" pitchFamily="34" charset="0"/>
            </a:endParaRPr>
          </a:p>
        </p:txBody>
      </p:sp>
      <p:sp>
        <p:nvSpPr>
          <p:cNvPr id="441361" name="Freeform 17"/>
          <p:cNvSpPr>
            <a:spLocks/>
          </p:cNvSpPr>
          <p:nvPr/>
        </p:nvSpPr>
        <p:spPr bwMode="auto">
          <a:xfrm>
            <a:off x="2924175" y="3032125"/>
            <a:ext cx="1271588" cy="501650"/>
          </a:xfrm>
          <a:custGeom>
            <a:avLst/>
            <a:gdLst/>
            <a:ahLst/>
            <a:cxnLst>
              <a:cxn ang="0">
                <a:pos x="0" y="316"/>
              </a:cxn>
              <a:cxn ang="0">
                <a:pos x="801" y="316"/>
              </a:cxn>
              <a:cxn ang="0">
                <a:pos x="801" y="0"/>
              </a:cxn>
              <a:cxn ang="0">
                <a:pos x="0" y="0"/>
              </a:cxn>
              <a:cxn ang="0">
                <a:pos x="0" y="316"/>
              </a:cxn>
              <a:cxn ang="0">
                <a:pos x="14" y="309"/>
              </a:cxn>
              <a:cxn ang="0">
                <a:pos x="14" y="7"/>
              </a:cxn>
              <a:cxn ang="0">
                <a:pos x="7" y="14"/>
              </a:cxn>
              <a:cxn ang="0">
                <a:pos x="794" y="14"/>
              </a:cxn>
              <a:cxn ang="0">
                <a:pos x="787" y="7"/>
              </a:cxn>
              <a:cxn ang="0">
                <a:pos x="787" y="309"/>
              </a:cxn>
              <a:cxn ang="0">
                <a:pos x="794" y="302"/>
              </a:cxn>
              <a:cxn ang="0">
                <a:pos x="7" y="302"/>
              </a:cxn>
              <a:cxn ang="0">
                <a:pos x="14" y="309"/>
              </a:cxn>
              <a:cxn ang="0">
                <a:pos x="0" y="316"/>
              </a:cxn>
            </a:cxnLst>
            <a:rect l="0" t="0" r="r" b="b"/>
            <a:pathLst>
              <a:path w="801" h="316">
                <a:moveTo>
                  <a:pt x="0" y="316"/>
                </a:moveTo>
                <a:lnTo>
                  <a:pt x="801" y="316"/>
                </a:lnTo>
                <a:lnTo>
                  <a:pt x="801" y="0"/>
                </a:lnTo>
                <a:lnTo>
                  <a:pt x="0" y="0"/>
                </a:lnTo>
                <a:lnTo>
                  <a:pt x="0" y="316"/>
                </a:lnTo>
                <a:lnTo>
                  <a:pt x="14" y="309"/>
                </a:lnTo>
                <a:lnTo>
                  <a:pt x="14" y="7"/>
                </a:lnTo>
                <a:lnTo>
                  <a:pt x="7" y="14"/>
                </a:lnTo>
                <a:lnTo>
                  <a:pt x="794" y="14"/>
                </a:lnTo>
                <a:lnTo>
                  <a:pt x="787" y="7"/>
                </a:lnTo>
                <a:lnTo>
                  <a:pt x="787" y="309"/>
                </a:lnTo>
                <a:lnTo>
                  <a:pt x="794" y="302"/>
                </a:lnTo>
                <a:lnTo>
                  <a:pt x="7" y="302"/>
                </a:lnTo>
                <a:lnTo>
                  <a:pt x="14" y="309"/>
                </a:lnTo>
                <a:lnTo>
                  <a:pt x="0" y="316"/>
                </a:lnTo>
                <a:close/>
              </a:path>
            </a:pathLst>
          </a:custGeom>
          <a:solidFill>
            <a:srgbClr val="FFFF7D"/>
          </a:solidFill>
          <a:ln w="9525">
            <a:noFill/>
            <a:round/>
            <a:headEnd/>
            <a:tailEnd/>
          </a:ln>
        </p:spPr>
        <p:txBody>
          <a:bodyPr/>
          <a:lstStyle/>
          <a:p>
            <a:endParaRPr lang="en-US"/>
          </a:p>
        </p:txBody>
      </p:sp>
      <p:sp>
        <p:nvSpPr>
          <p:cNvPr id="441362" name="Rectangle 18"/>
          <p:cNvSpPr>
            <a:spLocks noChangeArrowheads="1"/>
          </p:cNvSpPr>
          <p:nvPr/>
        </p:nvSpPr>
        <p:spPr bwMode="auto">
          <a:xfrm>
            <a:off x="3429000" y="3154363"/>
            <a:ext cx="349250" cy="317500"/>
          </a:xfrm>
          <a:prstGeom prst="rect">
            <a:avLst/>
          </a:prstGeom>
          <a:noFill/>
          <a:ln w="9525">
            <a:noFill/>
            <a:miter lim="800000"/>
            <a:headEnd/>
            <a:tailEnd/>
          </a:ln>
        </p:spPr>
        <p:txBody>
          <a:bodyPr wrap="none" lIns="0" tIns="0" rIns="0" bIns="0">
            <a:spAutoFit/>
          </a:bodyPr>
          <a:lstStyle/>
          <a:p>
            <a:pPr eaLnBrk="0" hangingPunct="0">
              <a:buSzTx/>
              <a:buFont typeface="Monotype Sorts" pitchFamily="2" charset="2"/>
              <a:buNone/>
            </a:pPr>
            <a:r>
              <a:rPr kumimoji="1" lang="en-US" sz="1900" b="0">
                <a:solidFill>
                  <a:srgbClr val="FFFF7D"/>
                </a:solidFill>
                <a:latin typeface="Arial" charset="0"/>
              </a:rPr>
              <a:t>IC</a:t>
            </a:r>
            <a:endParaRPr kumimoji="1" lang="en-US" sz="1600" b="0">
              <a:solidFill>
                <a:srgbClr val="000000"/>
              </a:solidFill>
              <a:latin typeface="Arial Black" pitchFamily="34" charset="0"/>
            </a:endParaRPr>
          </a:p>
        </p:txBody>
      </p:sp>
      <p:sp>
        <p:nvSpPr>
          <p:cNvPr id="441363" name="Freeform 19"/>
          <p:cNvSpPr>
            <a:spLocks/>
          </p:cNvSpPr>
          <p:nvPr/>
        </p:nvSpPr>
        <p:spPr bwMode="auto">
          <a:xfrm>
            <a:off x="1728788" y="4926013"/>
            <a:ext cx="682625" cy="506412"/>
          </a:xfrm>
          <a:custGeom>
            <a:avLst/>
            <a:gdLst/>
            <a:ahLst/>
            <a:cxnLst>
              <a:cxn ang="0">
                <a:pos x="0" y="319"/>
              </a:cxn>
              <a:cxn ang="0">
                <a:pos x="430" y="319"/>
              </a:cxn>
              <a:cxn ang="0">
                <a:pos x="430" y="0"/>
              </a:cxn>
              <a:cxn ang="0">
                <a:pos x="0" y="0"/>
              </a:cxn>
              <a:cxn ang="0">
                <a:pos x="0" y="319"/>
              </a:cxn>
              <a:cxn ang="0">
                <a:pos x="14" y="312"/>
              </a:cxn>
              <a:cxn ang="0">
                <a:pos x="14" y="8"/>
              </a:cxn>
              <a:cxn ang="0">
                <a:pos x="7" y="15"/>
              </a:cxn>
              <a:cxn ang="0">
                <a:pos x="423" y="15"/>
              </a:cxn>
              <a:cxn ang="0">
                <a:pos x="416" y="8"/>
              </a:cxn>
              <a:cxn ang="0">
                <a:pos x="416" y="312"/>
              </a:cxn>
              <a:cxn ang="0">
                <a:pos x="423" y="305"/>
              </a:cxn>
              <a:cxn ang="0">
                <a:pos x="7" y="305"/>
              </a:cxn>
              <a:cxn ang="0">
                <a:pos x="14" y="312"/>
              </a:cxn>
              <a:cxn ang="0">
                <a:pos x="0" y="319"/>
              </a:cxn>
            </a:cxnLst>
            <a:rect l="0" t="0" r="r" b="b"/>
            <a:pathLst>
              <a:path w="430" h="319">
                <a:moveTo>
                  <a:pt x="0" y="319"/>
                </a:moveTo>
                <a:lnTo>
                  <a:pt x="430" y="319"/>
                </a:lnTo>
                <a:lnTo>
                  <a:pt x="430" y="0"/>
                </a:lnTo>
                <a:lnTo>
                  <a:pt x="0" y="0"/>
                </a:lnTo>
                <a:lnTo>
                  <a:pt x="0" y="319"/>
                </a:lnTo>
                <a:lnTo>
                  <a:pt x="14" y="312"/>
                </a:lnTo>
                <a:lnTo>
                  <a:pt x="14" y="8"/>
                </a:lnTo>
                <a:lnTo>
                  <a:pt x="7" y="15"/>
                </a:lnTo>
                <a:lnTo>
                  <a:pt x="423" y="15"/>
                </a:lnTo>
                <a:lnTo>
                  <a:pt x="416" y="8"/>
                </a:lnTo>
                <a:lnTo>
                  <a:pt x="416" y="312"/>
                </a:lnTo>
                <a:lnTo>
                  <a:pt x="423" y="305"/>
                </a:lnTo>
                <a:lnTo>
                  <a:pt x="7" y="305"/>
                </a:lnTo>
                <a:lnTo>
                  <a:pt x="14" y="312"/>
                </a:lnTo>
                <a:lnTo>
                  <a:pt x="0" y="319"/>
                </a:lnTo>
                <a:close/>
              </a:path>
            </a:pathLst>
          </a:custGeom>
          <a:solidFill>
            <a:srgbClr val="FFFF7D"/>
          </a:solidFill>
          <a:ln w="9525">
            <a:noFill/>
            <a:round/>
            <a:headEnd/>
            <a:tailEnd/>
          </a:ln>
        </p:spPr>
        <p:txBody>
          <a:bodyPr/>
          <a:lstStyle/>
          <a:p>
            <a:endParaRPr lang="en-US"/>
          </a:p>
        </p:txBody>
      </p:sp>
      <p:sp>
        <p:nvSpPr>
          <p:cNvPr id="441364" name="Rectangle 20"/>
          <p:cNvSpPr>
            <a:spLocks noChangeArrowheads="1"/>
          </p:cNvSpPr>
          <p:nvPr/>
        </p:nvSpPr>
        <p:spPr bwMode="auto">
          <a:xfrm>
            <a:off x="1779588" y="5048250"/>
            <a:ext cx="631825" cy="317500"/>
          </a:xfrm>
          <a:prstGeom prst="rect">
            <a:avLst/>
          </a:prstGeom>
          <a:noFill/>
          <a:ln w="9525">
            <a:noFill/>
            <a:miter lim="800000"/>
            <a:headEnd/>
            <a:tailEnd/>
          </a:ln>
        </p:spPr>
        <p:txBody>
          <a:bodyPr wrap="none" lIns="0" tIns="0" rIns="0" bIns="0">
            <a:spAutoFit/>
          </a:bodyPr>
          <a:lstStyle/>
          <a:p>
            <a:pPr eaLnBrk="0" hangingPunct="0">
              <a:buSzTx/>
              <a:buFont typeface="Monotype Sorts" pitchFamily="2" charset="2"/>
              <a:buNone/>
            </a:pPr>
            <a:r>
              <a:rPr kumimoji="1" lang="en-US" sz="1900" b="0">
                <a:solidFill>
                  <a:srgbClr val="FFFF7D"/>
                </a:solidFill>
                <a:latin typeface="Arial" charset="0"/>
              </a:rPr>
              <a:t>DCN</a:t>
            </a:r>
            <a:endParaRPr kumimoji="1" lang="en-US" sz="1600" b="0">
              <a:solidFill>
                <a:srgbClr val="000000"/>
              </a:solidFill>
              <a:latin typeface="Arial Black" pitchFamily="34" charset="0"/>
            </a:endParaRPr>
          </a:p>
        </p:txBody>
      </p:sp>
      <p:sp>
        <p:nvSpPr>
          <p:cNvPr id="441365" name="Freeform 21"/>
          <p:cNvSpPr>
            <a:spLocks/>
          </p:cNvSpPr>
          <p:nvPr/>
        </p:nvSpPr>
        <p:spPr bwMode="auto">
          <a:xfrm>
            <a:off x="1728788" y="5410200"/>
            <a:ext cx="682625" cy="501650"/>
          </a:xfrm>
          <a:custGeom>
            <a:avLst/>
            <a:gdLst/>
            <a:ahLst/>
            <a:cxnLst>
              <a:cxn ang="0">
                <a:pos x="0" y="316"/>
              </a:cxn>
              <a:cxn ang="0">
                <a:pos x="430" y="316"/>
              </a:cxn>
              <a:cxn ang="0">
                <a:pos x="430" y="0"/>
              </a:cxn>
              <a:cxn ang="0">
                <a:pos x="0" y="0"/>
              </a:cxn>
              <a:cxn ang="0">
                <a:pos x="0" y="316"/>
              </a:cxn>
              <a:cxn ang="0">
                <a:pos x="14" y="309"/>
              </a:cxn>
              <a:cxn ang="0">
                <a:pos x="14" y="7"/>
              </a:cxn>
              <a:cxn ang="0">
                <a:pos x="7" y="14"/>
              </a:cxn>
              <a:cxn ang="0">
                <a:pos x="423" y="14"/>
              </a:cxn>
              <a:cxn ang="0">
                <a:pos x="416" y="7"/>
              </a:cxn>
              <a:cxn ang="0">
                <a:pos x="416" y="309"/>
              </a:cxn>
              <a:cxn ang="0">
                <a:pos x="423" y="302"/>
              </a:cxn>
              <a:cxn ang="0">
                <a:pos x="7" y="302"/>
              </a:cxn>
              <a:cxn ang="0">
                <a:pos x="14" y="309"/>
              </a:cxn>
              <a:cxn ang="0">
                <a:pos x="0" y="316"/>
              </a:cxn>
            </a:cxnLst>
            <a:rect l="0" t="0" r="r" b="b"/>
            <a:pathLst>
              <a:path w="430" h="316">
                <a:moveTo>
                  <a:pt x="0" y="316"/>
                </a:moveTo>
                <a:lnTo>
                  <a:pt x="430" y="316"/>
                </a:lnTo>
                <a:lnTo>
                  <a:pt x="430" y="0"/>
                </a:lnTo>
                <a:lnTo>
                  <a:pt x="0" y="0"/>
                </a:lnTo>
                <a:lnTo>
                  <a:pt x="0" y="316"/>
                </a:lnTo>
                <a:lnTo>
                  <a:pt x="14" y="309"/>
                </a:lnTo>
                <a:lnTo>
                  <a:pt x="14" y="7"/>
                </a:lnTo>
                <a:lnTo>
                  <a:pt x="7" y="14"/>
                </a:lnTo>
                <a:lnTo>
                  <a:pt x="423" y="14"/>
                </a:lnTo>
                <a:lnTo>
                  <a:pt x="416" y="7"/>
                </a:lnTo>
                <a:lnTo>
                  <a:pt x="416" y="309"/>
                </a:lnTo>
                <a:lnTo>
                  <a:pt x="423" y="302"/>
                </a:lnTo>
                <a:lnTo>
                  <a:pt x="7" y="302"/>
                </a:lnTo>
                <a:lnTo>
                  <a:pt x="14" y="309"/>
                </a:lnTo>
                <a:lnTo>
                  <a:pt x="0" y="316"/>
                </a:lnTo>
                <a:close/>
              </a:path>
            </a:pathLst>
          </a:custGeom>
          <a:solidFill>
            <a:srgbClr val="FFFF7D"/>
          </a:solidFill>
          <a:ln w="9525">
            <a:noFill/>
            <a:round/>
            <a:headEnd/>
            <a:tailEnd/>
          </a:ln>
        </p:spPr>
        <p:txBody>
          <a:bodyPr/>
          <a:lstStyle/>
          <a:p>
            <a:endParaRPr lang="en-US"/>
          </a:p>
        </p:txBody>
      </p:sp>
      <p:sp>
        <p:nvSpPr>
          <p:cNvPr id="441366" name="Rectangle 22"/>
          <p:cNvSpPr>
            <a:spLocks noChangeArrowheads="1"/>
          </p:cNvSpPr>
          <p:nvPr/>
        </p:nvSpPr>
        <p:spPr bwMode="auto">
          <a:xfrm>
            <a:off x="1790700" y="5532438"/>
            <a:ext cx="617538" cy="317500"/>
          </a:xfrm>
          <a:prstGeom prst="rect">
            <a:avLst/>
          </a:prstGeom>
          <a:noFill/>
          <a:ln w="9525">
            <a:noFill/>
            <a:miter lim="800000"/>
            <a:headEnd/>
            <a:tailEnd/>
          </a:ln>
        </p:spPr>
        <p:txBody>
          <a:bodyPr wrap="none" lIns="0" tIns="0" rIns="0" bIns="0">
            <a:spAutoFit/>
          </a:bodyPr>
          <a:lstStyle/>
          <a:p>
            <a:pPr eaLnBrk="0" hangingPunct="0">
              <a:buSzTx/>
              <a:buFont typeface="Monotype Sorts" pitchFamily="2" charset="2"/>
              <a:buNone/>
            </a:pPr>
            <a:r>
              <a:rPr kumimoji="1" lang="en-US" sz="1900" b="0">
                <a:solidFill>
                  <a:srgbClr val="FFFF7D"/>
                </a:solidFill>
                <a:latin typeface="Arial" charset="0"/>
              </a:rPr>
              <a:t>VCN</a:t>
            </a:r>
            <a:endParaRPr kumimoji="1" lang="en-US" sz="1600" b="0">
              <a:solidFill>
                <a:srgbClr val="000000"/>
              </a:solidFill>
              <a:latin typeface="Arial Black" pitchFamily="34" charset="0"/>
            </a:endParaRPr>
          </a:p>
        </p:txBody>
      </p:sp>
      <p:sp>
        <p:nvSpPr>
          <p:cNvPr id="441367" name="Freeform 23"/>
          <p:cNvSpPr>
            <a:spLocks/>
          </p:cNvSpPr>
          <p:nvPr/>
        </p:nvSpPr>
        <p:spPr bwMode="auto">
          <a:xfrm>
            <a:off x="2924175" y="5935663"/>
            <a:ext cx="1271588" cy="504825"/>
          </a:xfrm>
          <a:custGeom>
            <a:avLst/>
            <a:gdLst/>
            <a:ahLst/>
            <a:cxnLst>
              <a:cxn ang="0">
                <a:pos x="0" y="318"/>
              </a:cxn>
              <a:cxn ang="0">
                <a:pos x="801" y="318"/>
              </a:cxn>
              <a:cxn ang="0">
                <a:pos x="801" y="0"/>
              </a:cxn>
              <a:cxn ang="0">
                <a:pos x="0" y="0"/>
              </a:cxn>
              <a:cxn ang="0">
                <a:pos x="0" y="318"/>
              </a:cxn>
              <a:cxn ang="0">
                <a:pos x="14" y="311"/>
              </a:cxn>
              <a:cxn ang="0">
                <a:pos x="14" y="7"/>
              </a:cxn>
              <a:cxn ang="0">
                <a:pos x="7" y="14"/>
              </a:cxn>
              <a:cxn ang="0">
                <a:pos x="794" y="14"/>
              </a:cxn>
              <a:cxn ang="0">
                <a:pos x="787" y="7"/>
              </a:cxn>
              <a:cxn ang="0">
                <a:pos x="787" y="311"/>
              </a:cxn>
              <a:cxn ang="0">
                <a:pos x="794" y="304"/>
              </a:cxn>
              <a:cxn ang="0">
                <a:pos x="7" y="304"/>
              </a:cxn>
              <a:cxn ang="0">
                <a:pos x="14" y="311"/>
              </a:cxn>
              <a:cxn ang="0">
                <a:pos x="0" y="318"/>
              </a:cxn>
            </a:cxnLst>
            <a:rect l="0" t="0" r="r" b="b"/>
            <a:pathLst>
              <a:path w="801" h="318">
                <a:moveTo>
                  <a:pt x="0" y="318"/>
                </a:moveTo>
                <a:lnTo>
                  <a:pt x="801" y="318"/>
                </a:lnTo>
                <a:lnTo>
                  <a:pt x="801" y="0"/>
                </a:lnTo>
                <a:lnTo>
                  <a:pt x="0" y="0"/>
                </a:lnTo>
                <a:lnTo>
                  <a:pt x="0" y="318"/>
                </a:lnTo>
                <a:lnTo>
                  <a:pt x="14" y="311"/>
                </a:lnTo>
                <a:lnTo>
                  <a:pt x="14" y="7"/>
                </a:lnTo>
                <a:lnTo>
                  <a:pt x="7" y="14"/>
                </a:lnTo>
                <a:lnTo>
                  <a:pt x="794" y="14"/>
                </a:lnTo>
                <a:lnTo>
                  <a:pt x="787" y="7"/>
                </a:lnTo>
                <a:lnTo>
                  <a:pt x="787" y="311"/>
                </a:lnTo>
                <a:lnTo>
                  <a:pt x="794" y="304"/>
                </a:lnTo>
                <a:lnTo>
                  <a:pt x="7" y="304"/>
                </a:lnTo>
                <a:lnTo>
                  <a:pt x="14" y="311"/>
                </a:lnTo>
                <a:lnTo>
                  <a:pt x="0" y="318"/>
                </a:lnTo>
                <a:close/>
              </a:path>
            </a:pathLst>
          </a:custGeom>
          <a:solidFill>
            <a:srgbClr val="FFFF7D"/>
          </a:solidFill>
          <a:ln w="9525">
            <a:noFill/>
            <a:round/>
            <a:headEnd/>
            <a:tailEnd/>
          </a:ln>
        </p:spPr>
        <p:txBody>
          <a:bodyPr/>
          <a:lstStyle/>
          <a:p>
            <a:endParaRPr lang="en-US"/>
          </a:p>
        </p:txBody>
      </p:sp>
      <p:sp>
        <p:nvSpPr>
          <p:cNvPr id="441368" name="Rectangle 24"/>
          <p:cNvSpPr>
            <a:spLocks noChangeArrowheads="1"/>
          </p:cNvSpPr>
          <p:nvPr/>
        </p:nvSpPr>
        <p:spPr bwMode="auto">
          <a:xfrm>
            <a:off x="3267075" y="6057900"/>
            <a:ext cx="628650" cy="317500"/>
          </a:xfrm>
          <a:prstGeom prst="rect">
            <a:avLst/>
          </a:prstGeom>
          <a:noFill/>
          <a:ln w="9525">
            <a:noFill/>
            <a:miter lim="800000"/>
            <a:headEnd/>
            <a:tailEnd/>
          </a:ln>
        </p:spPr>
        <p:txBody>
          <a:bodyPr wrap="none" lIns="0" tIns="0" rIns="0" bIns="0">
            <a:spAutoFit/>
          </a:bodyPr>
          <a:lstStyle/>
          <a:p>
            <a:pPr eaLnBrk="0" hangingPunct="0">
              <a:buSzTx/>
              <a:buFont typeface="Monotype Sorts" pitchFamily="2" charset="2"/>
              <a:buNone/>
            </a:pPr>
            <a:r>
              <a:rPr kumimoji="1" lang="en-US" sz="1900" b="0">
                <a:solidFill>
                  <a:srgbClr val="FFFF7D"/>
                </a:solidFill>
                <a:latin typeface="Arial" charset="0"/>
              </a:rPr>
              <a:t>SOC</a:t>
            </a:r>
            <a:endParaRPr kumimoji="1" lang="en-US" sz="1600" b="0">
              <a:solidFill>
                <a:srgbClr val="000000"/>
              </a:solidFill>
              <a:latin typeface="Arial Black" pitchFamily="34" charset="0"/>
            </a:endParaRPr>
          </a:p>
        </p:txBody>
      </p:sp>
      <p:grpSp>
        <p:nvGrpSpPr>
          <p:cNvPr id="2" name="Group 25"/>
          <p:cNvGrpSpPr>
            <a:grpSpLocks/>
          </p:cNvGrpSpPr>
          <p:nvPr/>
        </p:nvGrpSpPr>
        <p:grpSpPr bwMode="auto">
          <a:xfrm>
            <a:off x="255588" y="4057650"/>
            <a:ext cx="1274762" cy="1328738"/>
            <a:chOff x="161" y="2556"/>
            <a:chExt cx="803" cy="837"/>
          </a:xfrm>
        </p:grpSpPr>
        <p:sp>
          <p:nvSpPr>
            <p:cNvPr id="441370" name="Freeform 26"/>
            <p:cNvSpPr>
              <a:spLocks/>
            </p:cNvSpPr>
            <p:nvPr/>
          </p:nvSpPr>
          <p:spPr bwMode="auto">
            <a:xfrm>
              <a:off x="173" y="3000"/>
              <a:ext cx="687" cy="393"/>
            </a:xfrm>
            <a:custGeom>
              <a:avLst/>
              <a:gdLst/>
              <a:ahLst/>
              <a:cxnLst>
                <a:cxn ang="0">
                  <a:pos x="411" y="18"/>
                </a:cxn>
                <a:cxn ang="0">
                  <a:pos x="528" y="46"/>
                </a:cxn>
                <a:cxn ang="0">
                  <a:pos x="600" y="82"/>
                </a:cxn>
                <a:cxn ang="0">
                  <a:pos x="634" y="111"/>
                </a:cxn>
                <a:cxn ang="0">
                  <a:pos x="661" y="143"/>
                </a:cxn>
                <a:cxn ang="0">
                  <a:pos x="671" y="177"/>
                </a:cxn>
                <a:cxn ang="0">
                  <a:pos x="671" y="214"/>
                </a:cxn>
                <a:cxn ang="0">
                  <a:pos x="659" y="248"/>
                </a:cxn>
                <a:cxn ang="0">
                  <a:pos x="648" y="263"/>
                </a:cxn>
                <a:cxn ang="0">
                  <a:pos x="598" y="311"/>
                </a:cxn>
                <a:cxn ang="0">
                  <a:pos x="578" y="322"/>
                </a:cxn>
                <a:cxn ang="0">
                  <a:pos x="473" y="363"/>
                </a:cxn>
                <a:cxn ang="0">
                  <a:pos x="345" y="379"/>
                </a:cxn>
                <a:cxn ang="0">
                  <a:pos x="216" y="363"/>
                </a:cxn>
                <a:cxn ang="0">
                  <a:pos x="111" y="322"/>
                </a:cxn>
                <a:cxn ang="0">
                  <a:pos x="91" y="311"/>
                </a:cxn>
                <a:cxn ang="0">
                  <a:pos x="39" y="263"/>
                </a:cxn>
                <a:cxn ang="0">
                  <a:pos x="30" y="247"/>
                </a:cxn>
                <a:cxn ang="0">
                  <a:pos x="16" y="213"/>
                </a:cxn>
                <a:cxn ang="0">
                  <a:pos x="16" y="175"/>
                </a:cxn>
                <a:cxn ang="0">
                  <a:pos x="22" y="161"/>
                </a:cxn>
                <a:cxn ang="0">
                  <a:pos x="39" y="127"/>
                </a:cxn>
                <a:cxn ang="0">
                  <a:pos x="72" y="96"/>
                </a:cxn>
                <a:cxn ang="0">
                  <a:pos x="111" y="68"/>
                </a:cxn>
                <a:cxn ang="0">
                  <a:pos x="159" y="46"/>
                </a:cxn>
                <a:cxn ang="0">
                  <a:pos x="277" y="18"/>
                </a:cxn>
                <a:cxn ang="0">
                  <a:pos x="277" y="3"/>
                </a:cxn>
                <a:cxn ang="0">
                  <a:pos x="155" y="32"/>
                </a:cxn>
                <a:cxn ang="0">
                  <a:pos x="104" y="57"/>
                </a:cxn>
                <a:cxn ang="0">
                  <a:pos x="61" y="86"/>
                </a:cxn>
                <a:cxn ang="0">
                  <a:pos x="29" y="120"/>
                </a:cxn>
                <a:cxn ang="0">
                  <a:pos x="7" y="154"/>
                </a:cxn>
                <a:cxn ang="0">
                  <a:pos x="0" y="195"/>
                </a:cxn>
                <a:cxn ang="0">
                  <a:pos x="7" y="236"/>
                </a:cxn>
                <a:cxn ang="0">
                  <a:pos x="29" y="272"/>
                </a:cxn>
                <a:cxn ang="0">
                  <a:pos x="61" y="306"/>
                </a:cxn>
                <a:cxn ang="0">
                  <a:pos x="104" y="334"/>
                </a:cxn>
                <a:cxn ang="0">
                  <a:pos x="155" y="359"/>
                </a:cxn>
                <a:cxn ang="0">
                  <a:pos x="277" y="390"/>
                </a:cxn>
                <a:cxn ang="0">
                  <a:pos x="414" y="390"/>
                </a:cxn>
                <a:cxn ang="0">
                  <a:pos x="536" y="359"/>
                </a:cxn>
                <a:cxn ang="0">
                  <a:pos x="607" y="322"/>
                </a:cxn>
                <a:cxn ang="0">
                  <a:pos x="645" y="291"/>
                </a:cxn>
                <a:cxn ang="0">
                  <a:pos x="673" y="254"/>
                </a:cxn>
                <a:cxn ang="0">
                  <a:pos x="687" y="195"/>
                </a:cxn>
                <a:cxn ang="0">
                  <a:pos x="671" y="136"/>
                </a:cxn>
                <a:cxn ang="0">
                  <a:pos x="645" y="100"/>
                </a:cxn>
                <a:cxn ang="0">
                  <a:pos x="607" y="71"/>
                </a:cxn>
                <a:cxn ang="0">
                  <a:pos x="536" y="32"/>
                </a:cxn>
                <a:cxn ang="0">
                  <a:pos x="414" y="3"/>
                </a:cxn>
                <a:cxn ang="0">
                  <a:pos x="345" y="14"/>
                </a:cxn>
              </a:cxnLst>
              <a:rect l="0" t="0" r="r" b="b"/>
              <a:pathLst>
                <a:path w="687" h="393">
                  <a:moveTo>
                    <a:pt x="345" y="14"/>
                  </a:moveTo>
                  <a:lnTo>
                    <a:pt x="412" y="18"/>
                  </a:lnTo>
                  <a:lnTo>
                    <a:pt x="411" y="18"/>
                  </a:lnTo>
                  <a:lnTo>
                    <a:pt x="473" y="28"/>
                  </a:lnTo>
                  <a:lnTo>
                    <a:pt x="530" y="46"/>
                  </a:lnTo>
                  <a:lnTo>
                    <a:pt x="528" y="46"/>
                  </a:lnTo>
                  <a:lnTo>
                    <a:pt x="578" y="69"/>
                  </a:lnTo>
                  <a:lnTo>
                    <a:pt x="578" y="68"/>
                  </a:lnTo>
                  <a:lnTo>
                    <a:pt x="600" y="82"/>
                  </a:lnTo>
                  <a:lnTo>
                    <a:pt x="620" y="96"/>
                  </a:lnTo>
                  <a:lnTo>
                    <a:pt x="618" y="96"/>
                  </a:lnTo>
                  <a:lnTo>
                    <a:pt x="634" y="111"/>
                  </a:lnTo>
                  <a:lnTo>
                    <a:pt x="648" y="128"/>
                  </a:lnTo>
                  <a:lnTo>
                    <a:pt x="648" y="127"/>
                  </a:lnTo>
                  <a:lnTo>
                    <a:pt x="661" y="143"/>
                  </a:lnTo>
                  <a:lnTo>
                    <a:pt x="659" y="141"/>
                  </a:lnTo>
                  <a:lnTo>
                    <a:pt x="666" y="159"/>
                  </a:lnTo>
                  <a:lnTo>
                    <a:pt x="671" y="177"/>
                  </a:lnTo>
                  <a:lnTo>
                    <a:pt x="671" y="175"/>
                  </a:lnTo>
                  <a:lnTo>
                    <a:pt x="673" y="195"/>
                  </a:lnTo>
                  <a:lnTo>
                    <a:pt x="671" y="214"/>
                  </a:lnTo>
                  <a:lnTo>
                    <a:pt x="671" y="213"/>
                  </a:lnTo>
                  <a:lnTo>
                    <a:pt x="666" y="230"/>
                  </a:lnTo>
                  <a:lnTo>
                    <a:pt x="659" y="248"/>
                  </a:lnTo>
                  <a:lnTo>
                    <a:pt x="661" y="247"/>
                  </a:lnTo>
                  <a:lnTo>
                    <a:pt x="648" y="264"/>
                  </a:lnTo>
                  <a:lnTo>
                    <a:pt x="648" y="263"/>
                  </a:lnTo>
                  <a:lnTo>
                    <a:pt x="634" y="281"/>
                  </a:lnTo>
                  <a:lnTo>
                    <a:pt x="618" y="295"/>
                  </a:lnTo>
                  <a:lnTo>
                    <a:pt x="598" y="311"/>
                  </a:lnTo>
                  <a:lnTo>
                    <a:pt x="600" y="311"/>
                  </a:lnTo>
                  <a:lnTo>
                    <a:pt x="578" y="324"/>
                  </a:lnTo>
                  <a:lnTo>
                    <a:pt x="578" y="322"/>
                  </a:lnTo>
                  <a:lnTo>
                    <a:pt x="528" y="345"/>
                  </a:lnTo>
                  <a:lnTo>
                    <a:pt x="530" y="345"/>
                  </a:lnTo>
                  <a:lnTo>
                    <a:pt x="473" y="363"/>
                  </a:lnTo>
                  <a:lnTo>
                    <a:pt x="411" y="375"/>
                  </a:lnTo>
                  <a:lnTo>
                    <a:pt x="412" y="375"/>
                  </a:lnTo>
                  <a:lnTo>
                    <a:pt x="345" y="379"/>
                  </a:lnTo>
                  <a:lnTo>
                    <a:pt x="277" y="375"/>
                  </a:lnTo>
                  <a:lnTo>
                    <a:pt x="279" y="375"/>
                  </a:lnTo>
                  <a:lnTo>
                    <a:pt x="216" y="363"/>
                  </a:lnTo>
                  <a:lnTo>
                    <a:pt x="159" y="345"/>
                  </a:lnTo>
                  <a:lnTo>
                    <a:pt x="161" y="345"/>
                  </a:lnTo>
                  <a:lnTo>
                    <a:pt x="111" y="322"/>
                  </a:lnTo>
                  <a:lnTo>
                    <a:pt x="111" y="324"/>
                  </a:lnTo>
                  <a:lnTo>
                    <a:pt x="89" y="311"/>
                  </a:lnTo>
                  <a:lnTo>
                    <a:pt x="91" y="311"/>
                  </a:lnTo>
                  <a:lnTo>
                    <a:pt x="72" y="295"/>
                  </a:lnTo>
                  <a:lnTo>
                    <a:pt x="54" y="281"/>
                  </a:lnTo>
                  <a:lnTo>
                    <a:pt x="39" y="263"/>
                  </a:lnTo>
                  <a:lnTo>
                    <a:pt x="39" y="264"/>
                  </a:lnTo>
                  <a:lnTo>
                    <a:pt x="29" y="247"/>
                  </a:lnTo>
                  <a:lnTo>
                    <a:pt x="30" y="247"/>
                  </a:lnTo>
                  <a:lnTo>
                    <a:pt x="22" y="229"/>
                  </a:lnTo>
                  <a:lnTo>
                    <a:pt x="22" y="230"/>
                  </a:lnTo>
                  <a:lnTo>
                    <a:pt x="16" y="213"/>
                  </a:lnTo>
                  <a:lnTo>
                    <a:pt x="16" y="214"/>
                  </a:lnTo>
                  <a:lnTo>
                    <a:pt x="14" y="195"/>
                  </a:lnTo>
                  <a:lnTo>
                    <a:pt x="16" y="175"/>
                  </a:lnTo>
                  <a:lnTo>
                    <a:pt x="16" y="177"/>
                  </a:lnTo>
                  <a:lnTo>
                    <a:pt x="22" y="159"/>
                  </a:lnTo>
                  <a:lnTo>
                    <a:pt x="22" y="161"/>
                  </a:lnTo>
                  <a:lnTo>
                    <a:pt x="30" y="143"/>
                  </a:lnTo>
                  <a:lnTo>
                    <a:pt x="29" y="143"/>
                  </a:lnTo>
                  <a:lnTo>
                    <a:pt x="39" y="127"/>
                  </a:lnTo>
                  <a:lnTo>
                    <a:pt x="39" y="128"/>
                  </a:lnTo>
                  <a:lnTo>
                    <a:pt x="54" y="111"/>
                  </a:lnTo>
                  <a:lnTo>
                    <a:pt x="72" y="96"/>
                  </a:lnTo>
                  <a:lnTo>
                    <a:pt x="70" y="96"/>
                  </a:lnTo>
                  <a:lnTo>
                    <a:pt x="89" y="82"/>
                  </a:lnTo>
                  <a:lnTo>
                    <a:pt x="111" y="68"/>
                  </a:lnTo>
                  <a:lnTo>
                    <a:pt x="111" y="69"/>
                  </a:lnTo>
                  <a:lnTo>
                    <a:pt x="161" y="46"/>
                  </a:lnTo>
                  <a:lnTo>
                    <a:pt x="159" y="46"/>
                  </a:lnTo>
                  <a:lnTo>
                    <a:pt x="216" y="28"/>
                  </a:lnTo>
                  <a:lnTo>
                    <a:pt x="279" y="18"/>
                  </a:lnTo>
                  <a:lnTo>
                    <a:pt x="277" y="18"/>
                  </a:lnTo>
                  <a:lnTo>
                    <a:pt x="345" y="14"/>
                  </a:lnTo>
                  <a:lnTo>
                    <a:pt x="345" y="0"/>
                  </a:lnTo>
                  <a:lnTo>
                    <a:pt x="277" y="3"/>
                  </a:lnTo>
                  <a:lnTo>
                    <a:pt x="275" y="3"/>
                  </a:lnTo>
                  <a:lnTo>
                    <a:pt x="213" y="14"/>
                  </a:lnTo>
                  <a:lnTo>
                    <a:pt x="155" y="32"/>
                  </a:lnTo>
                  <a:lnTo>
                    <a:pt x="154" y="32"/>
                  </a:lnTo>
                  <a:lnTo>
                    <a:pt x="104" y="55"/>
                  </a:lnTo>
                  <a:lnTo>
                    <a:pt x="104" y="57"/>
                  </a:lnTo>
                  <a:lnTo>
                    <a:pt x="82" y="71"/>
                  </a:lnTo>
                  <a:lnTo>
                    <a:pt x="63" y="86"/>
                  </a:lnTo>
                  <a:lnTo>
                    <a:pt x="61" y="86"/>
                  </a:lnTo>
                  <a:lnTo>
                    <a:pt x="43" y="100"/>
                  </a:lnTo>
                  <a:lnTo>
                    <a:pt x="29" y="118"/>
                  </a:lnTo>
                  <a:lnTo>
                    <a:pt x="29" y="120"/>
                  </a:lnTo>
                  <a:lnTo>
                    <a:pt x="18" y="136"/>
                  </a:lnTo>
                  <a:lnTo>
                    <a:pt x="16" y="136"/>
                  </a:lnTo>
                  <a:lnTo>
                    <a:pt x="7" y="154"/>
                  </a:lnTo>
                  <a:lnTo>
                    <a:pt x="7" y="155"/>
                  </a:lnTo>
                  <a:lnTo>
                    <a:pt x="2" y="173"/>
                  </a:lnTo>
                  <a:lnTo>
                    <a:pt x="0" y="195"/>
                  </a:lnTo>
                  <a:lnTo>
                    <a:pt x="2" y="216"/>
                  </a:lnTo>
                  <a:lnTo>
                    <a:pt x="7" y="234"/>
                  </a:lnTo>
                  <a:lnTo>
                    <a:pt x="7" y="236"/>
                  </a:lnTo>
                  <a:lnTo>
                    <a:pt x="16" y="254"/>
                  </a:lnTo>
                  <a:lnTo>
                    <a:pt x="18" y="254"/>
                  </a:lnTo>
                  <a:lnTo>
                    <a:pt x="29" y="272"/>
                  </a:lnTo>
                  <a:lnTo>
                    <a:pt x="29" y="273"/>
                  </a:lnTo>
                  <a:lnTo>
                    <a:pt x="43" y="291"/>
                  </a:lnTo>
                  <a:lnTo>
                    <a:pt x="61" y="306"/>
                  </a:lnTo>
                  <a:lnTo>
                    <a:pt x="80" y="322"/>
                  </a:lnTo>
                  <a:lnTo>
                    <a:pt x="82" y="322"/>
                  </a:lnTo>
                  <a:lnTo>
                    <a:pt x="104" y="334"/>
                  </a:lnTo>
                  <a:lnTo>
                    <a:pt x="104" y="336"/>
                  </a:lnTo>
                  <a:lnTo>
                    <a:pt x="154" y="359"/>
                  </a:lnTo>
                  <a:lnTo>
                    <a:pt x="155" y="359"/>
                  </a:lnTo>
                  <a:lnTo>
                    <a:pt x="213" y="377"/>
                  </a:lnTo>
                  <a:lnTo>
                    <a:pt x="275" y="390"/>
                  </a:lnTo>
                  <a:lnTo>
                    <a:pt x="277" y="390"/>
                  </a:lnTo>
                  <a:lnTo>
                    <a:pt x="345" y="393"/>
                  </a:lnTo>
                  <a:lnTo>
                    <a:pt x="412" y="390"/>
                  </a:lnTo>
                  <a:lnTo>
                    <a:pt x="414" y="390"/>
                  </a:lnTo>
                  <a:lnTo>
                    <a:pt x="477" y="377"/>
                  </a:lnTo>
                  <a:lnTo>
                    <a:pt x="534" y="359"/>
                  </a:lnTo>
                  <a:lnTo>
                    <a:pt x="536" y="359"/>
                  </a:lnTo>
                  <a:lnTo>
                    <a:pt x="586" y="336"/>
                  </a:lnTo>
                  <a:lnTo>
                    <a:pt x="586" y="334"/>
                  </a:lnTo>
                  <a:lnTo>
                    <a:pt x="607" y="322"/>
                  </a:lnTo>
                  <a:lnTo>
                    <a:pt x="609" y="322"/>
                  </a:lnTo>
                  <a:lnTo>
                    <a:pt x="628" y="306"/>
                  </a:lnTo>
                  <a:lnTo>
                    <a:pt x="645" y="291"/>
                  </a:lnTo>
                  <a:lnTo>
                    <a:pt x="659" y="273"/>
                  </a:lnTo>
                  <a:lnTo>
                    <a:pt x="659" y="272"/>
                  </a:lnTo>
                  <a:lnTo>
                    <a:pt x="673" y="254"/>
                  </a:lnTo>
                  <a:lnTo>
                    <a:pt x="680" y="234"/>
                  </a:lnTo>
                  <a:lnTo>
                    <a:pt x="686" y="216"/>
                  </a:lnTo>
                  <a:lnTo>
                    <a:pt x="687" y="195"/>
                  </a:lnTo>
                  <a:lnTo>
                    <a:pt x="686" y="173"/>
                  </a:lnTo>
                  <a:lnTo>
                    <a:pt x="680" y="155"/>
                  </a:lnTo>
                  <a:lnTo>
                    <a:pt x="671" y="136"/>
                  </a:lnTo>
                  <a:lnTo>
                    <a:pt x="659" y="120"/>
                  </a:lnTo>
                  <a:lnTo>
                    <a:pt x="659" y="118"/>
                  </a:lnTo>
                  <a:lnTo>
                    <a:pt x="645" y="100"/>
                  </a:lnTo>
                  <a:lnTo>
                    <a:pt x="628" y="86"/>
                  </a:lnTo>
                  <a:lnTo>
                    <a:pt x="627" y="86"/>
                  </a:lnTo>
                  <a:lnTo>
                    <a:pt x="607" y="71"/>
                  </a:lnTo>
                  <a:lnTo>
                    <a:pt x="586" y="57"/>
                  </a:lnTo>
                  <a:lnTo>
                    <a:pt x="586" y="55"/>
                  </a:lnTo>
                  <a:lnTo>
                    <a:pt x="536" y="32"/>
                  </a:lnTo>
                  <a:lnTo>
                    <a:pt x="534" y="32"/>
                  </a:lnTo>
                  <a:lnTo>
                    <a:pt x="477" y="14"/>
                  </a:lnTo>
                  <a:lnTo>
                    <a:pt x="414" y="3"/>
                  </a:lnTo>
                  <a:lnTo>
                    <a:pt x="412" y="3"/>
                  </a:lnTo>
                  <a:lnTo>
                    <a:pt x="345" y="0"/>
                  </a:lnTo>
                  <a:lnTo>
                    <a:pt x="345" y="14"/>
                  </a:lnTo>
                  <a:close/>
                </a:path>
              </a:pathLst>
            </a:custGeom>
            <a:solidFill>
              <a:srgbClr val="FFFF7D"/>
            </a:solidFill>
            <a:ln w="9525">
              <a:noFill/>
              <a:round/>
              <a:headEnd/>
              <a:tailEnd/>
            </a:ln>
          </p:spPr>
          <p:txBody>
            <a:bodyPr/>
            <a:lstStyle/>
            <a:p>
              <a:endParaRPr lang="en-US"/>
            </a:p>
          </p:txBody>
        </p:sp>
        <p:sp>
          <p:nvSpPr>
            <p:cNvPr id="441371" name="Freeform 27"/>
            <p:cNvSpPr>
              <a:spLocks/>
            </p:cNvSpPr>
            <p:nvPr/>
          </p:nvSpPr>
          <p:spPr bwMode="auto">
            <a:xfrm>
              <a:off x="245" y="2831"/>
              <a:ext cx="546" cy="314"/>
            </a:xfrm>
            <a:custGeom>
              <a:avLst/>
              <a:gdLst/>
              <a:ahLst/>
              <a:cxnLst>
                <a:cxn ang="0">
                  <a:pos x="326" y="18"/>
                </a:cxn>
                <a:cxn ang="0">
                  <a:pos x="373" y="27"/>
                </a:cxn>
                <a:cxn ang="0">
                  <a:pos x="417" y="40"/>
                </a:cxn>
                <a:cxn ang="0">
                  <a:pos x="456" y="58"/>
                </a:cxn>
                <a:cxn ang="0">
                  <a:pos x="487" y="79"/>
                </a:cxn>
                <a:cxn ang="0">
                  <a:pos x="512" y="102"/>
                </a:cxn>
                <a:cxn ang="0">
                  <a:pos x="526" y="129"/>
                </a:cxn>
                <a:cxn ang="0">
                  <a:pos x="530" y="142"/>
                </a:cxn>
                <a:cxn ang="0">
                  <a:pos x="530" y="172"/>
                </a:cxn>
                <a:cxn ang="0">
                  <a:pos x="526" y="185"/>
                </a:cxn>
                <a:cxn ang="0">
                  <a:pos x="512" y="212"/>
                </a:cxn>
                <a:cxn ang="0">
                  <a:pos x="487" y="235"/>
                </a:cxn>
                <a:cxn ang="0">
                  <a:pos x="456" y="256"/>
                </a:cxn>
                <a:cxn ang="0">
                  <a:pos x="417" y="274"/>
                </a:cxn>
                <a:cxn ang="0">
                  <a:pos x="373" y="287"/>
                </a:cxn>
                <a:cxn ang="0">
                  <a:pos x="326" y="296"/>
                </a:cxn>
                <a:cxn ang="0">
                  <a:pos x="219" y="296"/>
                </a:cxn>
                <a:cxn ang="0">
                  <a:pos x="171" y="287"/>
                </a:cxn>
                <a:cxn ang="0">
                  <a:pos x="128" y="274"/>
                </a:cxn>
                <a:cxn ang="0">
                  <a:pos x="89" y="256"/>
                </a:cxn>
                <a:cxn ang="0">
                  <a:pos x="58" y="235"/>
                </a:cxn>
                <a:cxn ang="0">
                  <a:pos x="33" y="212"/>
                </a:cxn>
                <a:cxn ang="0">
                  <a:pos x="19" y="185"/>
                </a:cxn>
                <a:cxn ang="0">
                  <a:pos x="16" y="172"/>
                </a:cxn>
                <a:cxn ang="0">
                  <a:pos x="16" y="142"/>
                </a:cxn>
                <a:cxn ang="0">
                  <a:pos x="19" y="129"/>
                </a:cxn>
                <a:cxn ang="0">
                  <a:pos x="33" y="102"/>
                </a:cxn>
                <a:cxn ang="0">
                  <a:pos x="58" y="79"/>
                </a:cxn>
                <a:cxn ang="0">
                  <a:pos x="89" y="58"/>
                </a:cxn>
                <a:cxn ang="0">
                  <a:pos x="128" y="40"/>
                </a:cxn>
                <a:cxn ang="0">
                  <a:pos x="171" y="27"/>
                </a:cxn>
                <a:cxn ang="0">
                  <a:pos x="219" y="18"/>
                </a:cxn>
                <a:cxn ang="0">
                  <a:pos x="273" y="0"/>
                </a:cxn>
                <a:cxn ang="0">
                  <a:pos x="217" y="4"/>
                </a:cxn>
                <a:cxn ang="0">
                  <a:pos x="123" y="25"/>
                </a:cxn>
                <a:cxn ang="0">
                  <a:pos x="82" y="47"/>
                </a:cxn>
                <a:cxn ang="0">
                  <a:pos x="23" y="95"/>
                </a:cxn>
                <a:cxn ang="0">
                  <a:pos x="1" y="140"/>
                </a:cxn>
                <a:cxn ang="0">
                  <a:pos x="0" y="158"/>
                </a:cxn>
                <a:cxn ang="0">
                  <a:pos x="1" y="174"/>
                </a:cxn>
                <a:cxn ang="0">
                  <a:pos x="23" y="219"/>
                </a:cxn>
                <a:cxn ang="0">
                  <a:pos x="82" y="267"/>
                </a:cxn>
                <a:cxn ang="0">
                  <a:pos x="123" y="289"/>
                </a:cxn>
                <a:cxn ang="0">
                  <a:pos x="217" y="310"/>
                </a:cxn>
                <a:cxn ang="0">
                  <a:pos x="273" y="314"/>
                </a:cxn>
                <a:cxn ang="0">
                  <a:pos x="328" y="310"/>
                </a:cxn>
                <a:cxn ang="0">
                  <a:pos x="423" y="289"/>
                </a:cxn>
                <a:cxn ang="0">
                  <a:pos x="464" y="267"/>
                </a:cxn>
                <a:cxn ang="0">
                  <a:pos x="523" y="219"/>
                </a:cxn>
                <a:cxn ang="0">
                  <a:pos x="544" y="174"/>
                </a:cxn>
                <a:cxn ang="0">
                  <a:pos x="546" y="158"/>
                </a:cxn>
                <a:cxn ang="0">
                  <a:pos x="544" y="140"/>
                </a:cxn>
                <a:cxn ang="0">
                  <a:pos x="523" y="95"/>
                </a:cxn>
                <a:cxn ang="0">
                  <a:pos x="464" y="47"/>
                </a:cxn>
                <a:cxn ang="0">
                  <a:pos x="423" y="25"/>
                </a:cxn>
                <a:cxn ang="0">
                  <a:pos x="328" y="4"/>
                </a:cxn>
                <a:cxn ang="0">
                  <a:pos x="273" y="0"/>
                </a:cxn>
              </a:cxnLst>
              <a:rect l="0" t="0" r="r" b="b"/>
              <a:pathLst>
                <a:path w="546" h="314">
                  <a:moveTo>
                    <a:pt x="273" y="15"/>
                  </a:moveTo>
                  <a:lnTo>
                    <a:pt x="326" y="18"/>
                  </a:lnTo>
                  <a:lnTo>
                    <a:pt x="324" y="18"/>
                  </a:lnTo>
                  <a:lnTo>
                    <a:pt x="373" y="27"/>
                  </a:lnTo>
                  <a:lnTo>
                    <a:pt x="419" y="40"/>
                  </a:lnTo>
                  <a:lnTo>
                    <a:pt x="417" y="40"/>
                  </a:lnTo>
                  <a:lnTo>
                    <a:pt x="456" y="59"/>
                  </a:lnTo>
                  <a:lnTo>
                    <a:pt x="456" y="58"/>
                  </a:lnTo>
                  <a:lnTo>
                    <a:pt x="489" y="79"/>
                  </a:lnTo>
                  <a:lnTo>
                    <a:pt x="487" y="79"/>
                  </a:lnTo>
                  <a:lnTo>
                    <a:pt x="512" y="104"/>
                  </a:lnTo>
                  <a:lnTo>
                    <a:pt x="512" y="102"/>
                  </a:lnTo>
                  <a:lnTo>
                    <a:pt x="528" y="131"/>
                  </a:lnTo>
                  <a:lnTo>
                    <a:pt x="526" y="129"/>
                  </a:lnTo>
                  <a:lnTo>
                    <a:pt x="530" y="144"/>
                  </a:lnTo>
                  <a:lnTo>
                    <a:pt x="530" y="142"/>
                  </a:lnTo>
                  <a:lnTo>
                    <a:pt x="531" y="158"/>
                  </a:lnTo>
                  <a:lnTo>
                    <a:pt x="530" y="172"/>
                  </a:lnTo>
                  <a:lnTo>
                    <a:pt x="530" y="170"/>
                  </a:lnTo>
                  <a:lnTo>
                    <a:pt x="526" y="185"/>
                  </a:lnTo>
                  <a:lnTo>
                    <a:pt x="528" y="183"/>
                  </a:lnTo>
                  <a:lnTo>
                    <a:pt x="512" y="212"/>
                  </a:lnTo>
                  <a:lnTo>
                    <a:pt x="512" y="210"/>
                  </a:lnTo>
                  <a:lnTo>
                    <a:pt x="487" y="235"/>
                  </a:lnTo>
                  <a:lnTo>
                    <a:pt x="489" y="235"/>
                  </a:lnTo>
                  <a:lnTo>
                    <a:pt x="456" y="256"/>
                  </a:lnTo>
                  <a:lnTo>
                    <a:pt x="456" y="255"/>
                  </a:lnTo>
                  <a:lnTo>
                    <a:pt x="417" y="274"/>
                  </a:lnTo>
                  <a:lnTo>
                    <a:pt x="419" y="274"/>
                  </a:lnTo>
                  <a:lnTo>
                    <a:pt x="373" y="287"/>
                  </a:lnTo>
                  <a:lnTo>
                    <a:pt x="324" y="296"/>
                  </a:lnTo>
                  <a:lnTo>
                    <a:pt x="326" y="296"/>
                  </a:lnTo>
                  <a:lnTo>
                    <a:pt x="273" y="299"/>
                  </a:lnTo>
                  <a:lnTo>
                    <a:pt x="219" y="296"/>
                  </a:lnTo>
                  <a:lnTo>
                    <a:pt x="221" y="296"/>
                  </a:lnTo>
                  <a:lnTo>
                    <a:pt x="171" y="287"/>
                  </a:lnTo>
                  <a:lnTo>
                    <a:pt x="126" y="274"/>
                  </a:lnTo>
                  <a:lnTo>
                    <a:pt x="128" y="274"/>
                  </a:lnTo>
                  <a:lnTo>
                    <a:pt x="89" y="255"/>
                  </a:lnTo>
                  <a:lnTo>
                    <a:pt x="89" y="256"/>
                  </a:lnTo>
                  <a:lnTo>
                    <a:pt x="57" y="235"/>
                  </a:lnTo>
                  <a:lnTo>
                    <a:pt x="58" y="235"/>
                  </a:lnTo>
                  <a:lnTo>
                    <a:pt x="33" y="210"/>
                  </a:lnTo>
                  <a:lnTo>
                    <a:pt x="33" y="212"/>
                  </a:lnTo>
                  <a:lnTo>
                    <a:pt x="17" y="183"/>
                  </a:lnTo>
                  <a:lnTo>
                    <a:pt x="19" y="185"/>
                  </a:lnTo>
                  <a:lnTo>
                    <a:pt x="16" y="170"/>
                  </a:lnTo>
                  <a:lnTo>
                    <a:pt x="16" y="172"/>
                  </a:lnTo>
                  <a:lnTo>
                    <a:pt x="14" y="158"/>
                  </a:lnTo>
                  <a:lnTo>
                    <a:pt x="16" y="142"/>
                  </a:lnTo>
                  <a:lnTo>
                    <a:pt x="16" y="144"/>
                  </a:lnTo>
                  <a:lnTo>
                    <a:pt x="19" y="129"/>
                  </a:lnTo>
                  <a:lnTo>
                    <a:pt x="17" y="131"/>
                  </a:lnTo>
                  <a:lnTo>
                    <a:pt x="33" y="102"/>
                  </a:lnTo>
                  <a:lnTo>
                    <a:pt x="33" y="104"/>
                  </a:lnTo>
                  <a:lnTo>
                    <a:pt x="58" y="79"/>
                  </a:lnTo>
                  <a:lnTo>
                    <a:pt x="57" y="79"/>
                  </a:lnTo>
                  <a:lnTo>
                    <a:pt x="89" y="58"/>
                  </a:lnTo>
                  <a:lnTo>
                    <a:pt x="89" y="59"/>
                  </a:lnTo>
                  <a:lnTo>
                    <a:pt x="128" y="40"/>
                  </a:lnTo>
                  <a:lnTo>
                    <a:pt x="126" y="40"/>
                  </a:lnTo>
                  <a:lnTo>
                    <a:pt x="171" y="27"/>
                  </a:lnTo>
                  <a:lnTo>
                    <a:pt x="221" y="18"/>
                  </a:lnTo>
                  <a:lnTo>
                    <a:pt x="219" y="18"/>
                  </a:lnTo>
                  <a:lnTo>
                    <a:pt x="273" y="15"/>
                  </a:lnTo>
                  <a:lnTo>
                    <a:pt x="273" y="0"/>
                  </a:lnTo>
                  <a:lnTo>
                    <a:pt x="219" y="4"/>
                  </a:lnTo>
                  <a:lnTo>
                    <a:pt x="217" y="4"/>
                  </a:lnTo>
                  <a:lnTo>
                    <a:pt x="167" y="13"/>
                  </a:lnTo>
                  <a:lnTo>
                    <a:pt x="123" y="25"/>
                  </a:lnTo>
                  <a:lnTo>
                    <a:pt x="82" y="45"/>
                  </a:lnTo>
                  <a:lnTo>
                    <a:pt x="82" y="47"/>
                  </a:lnTo>
                  <a:lnTo>
                    <a:pt x="48" y="68"/>
                  </a:lnTo>
                  <a:lnTo>
                    <a:pt x="23" y="95"/>
                  </a:lnTo>
                  <a:lnTo>
                    <a:pt x="5" y="126"/>
                  </a:lnTo>
                  <a:lnTo>
                    <a:pt x="1" y="140"/>
                  </a:lnTo>
                  <a:lnTo>
                    <a:pt x="1" y="142"/>
                  </a:lnTo>
                  <a:lnTo>
                    <a:pt x="0" y="158"/>
                  </a:lnTo>
                  <a:lnTo>
                    <a:pt x="1" y="172"/>
                  </a:lnTo>
                  <a:lnTo>
                    <a:pt x="1" y="174"/>
                  </a:lnTo>
                  <a:lnTo>
                    <a:pt x="5" y="188"/>
                  </a:lnTo>
                  <a:lnTo>
                    <a:pt x="23" y="219"/>
                  </a:lnTo>
                  <a:lnTo>
                    <a:pt x="48" y="246"/>
                  </a:lnTo>
                  <a:lnTo>
                    <a:pt x="82" y="267"/>
                  </a:lnTo>
                  <a:lnTo>
                    <a:pt x="82" y="269"/>
                  </a:lnTo>
                  <a:lnTo>
                    <a:pt x="123" y="289"/>
                  </a:lnTo>
                  <a:lnTo>
                    <a:pt x="167" y="301"/>
                  </a:lnTo>
                  <a:lnTo>
                    <a:pt x="217" y="310"/>
                  </a:lnTo>
                  <a:lnTo>
                    <a:pt x="219" y="310"/>
                  </a:lnTo>
                  <a:lnTo>
                    <a:pt x="273" y="314"/>
                  </a:lnTo>
                  <a:lnTo>
                    <a:pt x="326" y="310"/>
                  </a:lnTo>
                  <a:lnTo>
                    <a:pt x="328" y="310"/>
                  </a:lnTo>
                  <a:lnTo>
                    <a:pt x="376" y="301"/>
                  </a:lnTo>
                  <a:lnTo>
                    <a:pt x="423" y="289"/>
                  </a:lnTo>
                  <a:lnTo>
                    <a:pt x="464" y="269"/>
                  </a:lnTo>
                  <a:lnTo>
                    <a:pt x="464" y="267"/>
                  </a:lnTo>
                  <a:lnTo>
                    <a:pt x="498" y="246"/>
                  </a:lnTo>
                  <a:lnTo>
                    <a:pt x="523" y="219"/>
                  </a:lnTo>
                  <a:lnTo>
                    <a:pt x="540" y="188"/>
                  </a:lnTo>
                  <a:lnTo>
                    <a:pt x="544" y="174"/>
                  </a:lnTo>
                  <a:lnTo>
                    <a:pt x="544" y="172"/>
                  </a:lnTo>
                  <a:lnTo>
                    <a:pt x="546" y="158"/>
                  </a:lnTo>
                  <a:lnTo>
                    <a:pt x="544" y="142"/>
                  </a:lnTo>
                  <a:lnTo>
                    <a:pt x="544" y="140"/>
                  </a:lnTo>
                  <a:lnTo>
                    <a:pt x="540" y="126"/>
                  </a:lnTo>
                  <a:lnTo>
                    <a:pt x="523" y="95"/>
                  </a:lnTo>
                  <a:lnTo>
                    <a:pt x="498" y="68"/>
                  </a:lnTo>
                  <a:lnTo>
                    <a:pt x="464" y="47"/>
                  </a:lnTo>
                  <a:lnTo>
                    <a:pt x="464" y="45"/>
                  </a:lnTo>
                  <a:lnTo>
                    <a:pt x="423" y="25"/>
                  </a:lnTo>
                  <a:lnTo>
                    <a:pt x="376" y="13"/>
                  </a:lnTo>
                  <a:lnTo>
                    <a:pt x="328" y="4"/>
                  </a:lnTo>
                  <a:lnTo>
                    <a:pt x="326" y="4"/>
                  </a:lnTo>
                  <a:lnTo>
                    <a:pt x="273" y="0"/>
                  </a:lnTo>
                  <a:lnTo>
                    <a:pt x="273" y="15"/>
                  </a:lnTo>
                  <a:close/>
                </a:path>
              </a:pathLst>
            </a:custGeom>
            <a:solidFill>
              <a:srgbClr val="FFFF7D"/>
            </a:solidFill>
            <a:ln w="9525">
              <a:noFill/>
              <a:round/>
              <a:headEnd/>
              <a:tailEnd/>
            </a:ln>
          </p:spPr>
          <p:txBody>
            <a:bodyPr/>
            <a:lstStyle/>
            <a:p>
              <a:endParaRPr lang="en-US"/>
            </a:p>
          </p:txBody>
        </p:sp>
        <p:sp>
          <p:nvSpPr>
            <p:cNvPr id="441372" name="Freeform 28"/>
            <p:cNvSpPr>
              <a:spLocks/>
            </p:cNvSpPr>
            <p:nvPr/>
          </p:nvSpPr>
          <p:spPr bwMode="auto">
            <a:xfrm>
              <a:off x="348" y="2728"/>
              <a:ext cx="337" cy="202"/>
            </a:xfrm>
            <a:custGeom>
              <a:avLst/>
              <a:gdLst/>
              <a:ahLst/>
              <a:cxnLst>
                <a:cxn ang="0">
                  <a:pos x="202" y="16"/>
                </a:cxn>
                <a:cxn ang="0">
                  <a:pos x="230" y="21"/>
                </a:cxn>
                <a:cxn ang="0">
                  <a:pos x="255" y="30"/>
                </a:cxn>
                <a:cxn ang="0">
                  <a:pos x="280" y="39"/>
                </a:cxn>
                <a:cxn ang="0">
                  <a:pos x="298" y="53"/>
                </a:cxn>
                <a:cxn ang="0">
                  <a:pos x="311" y="68"/>
                </a:cxn>
                <a:cxn ang="0">
                  <a:pos x="320" y="84"/>
                </a:cxn>
                <a:cxn ang="0">
                  <a:pos x="323" y="100"/>
                </a:cxn>
                <a:cxn ang="0">
                  <a:pos x="321" y="118"/>
                </a:cxn>
                <a:cxn ang="0">
                  <a:pos x="312" y="132"/>
                </a:cxn>
                <a:cxn ang="0">
                  <a:pos x="300" y="148"/>
                </a:cxn>
                <a:cxn ang="0">
                  <a:pos x="280" y="161"/>
                </a:cxn>
                <a:cxn ang="0">
                  <a:pos x="257" y="171"/>
                </a:cxn>
                <a:cxn ang="0">
                  <a:pos x="200" y="186"/>
                </a:cxn>
                <a:cxn ang="0">
                  <a:pos x="170" y="187"/>
                </a:cxn>
                <a:cxn ang="0">
                  <a:pos x="139" y="186"/>
                </a:cxn>
                <a:cxn ang="0">
                  <a:pos x="80" y="171"/>
                </a:cxn>
                <a:cxn ang="0">
                  <a:pos x="59" y="161"/>
                </a:cxn>
                <a:cxn ang="0">
                  <a:pos x="39" y="148"/>
                </a:cxn>
                <a:cxn ang="0">
                  <a:pos x="25" y="132"/>
                </a:cxn>
                <a:cxn ang="0">
                  <a:pos x="16" y="118"/>
                </a:cxn>
                <a:cxn ang="0">
                  <a:pos x="14" y="100"/>
                </a:cxn>
                <a:cxn ang="0">
                  <a:pos x="18" y="84"/>
                </a:cxn>
                <a:cxn ang="0">
                  <a:pos x="27" y="68"/>
                </a:cxn>
                <a:cxn ang="0">
                  <a:pos x="41" y="53"/>
                </a:cxn>
                <a:cxn ang="0">
                  <a:pos x="59" y="39"/>
                </a:cxn>
                <a:cxn ang="0">
                  <a:pos x="82" y="30"/>
                </a:cxn>
                <a:cxn ang="0">
                  <a:pos x="109" y="21"/>
                </a:cxn>
                <a:cxn ang="0">
                  <a:pos x="138" y="16"/>
                </a:cxn>
                <a:cxn ang="0">
                  <a:pos x="170" y="0"/>
                </a:cxn>
                <a:cxn ang="0">
                  <a:pos x="136" y="1"/>
                </a:cxn>
                <a:cxn ang="0">
                  <a:pos x="77" y="16"/>
                </a:cxn>
                <a:cxn ang="0">
                  <a:pos x="52" y="28"/>
                </a:cxn>
                <a:cxn ang="0">
                  <a:pos x="30" y="43"/>
                </a:cxn>
                <a:cxn ang="0">
                  <a:pos x="4" y="80"/>
                </a:cxn>
                <a:cxn ang="0">
                  <a:pos x="4" y="123"/>
                </a:cxn>
                <a:cxn ang="0">
                  <a:pos x="30" y="159"/>
                </a:cxn>
                <a:cxn ang="0">
                  <a:pos x="52" y="173"/>
                </a:cxn>
                <a:cxn ang="0">
                  <a:pos x="77" y="186"/>
                </a:cxn>
                <a:cxn ang="0">
                  <a:pos x="136" y="200"/>
                </a:cxn>
                <a:cxn ang="0">
                  <a:pos x="170" y="202"/>
                </a:cxn>
                <a:cxn ang="0">
                  <a:pos x="204" y="200"/>
                </a:cxn>
                <a:cxn ang="0">
                  <a:pos x="261" y="186"/>
                </a:cxn>
                <a:cxn ang="0">
                  <a:pos x="287" y="173"/>
                </a:cxn>
                <a:cxn ang="0">
                  <a:pos x="323" y="141"/>
                </a:cxn>
                <a:cxn ang="0">
                  <a:pos x="337" y="102"/>
                </a:cxn>
                <a:cxn ang="0">
                  <a:pos x="323" y="60"/>
                </a:cxn>
                <a:cxn ang="0">
                  <a:pos x="287" y="28"/>
                </a:cxn>
                <a:cxn ang="0">
                  <a:pos x="261" y="16"/>
                </a:cxn>
                <a:cxn ang="0">
                  <a:pos x="204" y="1"/>
                </a:cxn>
                <a:cxn ang="0">
                  <a:pos x="170" y="0"/>
                </a:cxn>
              </a:cxnLst>
              <a:rect l="0" t="0" r="r" b="b"/>
              <a:pathLst>
                <a:path w="337" h="202">
                  <a:moveTo>
                    <a:pt x="170" y="14"/>
                  </a:moveTo>
                  <a:lnTo>
                    <a:pt x="202" y="16"/>
                  </a:lnTo>
                  <a:lnTo>
                    <a:pt x="200" y="16"/>
                  </a:lnTo>
                  <a:lnTo>
                    <a:pt x="230" y="21"/>
                  </a:lnTo>
                  <a:lnTo>
                    <a:pt x="257" y="30"/>
                  </a:lnTo>
                  <a:lnTo>
                    <a:pt x="255" y="30"/>
                  </a:lnTo>
                  <a:lnTo>
                    <a:pt x="280" y="41"/>
                  </a:lnTo>
                  <a:lnTo>
                    <a:pt x="280" y="39"/>
                  </a:lnTo>
                  <a:lnTo>
                    <a:pt x="300" y="53"/>
                  </a:lnTo>
                  <a:lnTo>
                    <a:pt x="298" y="53"/>
                  </a:lnTo>
                  <a:lnTo>
                    <a:pt x="312" y="69"/>
                  </a:lnTo>
                  <a:lnTo>
                    <a:pt x="311" y="68"/>
                  </a:lnTo>
                  <a:lnTo>
                    <a:pt x="320" y="85"/>
                  </a:lnTo>
                  <a:lnTo>
                    <a:pt x="320" y="84"/>
                  </a:lnTo>
                  <a:lnTo>
                    <a:pt x="323" y="103"/>
                  </a:lnTo>
                  <a:lnTo>
                    <a:pt x="323" y="100"/>
                  </a:lnTo>
                  <a:lnTo>
                    <a:pt x="320" y="119"/>
                  </a:lnTo>
                  <a:lnTo>
                    <a:pt x="321" y="118"/>
                  </a:lnTo>
                  <a:lnTo>
                    <a:pt x="312" y="134"/>
                  </a:lnTo>
                  <a:lnTo>
                    <a:pt x="312" y="132"/>
                  </a:lnTo>
                  <a:lnTo>
                    <a:pt x="298" y="148"/>
                  </a:lnTo>
                  <a:lnTo>
                    <a:pt x="300" y="148"/>
                  </a:lnTo>
                  <a:lnTo>
                    <a:pt x="280" y="162"/>
                  </a:lnTo>
                  <a:lnTo>
                    <a:pt x="280" y="161"/>
                  </a:lnTo>
                  <a:lnTo>
                    <a:pt x="255" y="171"/>
                  </a:lnTo>
                  <a:lnTo>
                    <a:pt x="257" y="171"/>
                  </a:lnTo>
                  <a:lnTo>
                    <a:pt x="230" y="180"/>
                  </a:lnTo>
                  <a:lnTo>
                    <a:pt x="200" y="186"/>
                  </a:lnTo>
                  <a:lnTo>
                    <a:pt x="202" y="186"/>
                  </a:lnTo>
                  <a:lnTo>
                    <a:pt x="170" y="187"/>
                  </a:lnTo>
                  <a:lnTo>
                    <a:pt x="138" y="186"/>
                  </a:lnTo>
                  <a:lnTo>
                    <a:pt x="139" y="186"/>
                  </a:lnTo>
                  <a:lnTo>
                    <a:pt x="109" y="180"/>
                  </a:lnTo>
                  <a:lnTo>
                    <a:pt x="80" y="171"/>
                  </a:lnTo>
                  <a:lnTo>
                    <a:pt x="82" y="171"/>
                  </a:lnTo>
                  <a:lnTo>
                    <a:pt x="59" y="161"/>
                  </a:lnTo>
                  <a:lnTo>
                    <a:pt x="59" y="162"/>
                  </a:lnTo>
                  <a:lnTo>
                    <a:pt x="39" y="148"/>
                  </a:lnTo>
                  <a:lnTo>
                    <a:pt x="41" y="148"/>
                  </a:lnTo>
                  <a:lnTo>
                    <a:pt x="25" y="132"/>
                  </a:lnTo>
                  <a:lnTo>
                    <a:pt x="25" y="134"/>
                  </a:lnTo>
                  <a:lnTo>
                    <a:pt x="16" y="118"/>
                  </a:lnTo>
                  <a:lnTo>
                    <a:pt x="18" y="119"/>
                  </a:lnTo>
                  <a:lnTo>
                    <a:pt x="14" y="100"/>
                  </a:lnTo>
                  <a:lnTo>
                    <a:pt x="14" y="103"/>
                  </a:lnTo>
                  <a:lnTo>
                    <a:pt x="18" y="84"/>
                  </a:lnTo>
                  <a:lnTo>
                    <a:pt x="18" y="85"/>
                  </a:lnTo>
                  <a:lnTo>
                    <a:pt x="27" y="68"/>
                  </a:lnTo>
                  <a:lnTo>
                    <a:pt x="25" y="69"/>
                  </a:lnTo>
                  <a:lnTo>
                    <a:pt x="41" y="53"/>
                  </a:lnTo>
                  <a:lnTo>
                    <a:pt x="39" y="53"/>
                  </a:lnTo>
                  <a:lnTo>
                    <a:pt x="59" y="39"/>
                  </a:lnTo>
                  <a:lnTo>
                    <a:pt x="59" y="41"/>
                  </a:lnTo>
                  <a:lnTo>
                    <a:pt x="82" y="30"/>
                  </a:lnTo>
                  <a:lnTo>
                    <a:pt x="80" y="30"/>
                  </a:lnTo>
                  <a:lnTo>
                    <a:pt x="109" y="21"/>
                  </a:lnTo>
                  <a:lnTo>
                    <a:pt x="139" y="16"/>
                  </a:lnTo>
                  <a:lnTo>
                    <a:pt x="138" y="16"/>
                  </a:lnTo>
                  <a:lnTo>
                    <a:pt x="170" y="14"/>
                  </a:lnTo>
                  <a:lnTo>
                    <a:pt x="170" y="0"/>
                  </a:lnTo>
                  <a:lnTo>
                    <a:pt x="138" y="1"/>
                  </a:lnTo>
                  <a:lnTo>
                    <a:pt x="136" y="1"/>
                  </a:lnTo>
                  <a:lnTo>
                    <a:pt x="105" y="7"/>
                  </a:lnTo>
                  <a:lnTo>
                    <a:pt x="77" y="16"/>
                  </a:lnTo>
                  <a:lnTo>
                    <a:pt x="75" y="16"/>
                  </a:lnTo>
                  <a:lnTo>
                    <a:pt x="52" y="28"/>
                  </a:lnTo>
                  <a:lnTo>
                    <a:pt x="32" y="43"/>
                  </a:lnTo>
                  <a:lnTo>
                    <a:pt x="30" y="43"/>
                  </a:lnTo>
                  <a:lnTo>
                    <a:pt x="14" y="60"/>
                  </a:lnTo>
                  <a:lnTo>
                    <a:pt x="4" y="80"/>
                  </a:lnTo>
                  <a:lnTo>
                    <a:pt x="0" y="102"/>
                  </a:lnTo>
                  <a:lnTo>
                    <a:pt x="4" y="123"/>
                  </a:lnTo>
                  <a:lnTo>
                    <a:pt x="14" y="141"/>
                  </a:lnTo>
                  <a:lnTo>
                    <a:pt x="30" y="159"/>
                  </a:lnTo>
                  <a:lnTo>
                    <a:pt x="32" y="159"/>
                  </a:lnTo>
                  <a:lnTo>
                    <a:pt x="52" y="173"/>
                  </a:lnTo>
                  <a:lnTo>
                    <a:pt x="75" y="186"/>
                  </a:lnTo>
                  <a:lnTo>
                    <a:pt x="77" y="186"/>
                  </a:lnTo>
                  <a:lnTo>
                    <a:pt x="105" y="195"/>
                  </a:lnTo>
                  <a:lnTo>
                    <a:pt x="136" y="200"/>
                  </a:lnTo>
                  <a:lnTo>
                    <a:pt x="138" y="200"/>
                  </a:lnTo>
                  <a:lnTo>
                    <a:pt x="170" y="202"/>
                  </a:lnTo>
                  <a:lnTo>
                    <a:pt x="202" y="200"/>
                  </a:lnTo>
                  <a:lnTo>
                    <a:pt x="204" y="200"/>
                  </a:lnTo>
                  <a:lnTo>
                    <a:pt x="234" y="195"/>
                  </a:lnTo>
                  <a:lnTo>
                    <a:pt x="261" y="186"/>
                  </a:lnTo>
                  <a:lnTo>
                    <a:pt x="262" y="186"/>
                  </a:lnTo>
                  <a:lnTo>
                    <a:pt x="287" y="173"/>
                  </a:lnTo>
                  <a:lnTo>
                    <a:pt x="309" y="159"/>
                  </a:lnTo>
                  <a:lnTo>
                    <a:pt x="323" y="141"/>
                  </a:lnTo>
                  <a:lnTo>
                    <a:pt x="334" y="123"/>
                  </a:lnTo>
                  <a:lnTo>
                    <a:pt x="337" y="102"/>
                  </a:lnTo>
                  <a:lnTo>
                    <a:pt x="334" y="80"/>
                  </a:lnTo>
                  <a:lnTo>
                    <a:pt x="323" y="60"/>
                  </a:lnTo>
                  <a:lnTo>
                    <a:pt x="309" y="43"/>
                  </a:lnTo>
                  <a:lnTo>
                    <a:pt x="287" y="28"/>
                  </a:lnTo>
                  <a:lnTo>
                    <a:pt x="262" y="16"/>
                  </a:lnTo>
                  <a:lnTo>
                    <a:pt x="261" y="16"/>
                  </a:lnTo>
                  <a:lnTo>
                    <a:pt x="234" y="7"/>
                  </a:lnTo>
                  <a:lnTo>
                    <a:pt x="204" y="1"/>
                  </a:lnTo>
                  <a:lnTo>
                    <a:pt x="202" y="1"/>
                  </a:lnTo>
                  <a:lnTo>
                    <a:pt x="170" y="0"/>
                  </a:lnTo>
                  <a:lnTo>
                    <a:pt x="170" y="14"/>
                  </a:lnTo>
                  <a:close/>
                </a:path>
              </a:pathLst>
            </a:custGeom>
            <a:solidFill>
              <a:srgbClr val="FFFF7D"/>
            </a:solidFill>
            <a:ln w="9525">
              <a:noFill/>
              <a:round/>
              <a:headEnd/>
              <a:tailEnd/>
            </a:ln>
          </p:spPr>
          <p:txBody>
            <a:bodyPr/>
            <a:lstStyle/>
            <a:p>
              <a:endParaRPr lang="en-US"/>
            </a:p>
          </p:txBody>
        </p:sp>
        <p:sp>
          <p:nvSpPr>
            <p:cNvPr id="441373" name="Rectangle 29"/>
            <p:cNvSpPr>
              <a:spLocks noChangeArrowheads="1"/>
            </p:cNvSpPr>
            <p:nvPr/>
          </p:nvSpPr>
          <p:spPr bwMode="auto">
            <a:xfrm>
              <a:off x="161" y="2556"/>
              <a:ext cx="803" cy="200"/>
            </a:xfrm>
            <a:prstGeom prst="rect">
              <a:avLst/>
            </a:prstGeom>
            <a:noFill/>
            <a:ln w="9525">
              <a:noFill/>
              <a:miter lim="800000"/>
              <a:headEnd/>
              <a:tailEnd/>
            </a:ln>
          </p:spPr>
          <p:txBody>
            <a:bodyPr wrap="none" lIns="0" tIns="0" rIns="0" bIns="0">
              <a:spAutoFit/>
            </a:bodyPr>
            <a:lstStyle/>
            <a:p>
              <a:pPr eaLnBrk="0" hangingPunct="0">
                <a:buSzTx/>
                <a:buFont typeface="Monotype Sorts" pitchFamily="2" charset="2"/>
                <a:buNone/>
              </a:pPr>
              <a:r>
                <a:rPr kumimoji="1" lang="en-US" sz="1900" b="0">
                  <a:solidFill>
                    <a:srgbClr val="FFFF7D"/>
                  </a:solidFill>
                  <a:latin typeface="Arial" charset="0"/>
                </a:rPr>
                <a:t>COCHLEA</a:t>
              </a:r>
              <a:endParaRPr kumimoji="1" lang="en-US" sz="1600" b="0">
                <a:solidFill>
                  <a:srgbClr val="000000"/>
                </a:solidFill>
                <a:latin typeface="Arial Black" pitchFamily="34" charset="0"/>
              </a:endParaRPr>
            </a:p>
          </p:txBody>
        </p:sp>
      </p:grpSp>
      <p:sp>
        <p:nvSpPr>
          <p:cNvPr id="441374" name="Freeform 30"/>
          <p:cNvSpPr>
            <a:spLocks/>
          </p:cNvSpPr>
          <p:nvPr/>
        </p:nvSpPr>
        <p:spPr bwMode="auto">
          <a:xfrm>
            <a:off x="1574800" y="5241925"/>
            <a:ext cx="142875" cy="142875"/>
          </a:xfrm>
          <a:custGeom>
            <a:avLst/>
            <a:gdLst/>
            <a:ahLst/>
            <a:cxnLst>
              <a:cxn ang="0">
                <a:pos x="0" y="0"/>
              </a:cxn>
              <a:cxn ang="0">
                <a:pos x="90" y="45"/>
              </a:cxn>
              <a:cxn ang="0">
                <a:pos x="0" y="90"/>
              </a:cxn>
              <a:cxn ang="0">
                <a:pos x="0" y="0"/>
              </a:cxn>
            </a:cxnLst>
            <a:rect l="0" t="0" r="r" b="b"/>
            <a:pathLst>
              <a:path w="90" h="90">
                <a:moveTo>
                  <a:pt x="0" y="0"/>
                </a:moveTo>
                <a:lnTo>
                  <a:pt x="90" y="45"/>
                </a:lnTo>
                <a:lnTo>
                  <a:pt x="0" y="90"/>
                </a:lnTo>
                <a:lnTo>
                  <a:pt x="0" y="0"/>
                </a:lnTo>
                <a:close/>
              </a:path>
            </a:pathLst>
          </a:custGeom>
          <a:solidFill>
            <a:srgbClr val="FF1721"/>
          </a:solidFill>
          <a:ln w="9525">
            <a:noFill/>
            <a:round/>
            <a:headEnd/>
            <a:tailEnd/>
          </a:ln>
        </p:spPr>
        <p:txBody>
          <a:bodyPr/>
          <a:lstStyle/>
          <a:p>
            <a:endParaRPr lang="en-US"/>
          </a:p>
        </p:txBody>
      </p:sp>
      <p:sp>
        <p:nvSpPr>
          <p:cNvPr id="441375" name="Freeform 31"/>
          <p:cNvSpPr>
            <a:spLocks/>
          </p:cNvSpPr>
          <p:nvPr/>
        </p:nvSpPr>
        <p:spPr bwMode="auto">
          <a:xfrm>
            <a:off x="1574800" y="5614988"/>
            <a:ext cx="142875" cy="141287"/>
          </a:xfrm>
          <a:custGeom>
            <a:avLst/>
            <a:gdLst/>
            <a:ahLst/>
            <a:cxnLst>
              <a:cxn ang="0">
                <a:pos x="0" y="0"/>
              </a:cxn>
              <a:cxn ang="0">
                <a:pos x="90" y="44"/>
              </a:cxn>
              <a:cxn ang="0">
                <a:pos x="0" y="89"/>
              </a:cxn>
              <a:cxn ang="0">
                <a:pos x="0" y="0"/>
              </a:cxn>
            </a:cxnLst>
            <a:rect l="0" t="0" r="r" b="b"/>
            <a:pathLst>
              <a:path w="90" h="89">
                <a:moveTo>
                  <a:pt x="0" y="0"/>
                </a:moveTo>
                <a:lnTo>
                  <a:pt x="90" y="44"/>
                </a:lnTo>
                <a:lnTo>
                  <a:pt x="0" y="89"/>
                </a:lnTo>
                <a:lnTo>
                  <a:pt x="0" y="0"/>
                </a:lnTo>
                <a:close/>
              </a:path>
            </a:pathLst>
          </a:custGeom>
          <a:solidFill>
            <a:srgbClr val="FF1721"/>
          </a:solidFill>
          <a:ln w="9525">
            <a:noFill/>
            <a:round/>
            <a:headEnd/>
            <a:tailEnd/>
          </a:ln>
        </p:spPr>
        <p:txBody>
          <a:bodyPr/>
          <a:lstStyle/>
          <a:p>
            <a:endParaRPr lang="en-US"/>
          </a:p>
        </p:txBody>
      </p:sp>
      <p:grpSp>
        <p:nvGrpSpPr>
          <p:cNvPr id="3" name="Group 32"/>
          <p:cNvGrpSpPr>
            <a:grpSpLocks/>
          </p:cNvGrpSpPr>
          <p:nvPr/>
        </p:nvGrpSpPr>
        <p:grpSpPr bwMode="auto">
          <a:xfrm>
            <a:off x="779463" y="5216525"/>
            <a:ext cx="974725" cy="565150"/>
            <a:chOff x="491" y="3286"/>
            <a:chExt cx="614" cy="356"/>
          </a:xfrm>
        </p:grpSpPr>
        <p:sp>
          <p:nvSpPr>
            <p:cNvPr id="441377" name="Rectangle 33"/>
            <p:cNvSpPr>
              <a:spLocks noChangeArrowheads="1"/>
            </p:cNvSpPr>
            <p:nvPr/>
          </p:nvSpPr>
          <p:spPr bwMode="auto">
            <a:xfrm>
              <a:off x="903" y="3571"/>
              <a:ext cx="179" cy="21"/>
            </a:xfrm>
            <a:prstGeom prst="rect">
              <a:avLst/>
            </a:prstGeom>
            <a:solidFill>
              <a:srgbClr val="FF1721"/>
            </a:solidFill>
            <a:ln w="9525">
              <a:noFill/>
              <a:miter lim="800000"/>
              <a:headEnd/>
              <a:tailEnd/>
            </a:ln>
          </p:spPr>
          <p:txBody>
            <a:bodyPr/>
            <a:lstStyle/>
            <a:p>
              <a:endParaRPr lang="en-US"/>
            </a:p>
          </p:txBody>
        </p:sp>
        <p:grpSp>
          <p:nvGrpSpPr>
            <p:cNvPr id="4" name="Group 34"/>
            <p:cNvGrpSpPr>
              <a:grpSpLocks/>
            </p:cNvGrpSpPr>
            <p:nvPr/>
          </p:nvGrpSpPr>
          <p:grpSpPr bwMode="auto">
            <a:xfrm>
              <a:off x="491" y="3286"/>
              <a:ext cx="614" cy="356"/>
              <a:chOff x="491" y="3286"/>
              <a:chExt cx="614" cy="356"/>
            </a:xfrm>
          </p:grpSpPr>
          <p:sp>
            <p:nvSpPr>
              <p:cNvPr id="441379" name="Freeform 35"/>
              <p:cNvSpPr>
                <a:spLocks/>
              </p:cNvSpPr>
              <p:nvPr/>
            </p:nvSpPr>
            <p:spPr bwMode="auto">
              <a:xfrm>
                <a:off x="491" y="3336"/>
                <a:ext cx="591" cy="256"/>
              </a:xfrm>
              <a:custGeom>
                <a:avLst/>
                <a:gdLst/>
                <a:ahLst/>
                <a:cxnLst>
                  <a:cxn ang="0">
                    <a:pos x="0" y="61"/>
                  </a:cxn>
                  <a:cxn ang="0">
                    <a:pos x="0" y="256"/>
                  </a:cxn>
                  <a:cxn ang="0">
                    <a:pos x="423" y="256"/>
                  </a:cxn>
                  <a:cxn ang="0">
                    <a:pos x="423" y="11"/>
                  </a:cxn>
                  <a:cxn ang="0">
                    <a:pos x="412" y="22"/>
                  </a:cxn>
                  <a:cxn ang="0">
                    <a:pos x="591" y="22"/>
                  </a:cxn>
                  <a:cxn ang="0">
                    <a:pos x="591" y="0"/>
                  </a:cxn>
                  <a:cxn ang="0">
                    <a:pos x="401" y="0"/>
                  </a:cxn>
                  <a:cxn ang="0">
                    <a:pos x="401" y="245"/>
                  </a:cxn>
                  <a:cxn ang="0">
                    <a:pos x="412" y="235"/>
                  </a:cxn>
                  <a:cxn ang="0">
                    <a:pos x="11" y="235"/>
                  </a:cxn>
                  <a:cxn ang="0">
                    <a:pos x="21" y="245"/>
                  </a:cxn>
                  <a:cxn ang="0">
                    <a:pos x="21" y="61"/>
                  </a:cxn>
                  <a:cxn ang="0">
                    <a:pos x="0" y="61"/>
                  </a:cxn>
                </a:cxnLst>
                <a:rect l="0" t="0" r="r" b="b"/>
                <a:pathLst>
                  <a:path w="591" h="256">
                    <a:moveTo>
                      <a:pt x="0" y="61"/>
                    </a:moveTo>
                    <a:lnTo>
                      <a:pt x="0" y="256"/>
                    </a:lnTo>
                    <a:lnTo>
                      <a:pt x="423" y="256"/>
                    </a:lnTo>
                    <a:lnTo>
                      <a:pt x="423" y="11"/>
                    </a:lnTo>
                    <a:lnTo>
                      <a:pt x="412" y="22"/>
                    </a:lnTo>
                    <a:lnTo>
                      <a:pt x="591" y="22"/>
                    </a:lnTo>
                    <a:lnTo>
                      <a:pt x="591" y="0"/>
                    </a:lnTo>
                    <a:lnTo>
                      <a:pt x="401" y="0"/>
                    </a:lnTo>
                    <a:lnTo>
                      <a:pt x="401" y="245"/>
                    </a:lnTo>
                    <a:lnTo>
                      <a:pt x="412" y="235"/>
                    </a:lnTo>
                    <a:lnTo>
                      <a:pt x="11" y="235"/>
                    </a:lnTo>
                    <a:lnTo>
                      <a:pt x="21" y="245"/>
                    </a:lnTo>
                    <a:lnTo>
                      <a:pt x="21" y="61"/>
                    </a:lnTo>
                    <a:lnTo>
                      <a:pt x="0" y="61"/>
                    </a:lnTo>
                    <a:close/>
                  </a:path>
                </a:pathLst>
              </a:custGeom>
              <a:solidFill>
                <a:srgbClr val="FF1721"/>
              </a:solidFill>
              <a:ln w="9525">
                <a:solidFill>
                  <a:srgbClr val="FF1721"/>
                </a:solidFill>
                <a:round/>
                <a:headEnd/>
                <a:tailEnd/>
              </a:ln>
            </p:spPr>
            <p:txBody>
              <a:bodyPr/>
              <a:lstStyle/>
              <a:p>
                <a:endParaRPr lang="en-US"/>
              </a:p>
            </p:txBody>
          </p:sp>
          <p:sp>
            <p:nvSpPr>
              <p:cNvPr id="441380" name="Freeform 36"/>
              <p:cNvSpPr>
                <a:spLocks/>
              </p:cNvSpPr>
              <p:nvPr/>
            </p:nvSpPr>
            <p:spPr bwMode="auto">
              <a:xfrm>
                <a:off x="982" y="3286"/>
                <a:ext cx="123" cy="122"/>
              </a:xfrm>
              <a:custGeom>
                <a:avLst/>
                <a:gdLst/>
                <a:ahLst/>
                <a:cxnLst>
                  <a:cxn ang="0">
                    <a:pos x="21" y="16"/>
                  </a:cxn>
                  <a:cxn ang="0">
                    <a:pos x="5" y="25"/>
                  </a:cxn>
                  <a:cxn ang="0">
                    <a:pos x="94" y="70"/>
                  </a:cxn>
                  <a:cxn ang="0">
                    <a:pos x="94" y="52"/>
                  </a:cxn>
                  <a:cxn ang="0">
                    <a:pos x="5" y="97"/>
                  </a:cxn>
                  <a:cxn ang="0">
                    <a:pos x="21" y="106"/>
                  </a:cxn>
                  <a:cxn ang="0">
                    <a:pos x="21" y="16"/>
                  </a:cxn>
                  <a:cxn ang="0">
                    <a:pos x="0" y="0"/>
                  </a:cxn>
                  <a:cxn ang="0">
                    <a:pos x="0" y="122"/>
                  </a:cxn>
                  <a:cxn ang="0">
                    <a:pos x="123" y="61"/>
                  </a:cxn>
                  <a:cxn ang="0">
                    <a:pos x="0" y="0"/>
                  </a:cxn>
                  <a:cxn ang="0">
                    <a:pos x="21" y="16"/>
                  </a:cxn>
                </a:cxnLst>
                <a:rect l="0" t="0" r="r" b="b"/>
                <a:pathLst>
                  <a:path w="123" h="122">
                    <a:moveTo>
                      <a:pt x="21" y="16"/>
                    </a:moveTo>
                    <a:lnTo>
                      <a:pt x="5" y="25"/>
                    </a:lnTo>
                    <a:lnTo>
                      <a:pt x="94" y="70"/>
                    </a:lnTo>
                    <a:lnTo>
                      <a:pt x="94" y="52"/>
                    </a:lnTo>
                    <a:lnTo>
                      <a:pt x="5" y="97"/>
                    </a:lnTo>
                    <a:lnTo>
                      <a:pt x="21" y="106"/>
                    </a:lnTo>
                    <a:lnTo>
                      <a:pt x="21" y="16"/>
                    </a:lnTo>
                    <a:lnTo>
                      <a:pt x="0" y="0"/>
                    </a:lnTo>
                    <a:lnTo>
                      <a:pt x="0" y="122"/>
                    </a:lnTo>
                    <a:lnTo>
                      <a:pt x="123" y="61"/>
                    </a:lnTo>
                    <a:lnTo>
                      <a:pt x="0" y="0"/>
                    </a:lnTo>
                    <a:lnTo>
                      <a:pt x="21" y="16"/>
                    </a:lnTo>
                    <a:close/>
                  </a:path>
                </a:pathLst>
              </a:custGeom>
              <a:solidFill>
                <a:srgbClr val="FF1721"/>
              </a:solidFill>
              <a:ln w="9525">
                <a:solidFill>
                  <a:srgbClr val="FF1721"/>
                </a:solidFill>
                <a:round/>
                <a:headEnd/>
                <a:tailEnd/>
              </a:ln>
            </p:spPr>
            <p:txBody>
              <a:bodyPr/>
              <a:lstStyle/>
              <a:p>
                <a:endParaRPr lang="en-US"/>
              </a:p>
            </p:txBody>
          </p:sp>
          <p:sp>
            <p:nvSpPr>
              <p:cNvPr id="441381" name="Freeform 37"/>
              <p:cNvSpPr>
                <a:spLocks/>
              </p:cNvSpPr>
              <p:nvPr/>
            </p:nvSpPr>
            <p:spPr bwMode="auto">
              <a:xfrm>
                <a:off x="982" y="3520"/>
                <a:ext cx="123" cy="122"/>
              </a:xfrm>
              <a:custGeom>
                <a:avLst/>
                <a:gdLst/>
                <a:ahLst/>
                <a:cxnLst>
                  <a:cxn ang="0">
                    <a:pos x="21" y="17"/>
                  </a:cxn>
                  <a:cxn ang="0">
                    <a:pos x="5" y="25"/>
                  </a:cxn>
                  <a:cxn ang="0">
                    <a:pos x="94" y="70"/>
                  </a:cxn>
                  <a:cxn ang="0">
                    <a:pos x="94" y="52"/>
                  </a:cxn>
                  <a:cxn ang="0">
                    <a:pos x="5" y="97"/>
                  </a:cxn>
                  <a:cxn ang="0">
                    <a:pos x="21" y="106"/>
                  </a:cxn>
                  <a:cxn ang="0">
                    <a:pos x="21" y="17"/>
                  </a:cxn>
                  <a:cxn ang="0">
                    <a:pos x="0" y="0"/>
                  </a:cxn>
                  <a:cxn ang="0">
                    <a:pos x="0" y="122"/>
                  </a:cxn>
                  <a:cxn ang="0">
                    <a:pos x="123" y="61"/>
                  </a:cxn>
                  <a:cxn ang="0">
                    <a:pos x="0" y="0"/>
                  </a:cxn>
                  <a:cxn ang="0">
                    <a:pos x="21" y="17"/>
                  </a:cxn>
                </a:cxnLst>
                <a:rect l="0" t="0" r="r" b="b"/>
                <a:pathLst>
                  <a:path w="123" h="122">
                    <a:moveTo>
                      <a:pt x="21" y="17"/>
                    </a:moveTo>
                    <a:lnTo>
                      <a:pt x="5" y="25"/>
                    </a:lnTo>
                    <a:lnTo>
                      <a:pt x="94" y="70"/>
                    </a:lnTo>
                    <a:lnTo>
                      <a:pt x="94" y="52"/>
                    </a:lnTo>
                    <a:lnTo>
                      <a:pt x="5" y="97"/>
                    </a:lnTo>
                    <a:lnTo>
                      <a:pt x="21" y="106"/>
                    </a:lnTo>
                    <a:lnTo>
                      <a:pt x="21" y="17"/>
                    </a:lnTo>
                    <a:lnTo>
                      <a:pt x="0" y="0"/>
                    </a:lnTo>
                    <a:lnTo>
                      <a:pt x="0" y="122"/>
                    </a:lnTo>
                    <a:lnTo>
                      <a:pt x="123" y="61"/>
                    </a:lnTo>
                    <a:lnTo>
                      <a:pt x="0" y="0"/>
                    </a:lnTo>
                    <a:lnTo>
                      <a:pt x="21" y="17"/>
                    </a:lnTo>
                    <a:close/>
                  </a:path>
                </a:pathLst>
              </a:custGeom>
              <a:solidFill>
                <a:srgbClr val="FF1721"/>
              </a:solidFill>
              <a:ln w="9525">
                <a:solidFill>
                  <a:srgbClr val="FF1721"/>
                </a:solidFill>
                <a:round/>
                <a:headEnd/>
                <a:tailEnd/>
              </a:ln>
            </p:spPr>
            <p:txBody>
              <a:bodyPr/>
              <a:lstStyle/>
              <a:p>
                <a:endParaRPr lang="en-US"/>
              </a:p>
            </p:txBody>
          </p:sp>
        </p:grpSp>
      </p:grpSp>
      <p:sp>
        <p:nvSpPr>
          <p:cNvPr id="441382" name="Freeform 38"/>
          <p:cNvSpPr>
            <a:spLocks/>
          </p:cNvSpPr>
          <p:nvPr/>
        </p:nvSpPr>
        <p:spPr bwMode="auto">
          <a:xfrm>
            <a:off x="2800350" y="6148388"/>
            <a:ext cx="141288" cy="141287"/>
          </a:xfrm>
          <a:custGeom>
            <a:avLst/>
            <a:gdLst/>
            <a:ahLst/>
            <a:cxnLst>
              <a:cxn ang="0">
                <a:pos x="0" y="0"/>
              </a:cxn>
              <a:cxn ang="0">
                <a:pos x="89" y="45"/>
              </a:cxn>
              <a:cxn ang="0">
                <a:pos x="0" y="89"/>
              </a:cxn>
              <a:cxn ang="0">
                <a:pos x="0" y="0"/>
              </a:cxn>
            </a:cxnLst>
            <a:rect l="0" t="0" r="r" b="b"/>
            <a:pathLst>
              <a:path w="89" h="89">
                <a:moveTo>
                  <a:pt x="0" y="0"/>
                </a:moveTo>
                <a:lnTo>
                  <a:pt x="89" y="45"/>
                </a:lnTo>
                <a:lnTo>
                  <a:pt x="0" y="89"/>
                </a:lnTo>
                <a:lnTo>
                  <a:pt x="0" y="0"/>
                </a:lnTo>
                <a:close/>
              </a:path>
            </a:pathLst>
          </a:custGeom>
          <a:solidFill>
            <a:srgbClr val="FF1721"/>
          </a:solidFill>
          <a:ln w="9525">
            <a:noFill/>
            <a:round/>
            <a:headEnd/>
            <a:tailEnd/>
          </a:ln>
        </p:spPr>
        <p:txBody>
          <a:bodyPr/>
          <a:lstStyle/>
          <a:p>
            <a:endParaRPr lang="en-US"/>
          </a:p>
        </p:txBody>
      </p:sp>
      <p:sp>
        <p:nvSpPr>
          <p:cNvPr id="441383" name="Freeform 39"/>
          <p:cNvSpPr>
            <a:spLocks/>
          </p:cNvSpPr>
          <p:nvPr/>
        </p:nvSpPr>
        <p:spPr bwMode="auto">
          <a:xfrm>
            <a:off x="2782888" y="6122988"/>
            <a:ext cx="195262" cy="193675"/>
          </a:xfrm>
          <a:custGeom>
            <a:avLst/>
            <a:gdLst/>
            <a:ahLst/>
            <a:cxnLst>
              <a:cxn ang="0">
                <a:pos x="21" y="16"/>
              </a:cxn>
              <a:cxn ang="0">
                <a:pos x="5" y="25"/>
              </a:cxn>
              <a:cxn ang="0">
                <a:pos x="94" y="70"/>
              </a:cxn>
              <a:cxn ang="0">
                <a:pos x="94" y="52"/>
              </a:cxn>
              <a:cxn ang="0">
                <a:pos x="5" y="97"/>
              </a:cxn>
              <a:cxn ang="0">
                <a:pos x="21" y="105"/>
              </a:cxn>
              <a:cxn ang="0">
                <a:pos x="21" y="16"/>
              </a:cxn>
              <a:cxn ang="0">
                <a:pos x="0" y="0"/>
              </a:cxn>
              <a:cxn ang="0">
                <a:pos x="0" y="122"/>
              </a:cxn>
              <a:cxn ang="0">
                <a:pos x="123" y="61"/>
              </a:cxn>
              <a:cxn ang="0">
                <a:pos x="0" y="0"/>
              </a:cxn>
              <a:cxn ang="0">
                <a:pos x="21" y="16"/>
              </a:cxn>
            </a:cxnLst>
            <a:rect l="0" t="0" r="r" b="b"/>
            <a:pathLst>
              <a:path w="123" h="122">
                <a:moveTo>
                  <a:pt x="21" y="16"/>
                </a:moveTo>
                <a:lnTo>
                  <a:pt x="5" y="25"/>
                </a:lnTo>
                <a:lnTo>
                  <a:pt x="94" y="70"/>
                </a:lnTo>
                <a:lnTo>
                  <a:pt x="94" y="52"/>
                </a:lnTo>
                <a:lnTo>
                  <a:pt x="5" y="97"/>
                </a:lnTo>
                <a:lnTo>
                  <a:pt x="21" y="105"/>
                </a:lnTo>
                <a:lnTo>
                  <a:pt x="21" y="16"/>
                </a:lnTo>
                <a:lnTo>
                  <a:pt x="0" y="0"/>
                </a:lnTo>
                <a:lnTo>
                  <a:pt x="0" y="122"/>
                </a:lnTo>
                <a:lnTo>
                  <a:pt x="123" y="61"/>
                </a:lnTo>
                <a:lnTo>
                  <a:pt x="0" y="0"/>
                </a:lnTo>
                <a:lnTo>
                  <a:pt x="21" y="16"/>
                </a:lnTo>
                <a:close/>
              </a:path>
            </a:pathLst>
          </a:custGeom>
          <a:solidFill>
            <a:srgbClr val="FF1721"/>
          </a:solidFill>
          <a:ln w="9525">
            <a:noFill/>
            <a:round/>
            <a:headEnd/>
            <a:tailEnd/>
          </a:ln>
        </p:spPr>
        <p:txBody>
          <a:bodyPr/>
          <a:lstStyle/>
          <a:p>
            <a:endParaRPr lang="en-US"/>
          </a:p>
        </p:txBody>
      </p:sp>
      <p:sp>
        <p:nvSpPr>
          <p:cNvPr id="441384" name="Freeform 40"/>
          <p:cNvSpPr>
            <a:spLocks/>
          </p:cNvSpPr>
          <p:nvPr/>
        </p:nvSpPr>
        <p:spPr bwMode="auto">
          <a:xfrm>
            <a:off x="5508625" y="6361113"/>
            <a:ext cx="141288" cy="142875"/>
          </a:xfrm>
          <a:custGeom>
            <a:avLst/>
            <a:gdLst/>
            <a:ahLst/>
            <a:cxnLst>
              <a:cxn ang="0">
                <a:pos x="0" y="90"/>
              </a:cxn>
              <a:cxn ang="0">
                <a:pos x="45" y="0"/>
              </a:cxn>
              <a:cxn ang="0">
                <a:pos x="89" y="90"/>
              </a:cxn>
              <a:cxn ang="0">
                <a:pos x="0" y="90"/>
              </a:cxn>
            </a:cxnLst>
            <a:rect l="0" t="0" r="r" b="b"/>
            <a:pathLst>
              <a:path w="89" h="90">
                <a:moveTo>
                  <a:pt x="0" y="90"/>
                </a:moveTo>
                <a:lnTo>
                  <a:pt x="45" y="0"/>
                </a:lnTo>
                <a:lnTo>
                  <a:pt x="89" y="90"/>
                </a:lnTo>
                <a:lnTo>
                  <a:pt x="0" y="90"/>
                </a:lnTo>
                <a:close/>
              </a:path>
            </a:pathLst>
          </a:custGeom>
          <a:solidFill>
            <a:srgbClr val="FF1721"/>
          </a:solidFill>
          <a:ln w="9525">
            <a:noFill/>
            <a:round/>
            <a:headEnd/>
            <a:tailEnd/>
          </a:ln>
        </p:spPr>
        <p:txBody>
          <a:bodyPr/>
          <a:lstStyle/>
          <a:p>
            <a:endParaRPr lang="en-US"/>
          </a:p>
        </p:txBody>
      </p:sp>
      <p:sp>
        <p:nvSpPr>
          <p:cNvPr id="441385" name="Freeform 41"/>
          <p:cNvSpPr>
            <a:spLocks/>
          </p:cNvSpPr>
          <p:nvPr/>
        </p:nvSpPr>
        <p:spPr bwMode="auto">
          <a:xfrm>
            <a:off x="5483225" y="6324600"/>
            <a:ext cx="192088" cy="195263"/>
          </a:xfrm>
          <a:custGeom>
            <a:avLst/>
            <a:gdLst/>
            <a:ahLst/>
            <a:cxnLst>
              <a:cxn ang="0">
                <a:pos x="16" y="102"/>
              </a:cxn>
              <a:cxn ang="0">
                <a:pos x="25" y="118"/>
              </a:cxn>
              <a:cxn ang="0">
                <a:pos x="69" y="29"/>
              </a:cxn>
              <a:cxn ang="0">
                <a:pos x="52" y="29"/>
              </a:cxn>
              <a:cxn ang="0">
                <a:pos x="96" y="118"/>
              </a:cxn>
              <a:cxn ang="0">
                <a:pos x="105" y="102"/>
              </a:cxn>
              <a:cxn ang="0">
                <a:pos x="16" y="102"/>
              </a:cxn>
              <a:cxn ang="0">
                <a:pos x="0" y="123"/>
              </a:cxn>
              <a:cxn ang="0">
                <a:pos x="121" y="123"/>
              </a:cxn>
              <a:cxn ang="0">
                <a:pos x="61" y="0"/>
              </a:cxn>
              <a:cxn ang="0">
                <a:pos x="0" y="123"/>
              </a:cxn>
              <a:cxn ang="0">
                <a:pos x="16" y="102"/>
              </a:cxn>
            </a:cxnLst>
            <a:rect l="0" t="0" r="r" b="b"/>
            <a:pathLst>
              <a:path w="121" h="123">
                <a:moveTo>
                  <a:pt x="16" y="102"/>
                </a:moveTo>
                <a:lnTo>
                  <a:pt x="25" y="118"/>
                </a:lnTo>
                <a:lnTo>
                  <a:pt x="69" y="29"/>
                </a:lnTo>
                <a:lnTo>
                  <a:pt x="52" y="29"/>
                </a:lnTo>
                <a:lnTo>
                  <a:pt x="96" y="118"/>
                </a:lnTo>
                <a:lnTo>
                  <a:pt x="105" y="102"/>
                </a:lnTo>
                <a:lnTo>
                  <a:pt x="16" y="102"/>
                </a:lnTo>
                <a:lnTo>
                  <a:pt x="0" y="123"/>
                </a:lnTo>
                <a:lnTo>
                  <a:pt x="121" y="123"/>
                </a:lnTo>
                <a:lnTo>
                  <a:pt x="61" y="0"/>
                </a:lnTo>
                <a:lnTo>
                  <a:pt x="0" y="123"/>
                </a:lnTo>
                <a:lnTo>
                  <a:pt x="16" y="102"/>
                </a:lnTo>
                <a:close/>
              </a:path>
            </a:pathLst>
          </a:custGeom>
          <a:solidFill>
            <a:srgbClr val="FF1721"/>
          </a:solidFill>
          <a:ln w="9525">
            <a:noFill/>
            <a:round/>
            <a:headEnd/>
            <a:tailEnd/>
          </a:ln>
        </p:spPr>
        <p:txBody>
          <a:bodyPr/>
          <a:lstStyle/>
          <a:p>
            <a:endParaRPr lang="en-US"/>
          </a:p>
        </p:txBody>
      </p:sp>
      <p:sp>
        <p:nvSpPr>
          <p:cNvPr id="441386" name="Freeform 42"/>
          <p:cNvSpPr>
            <a:spLocks/>
          </p:cNvSpPr>
          <p:nvPr/>
        </p:nvSpPr>
        <p:spPr bwMode="auto">
          <a:xfrm>
            <a:off x="7421563" y="5392738"/>
            <a:ext cx="909637" cy="284162"/>
          </a:xfrm>
          <a:custGeom>
            <a:avLst/>
            <a:gdLst/>
            <a:ahLst/>
            <a:cxnLst>
              <a:cxn ang="0">
                <a:pos x="551" y="0"/>
              </a:cxn>
              <a:cxn ang="0">
                <a:pos x="551" y="168"/>
              </a:cxn>
              <a:cxn ang="0">
                <a:pos x="562" y="157"/>
              </a:cxn>
              <a:cxn ang="0">
                <a:pos x="0" y="157"/>
              </a:cxn>
              <a:cxn ang="0">
                <a:pos x="0" y="179"/>
              </a:cxn>
              <a:cxn ang="0">
                <a:pos x="573" y="179"/>
              </a:cxn>
              <a:cxn ang="0">
                <a:pos x="573" y="0"/>
              </a:cxn>
              <a:cxn ang="0">
                <a:pos x="551" y="0"/>
              </a:cxn>
            </a:cxnLst>
            <a:rect l="0" t="0" r="r" b="b"/>
            <a:pathLst>
              <a:path w="573" h="179">
                <a:moveTo>
                  <a:pt x="551" y="0"/>
                </a:moveTo>
                <a:lnTo>
                  <a:pt x="551" y="168"/>
                </a:lnTo>
                <a:lnTo>
                  <a:pt x="562" y="157"/>
                </a:lnTo>
                <a:lnTo>
                  <a:pt x="0" y="157"/>
                </a:lnTo>
                <a:lnTo>
                  <a:pt x="0" y="179"/>
                </a:lnTo>
                <a:lnTo>
                  <a:pt x="573" y="179"/>
                </a:lnTo>
                <a:lnTo>
                  <a:pt x="573" y="0"/>
                </a:lnTo>
                <a:lnTo>
                  <a:pt x="551" y="0"/>
                </a:lnTo>
                <a:close/>
              </a:path>
            </a:pathLst>
          </a:custGeom>
          <a:solidFill>
            <a:srgbClr val="FF1721"/>
          </a:solidFill>
          <a:ln w="9525">
            <a:noFill/>
            <a:round/>
            <a:headEnd/>
            <a:tailEnd/>
          </a:ln>
        </p:spPr>
        <p:txBody>
          <a:bodyPr/>
          <a:lstStyle/>
          <a:p>
            <a:endParaRPr lang="en-US"/>
          </a:p>
        </p:txBody>
      </p:sp>
      <p:sp>
        <p:nvSpPr>
          <p:cNvPr id="441387" name="Freeform 43"/>
          <p:cNvSpPr>
            <a:spLocks/>
          </p:cNvSpPr>
          <p:nvPr/>
        </p:nvSpPr>
        <p:spPr bwMode="auto">
          <a:xfrm>
            <a:off x="7421563" y="5588000"/>
            <a:ext cx="141287" cy="142875"/>
          </a:xfrm>
          <a:custGeom>
            <a:avLst/>
            <a:gdLst/>
            <a:ahLst/>
            <a:cxnLst>
              <a:cxn ang="0">
                <a:pos x="89" y="90"/>
              </a:cxn>
              <a:cxn ang="0">
                <a:pos x="0" y="45"/>
              </a:cxn>
              <a:cxn ang="0">
                <a:pos x="89" y="0"/>
              </a:cxn>
              <a:cxn ang="0">
                <a:pos x="89" y="90"/>
              </a:cxn>
            </a:cxnLst>
            <a:rect l="0" t="0" r="r" b="b"/>
            <a:pathLst>
              <a:path w="89" h="90">
                <a:moveTo>
                  <a:pt x="89" y="90"/>
                </a:moveTo>
                <a:lnTo>
                  <a:pt x="0" y="45"/>
                </a:lnTo>
                <a:lnTo>
                  <a:pt x="89" y="0"/>
                </a:lnTo>
                <a:lnTo>
                  <a:pt x="89" y="90"/>
                </a:lnTo>
                <a:close/>
              </a:path>
            </a:pathLst>
          </a:custGeom>
          <a:solidFill>
            <a:srgbClr val="FF1721"/>
          </a:solidFill>
          <a:ln w="9525">
            <a:noFill/>
            <a:round/>
            <a:headEnd/>
            <a:tailEnd/>
          </a:ln>
        </p:spPr>
        <p:txBody>
          <a:bodyPr/>
          <a:lstStyle/>
          <a:p>
            <a:endParaRPr lang="en-US"/>
          </a:p>
        </p:txBody>
      </p:sp>
      <p:sp>
        <p:nvSpPr>
          <p:cNvPr id="441388" name="Freeform 44"/>
          <p:cNvSpPr>
            <a:spLocks/>
          </p:cNvSpPr>
          <p:nvPr/>
        </p:nvSpPr>
        <p:spPr bwMode="auto">
          <a:xfrm>
            <a:off x="7385050" y="5562600"/>
            <a:ext cx="195263" cy="193675"/>
          </a:xfrm>
          <a:custGeom>
            <a:avLst/>
            <a:gdLst/>
            <a:ahLst/>
            <a:cxnLst>
              <a:cxn ang="0">
                <a:pos x="101" y="106"/>
              </a:cxn>
              <a:cxn ang="0">
                <a:pos x="117" y="97"/>
              </a:cxn>
              <a:cxn ang="0">
                <a:pos x="28" y="52"/>
              </a:cxn>
              <a:cxn ang="0">
                <a:pos x="28" y="70"/>
              </a:cxn>
              <a:cxn ang="0">
                <a:pos x="117" y="25"/>
              </a:cxn>
              <a:cxn ang="0">
                <a:pos x="101" y="16"/>
              </a:cxn>
              <a:cxn ang="0">
                <a:pos x="101" y="106"/>
              </a:cxn>
              <a:cxn ang="0">
                <a:pos x="123" y="122"/>
              </a:cxn>
              <a:cxn ang="0">
                <a:pos x="123" y="0"/>
              </a:cxn>
              <a:cxn ang="0">
                <a:pos x="0" y="61"/>
              </a:cxn>
              <a:cxn ang="0">
                <a:pos x="123" y="122"/>
              </a:cxn>
              <a:cxn ang="0">
                <a:pos x="101" y="106"/>
              </a:cxn>
            </a:cxnLst>
            <a:rect l="0" t="0" r="r" b="b"/>
            <a:pathLst>
              <a:path w="123" h="122">
                <a:moveTo>
                  <a:pt x="101" y="106"/>
                </a:moveTo>
                <a:lnTo>
                  <a:pt x="117" y="97"/>
                </a:lnTo>
                <a:lnTo>
                  <a:pt x="28" y="52"/>
                </a:lnTo>
                <a:lnTo>
                  <a:pt x="28" y="70"/>
                </a:lnTo>
                <a:lnTo>
                  <a:pt x="117" y="25"/>
                </a:lnTo>
                <a:lnTo>
                  <a:pt x="101" y="16"/>
                </a:lnTo>
                <a:lnTo>
                  <a:pt x="101" y="106"/>
                </a:lnTo>
                <a:lnTo>
                  <a:pt x="123" y="122"/>
                </a:lnTo>
                <a:lnTo>
                  <a:pt x="123" y="0"/>
                </a:lnTo>
                <a:lnTo>
                  <a:pt x="0" y="61"/>
                </a:lnTo>
                <a:lnTo>
                  <a:pt x="123" y="122"/>
                </a:lnTo>
                <a:lnTo>
                  <a:pt x="101" y="106"/>
                </a:lnTo>
                <a:close/>
              </a:path>
            </a:pathLst>
          </a:custGeom>
          <a:solidFill>
            <a:srgbClr val="FF1721"/>
          </a:solidFill>
          <a:ln w="9525">
            <a:noFill/>
            <a:round/>
            <a:headEnd/>
            <a:tailEnd/>
          </a:ln>
        </p:spPr>
        <p:txBody>
          <a:bodyPr/>
          <a:lstStyle/>
          <a:p>
            <a:endParaRPr lang="en-US"/>
          </a:p>
        </p:txBody>
      </p:sp>
      <p:sp>
        <p:nvSpPr>
          <p:cNvPr id="441389" name="Freeform 45"/>
          <p:cNvSpPr>
            <a:spLocks/>
          </p:cNvSpPr>
          <p:nvPr/>
        </p:nvSpPr>
        <p:spPr bwMode="auto">
          <a:xfrm>
            <a:off x="7421563" y="5270500"/>
            <a:ext cx="271462" cy="388938"/>
          </a:xfrm>
          <a:custGeom>
            <a:avLst/>
            <a:gdLst/>
            <a:ahLst/>
            <a:cxnLst>
              <a:cxn ang="0">
                <a:pos x="171" y="245"/>
              </a:cxn>
              <a:cxn ang="0">
                <a:pos x="171" y="0"/>
              </a:cxn>
              <a:cxn ang="0">
                <a:pos x="0" y="0"/>
              </a:cxn>
              <a:cxn ang="0">
                <a:pos x="0" y="21"/>
              </a:cxn>
              <a:cxn ang="0">
                <a:pos x="160" y="21"/>
              </a:cxn>
              <a:cxn ang="0">
                <a:pos x="150" y="11"/>
              </a:cxn>
              <a:cxn ang="0">
                <a:pos x="150" y="245"/>
              </a:cxn>
              <a:cxn ang="0">
                <a:pos x="171" y="245"/>
              </a:cxn>
            </a:cxnLst>
            <a:rect l="0" t="0" r="r" b="b"/>
            <a:pathLst>
              <a:path w="171" h="245">
                <a:moveTo>
                  <a:pt x="171" y="245"/>
                </a:moveTo>
                <a:lnTo>
                  <a:pt x="171" y="0"/>
                </a:lnTo>
                <a:lnTo>
                  <a:pt x="0" y="0"/>
                </a:lnTo>
                <a:lnTo>
                  <a:pt x="0" y="21"/>
                </a:lnTo>
                <a:lnTo>
                  <a:pt x="160" y="21"/>
                </a:lnTo>
                <a:lnTo>
                  <a:pt x="150" y="11"/>
                </a:lnTo>
                <a:lnTo>
                  <a:pt x="150" y="245"/>
                </a:lnTo>
                <a:lnTo>
                  <a:pt x="171" y="245"/>
                </a:lnTo>
                <a:close/>
              </a:path>
            </a:pathLst>
          </a:custGeom>
          <a:solidFill>
            <a:srgbClr val="FF1721"/>
          </a:solidFill>
          <a:ln w="9525">
            <a:noFill/>
            <a:round/>
            <a:headEnd/>
            <a:tailEnd/>
          </a:ln>
        </p:spPr>
        <p:txBody>
          <a:bodyPr/>
          <a:lstStyle/>
          <a:p>
            <a:endParaRPr lang="en-US"/>
          </a:p>
        </p:txBody>
      </p:sp>
      <p:sp>
        <p:nvSpPr>
          <p:cNvPr id="441390" name="Freeform 46"/>
          <p:cNvSpPr>
            <a:spLocks/>
          </p:cNvSpPr>
          <p:nvPr/>
        </p:nvSpPr>
        <p:spPr bwMode="auto">
          <a:xfrm>
            <a:off x="7421563" y="5216525"/>
            <a:ext cx="141287" cy="141288"/>
          </a:xfrm>
          <a:custGeom>
            <a:avLst/>
            <a:gdLst/>
            <a:ahLst/>
            <a:cxnLst>
              <a:cxn ang="0">
                <a:pos x="89" y="89"/>
              </a:cxn>
              <a:cxn ang="0">
                <a:pos x="0" y="45"/>
              </a:cxn>
              <a:cxn ang="0">
                <a:pos x="89" y="0"/>
              </a:cxn>
              <a:cxn ang="0">
                <a:pos x="89" y="89"/>
              </a:cxn>
            </a:cxnLst>
            <a:rect l="0" t="0" r="r" b="b"/>
            <a:pathLst>
              <a:path w="89" h="89">
                <a:moveTo>
                  <a:pt x="89" y="89"/>
                </a:moveTo>
                <a:lnTo>
                  <a:pt x="0" y="45"/>
                </a:lnTo>
                <a:lnTo>
                  <a:pt x="89" y="0"/>
                </a:lnTo>
                <a:lnTo>
                  <a:pt x="89" y="89"/>
                </a:lnTo>
                <a:close/>
              </a:path>
            </a:pathLst>
          </a:custGeom>
          <a:solidFill>
            <a:srgbClr val="FF1721"/>
          </a:solidFill>
          <a:ln w="9525">
            <a:noFill/>
            <a:round/>
            <a:headEnd/>
            <a:tailEnd/>
          </a:ln>
        </p:spPr>
        <p:txBody>
          <a:bodyPr/>
          <a:lstStyle/>
          <a:p>
            <a:endParaRPr lang="en-US"/>
          </a:p>
        </p:txBody>
      </p:sp>
      <p:sp>
        <p:nvSpPr>
          <p:cNvPr id="441391" name="Freeform 47"/>
          <p:cNvSpPr>
            <a:spLocks/>
          </p:cNvSpPr>
          <p:nvPr/>
        </p:nvSpPr>
        <p:spPr bwMode="auto">
          <a:xfrm>
            <a:off x="7385050" y="5191125"/>
            <a:ext cx="195263" cy="193675"/>
          </a:xfrm>
          <a:custGeom>
            <a:avLst/>
            <a:gdLst/>
            <a:ahLst/>
            <a:cxnLst>
              <a:cxn ang="0">
                <a:pos x="101" y="105"/>
              </a:cxn>
              <a:cxn ang="0">
                <a:pos x="117" y="96"/>
              </a:cxn>
              <a:cxn ang="0">
                <a:pos x="28" y="52"/>
              </a:cxn>
              <a:cxn ang="0">
                <a:pos x="28" y="70"/>
              </a:cxn>
              <a:cxn ang="0">
                <a:pos x="117" y="25"/>
              </a:cxn>
              <a:cxn ang="0">
                <a:pos x="101" y="16"/>
              </a:cxn>
              <a:cxn ang="0">
                <a:pos x="101" y="105"/>
              </a:cxn>
              <a:cxn ang="0">
                <a:pos x="123" y="122"/>
              </a:cxn>
              <a:cxn ang="0">
                <a:pos x="123" y="0"/>
              </a:cxn>
              <a:cxn ang="0">
                <a:pos x="0" y="61"/>
              </a:cxn>
              <a:cxn ang="0">
                <a:pos x="123" y="122"/>
              </a:cxn>
              <a:cxn ang="0">
                <a:pos x="101" y="105"/>
              </a:cxn>
            </a:cxnLst>
            <a:rect l="0" t="0" r="r" b="b"/>
            <a:pathLst>
              <a:path w="123" h="122">
                <a:moveTo>
                  <a:pt x="101" y="105"/>
                </a:moveTo>
                <a:lnTo>
                  <a:pt x="117" y="96"/>
                </a:lnTo>
                <a:lnTo>
                  <a:pt x="28" y="52"/>
                </a:lnTo>
                <a:lnTo>
                  <a:pt x="28" y="70"/>
                </a:lnTo>
                <a:lnTo>
                  <a:pt x="117" y="25"/>
                </a:lnTo>
                <a:lnTo>
                  <a:pt x="101" y="16"/>
                </a:lnTo>
                <a:lnTo>
                  <a:pt x="101" y="105"/>
                </a:lnTo>
                <a:lnTo>
                  <a:pt x="123" y="122"/>
                </a:lnTo>
                <a:lnTo>
                  <a:pt x="123" y="0"/>
                </a:lnTo>
                <a:lnTo>
                  <a:pt x="0" y="61"/>
                </a:lnTo>
                <a:lnTo>
                  <a:pt x="123" y="122"/>
                </a:lnTo>
                <a:lnTo>
                  <a:pt x="101" y="105"/>
                </a:lnTo>
                <a:close/>
              </a:path>
            </a:pathLst>
          </a:custGeom>
          <a:solidFill>
            <a:srgbClr val="FF1721"/>
          </a:solidFill>
          <a:ln w="9525">
            <a:noFill/>
            <a:round/>
            <a:headEnd/>
            <a:tailEnd/>
          </a:ln>
        </p:spPr>
        <p:txBody>
          <a:bodyPr/>
          <a:lstStyle/>
          <a:p>
            <a:endParaRPr lang="en-US"/>
          </a:p>
        </p:txBody>
      </p:sp>
      <p:grpSp>
        <p:nvGrpSpPr>
          <p:cNvPr id="5" name="Group 48"/>
          <p:cNvGrpSpPr>
            <a:grpSpLocks/>
          </p:cNvGrpSpPr>
          <p:nvPr/>
        </p:nvGrpSpPr>
        <p:grpSpPr bwMode="auto">
          <a:xfrm>
            <a:off x="5049838" y="2528888"/>
            <a:ext cx="617537" cy="479425"/>
            <a:chOff x="3181" y="1593"/>
            <a:chExt cx="389" cy="302"/>
          </a:xfrm>
        </p:grpSpPr>
        <p:sp>
          <p:nvSpPr>
            <p:cNvPr id="441393" name="Freeform 49"/>
            <p:cNvSpPr>
              <a:spLocks/>
            </p:cNvSpPr>
            <p:nvPr/>
          </p:nvSpPr>
          <p:spPr bwMode="auto">
            <a:xfrm>
              <a:off x="3465" y="1616"/>
              <a:ext cx="89" cy="90"/>
            </a:xfrm>
            <a:custGeom>
              <a:avLst/>
              <a:gdLst/>
              <a:ahLst/>
              <a:cxnLst>
                <a:cxn ang="0">
                  <a:pos x="0" y="90"/>
                </a:cxn>
                <a:cxn ang="0">
                  <a:pos x="44" y="0"/>
                </a:cxn>
                <a:cxn ang="0">
                  <a:pos x="89" y="90"/>
                </a:cxn>
                <a:cxn ang="0">
                  <a:pos x="0" y="90"/>
                </a:cxn>
              </a:cxnLst>
              <a:rect l="0" t="0" r="r" b="b"/>
              <a:pathLst>
                <a:path w="89" h="90">
                  <a:moveTo>
                    <a:pt x="0" y="90"/>
                  </a:moveTo>
                  <a:lnTo>
                    <a:pt x="44" y="0"/>
                  </a:lnTo>
                  <a:lnTo>
                    <a:pt x="89" y="90"/>
                  </a:lnTo>
                  <a:lnTo>
                    <a:pt x="0" y="90"/>
                  </a:lnTo>
                  <a:close/>
                </a:path>
              </a:pathLst>
            </a:custGeom>
            <a:solidFill>
              <a:srgbClr val="FF1721"/>
            </a:solidFill>
            <a:ln w="9525">
              <a:noFill/>
              <a:round/>
              <a:headEnd/>
              <a:tailEnd/>
            </a:ln>
          </p:spPr>
          <p:txBody>
            <a:bodyPr/>
            <a:lstStyle/>
            <a:p>
              <a:endParaRPr lang="en-US"/>
            </a:p>
          </p:txBody>
        </p:sp>
        <p:sp>
          <p:nvSpPr>
            <p:cNvPr id="441394" name="Freeform 50"/>
            <p:cNvSpPr>
              <a:spLocks/>
            </p:cNvSpPr>
            <p:nvPr/>
          </p:nvSpPr>
          <p:spPr bwMode="auto">
            <a:xfrm>
              <a:off x="3197" y="1616"/>
              <a:ext cx="89" cy="90"/>
            </a:xfrm>
            <a:custGeom>
              <a:avLst/>
              <a:gdLst/>
              <a:ahLst/>
              <a:cxnLst>
                <a:cxn ang="0">
                  <a:pos x="0" y="90"/>
                </a:cxn>
                <a:cxn ang="0">
                  <a:pos x="44" y="0"/>
                </a:cxn>
                <a:cxn ang="0">
                  <a:pos x="89" y="90"/>
                </a:cxn>
                <a:cxn ang="0">
                  <a:pos x="0" y="90"/>
                </a:cxn>
              </a:cxnLst>
              <a:rect l="0" t="0" r="r" b="b"/>
              <a:pathLst>
                <a:path w="89" h="90">
                  <a:moveTo>
                    <a:pt x="0" y="90"/>
                  </a:moveTo>
                  <a:lnTo>
                    <a:pt x="44" y="0"/>
                  </a:lnTo>
                  <a:lnTo>
                    <a:pt x="89" y="90"/>
                  </a:lnTo>
                  <a:lnTo>
                    <a:pt x="0" y="90"/>
                  </a:lnTo>
                  <a:close/>
                </a:path>
              </a:pathLst>
            </a:custGeom>
            <a:solidFill>
              <a:srgbClr val="FF1721"/>
            </a:solidFill>
            <a:ln w="9525">
              <a:noFill/>
              <a:round/>
              <a:headEnd/>
              <a:tailEnd/>
            </a:ln>
          </p:spPr>
          <p:txBody>
            <a:bodyPr/>
            <a:lstStyle/>
            <a:p>
              <a:endParaRPr lang="en-US"/>
            </a:p>
          </p:txBody>
        </p:sp>
        <p:sp>
          <p:nvSpPr>
            <p:cNvPr id="441395" name="Freeform 51"/>
            <p:cNvSpPr>
              <a:spLocks/>
            </p:cNvSpPr>
            <p:nvPr/>
          </p:nvSpPr>
          <p:spPr bwMode="auto">
            <a:xfrm>
              <a:off x="3315" y="1593"/>
              <a:ext cx="121" cy="123"/>
            </a:xfrm>
            <a:custGeom>
              <a:avLst/>
              <a:gdLst/>
              <a:ahLst/>
              <a:cxnLst>
                <a:cxn ang="0">
                  <a:pos x="16" y="102"/>
                </a:cxn>
                <a:cxn ang="0">
                  <a:pos x="25" y="118"/>
                </a:cxn>
                <a:cxn ang="0">
                  <a:pos x="69" y="29"/>
                </a:cxn>
                <a:cxn ang="0">
                  <a:pos x="51" y="29"/>
                </a:cxn>
                <a:cxn ang="0">
                  <a:pos x="96" y="118"/>
                </a:cxn>
                <a:cxn ang="0">
                  <a:pos x="105" y="102"/>
                </a:cxn>
                <a:cxn ang="0">
                  <a:pos x="16" y="102"/>
                </a:cxn>
                <a:cxn ang="0">
                  <a:pos x="0" y="123"/>
                </a:cxn>
                <a:cxn ang="0">
                  <a:pos x="121" y="123"/>
                </a:cxn>
                <a:cxn ang="0">
                  <a:pos x="60" y="0"/>
                </a:cxn>
                <a:cxn ang="0">
                  <a:pos x="0" y="123"/>
                </a:cxn>
                <a:cxn ang="0">
                  <a:pos x="16" y="102"/>
                </a:cxn>
              </a:cxnLst>
              <a:rect l="0" t="0" r="r" b="b"/>
              <a:pathLst>
                <a:path w="121" h="123">
                  <a:moveTo>
                    <a:pt x="16" y="102"/>
                  </a:moveTo>
                  <a:lnTo>
                    <a:pt x="25" y="118"/>
                  </a:lnTo>
                  <a:lnTo>
                    <a:pt x="69" y="29"/>
                  </a:lnTo>
                  <a:lnTo>
                    <a:pt x="51" y="29"/>
                  </a:lnTo>
                  <a:lnTo>
                    <a:pt x="96" y="118"/>
                  </a:lnTo>
                  <a:lnTo>
                    <a:pt x="105" y="102"/>
                  </a:lnTo>
                  <a:lnTo>
                    <a:pt x="16" y="102"/>
                  </a:lnTo>
                  <a:lnTo>
                    <a:pt x="0" y="123"/>
                  </a:lnTo>
                  <a:lnTo>
                    <a:pt x="121" y="123"/>
                  </a:lnTo>
                  <a:lnTo>
                    <a:pt x="60" y="0"/>
                  </a:lnTo>
                  <a:lnTo>
                    <a:pt x="0" y="123"/>
                  </a:lnTo>
                  <a:lnTo>
                    <a:pt x="16" y="102"/>
                  </a:lnTo>
                  <a:close/>
                </a:path>
              </a:pathLst>
            </a:custGeom>
            <a:solidFill>
              <a:srgbClr val="FF1721"/>
            </a:solidFill>
            <a:ln w="9525">
              <a:noFill/>
              <a:round/>
              <a:headEnd/>
              <a:tailEnd/>
            </a:ln>
          </p:spPr>
          <p:txBody>
            <a:bodyPr/>
            <a:lstStyle/>
            <a:p>
              <a:endParaRPr lang="en-US"/>
            </a:p>
          </p:txBody>
        </p:sp>
        <p:grpSp>
          <p:nvGrpSpPr>
            <p:cNvPr id="6" name="Group 52"/>
            <p:cNvGrpSpPr>
              <a:grpSpLocks/>
            </p:cNvGrpSpPr>
            <p:nvPr/>
          </p:nvGrpSpPr>
          <p:grpSpPr bwMode="auto">
            <a:xfrm>
              <a:off x="3181" y="1593"/>
              <a:ext cx="389" cy="302"/>
              <a:chOff x="3181" y="1593"/>
              <a:chExt cx="389" cy="302"/>
            </a:xfrm>
          </p:grpSpPr>
          <p:sp>
            <p:nvSpPr>
              <p:cNvPr id="441397" name="Freeform 53"/>
              <p:cNvSpPr>
                <a:spLocks/>
              </p:cNvSpPr>
              <p:nvPr/>
            </p:nvSpPr>
            <p:spPr bwMode="auto">
              <a:xfrm>
                <a:off x="3449" y="1593"/>
                <a:ext cx="121" cy="123"/>
              </a:xfrm>
              <a:custGeom>
                <a:avLst/>
                <a:gdLst/>
                <a:ahLst/>
                <a:cxnLst>
                  <a:cxn ang="0">
                    <a:pos x="16" y="102"/>
                  </a:cxn>
                  <a:cxn ang="0">
                    <a:pos x="24" y="118"/>
                  </a:cxn>
                  <a:cxn ang="0">
                    <a:pos x="69" y="29"/>
                  </a:cxn>
                  <a:cxn ang="0">
                    <a:pos x="51" y="29"/>
                  </a:cxn>
                  <a:cxn ang="0">
                    <a:pos x="96" y="118"/>
                  </a:cxn>
                  <a:cxn ang="0">
                    <a:pos x="105" y="102"/>
                  </a:cxn>
                  <a:cxn ang="0">
                    <a:pos x="16" y="102"/>
                  </a:cxn>
                  <a:cxn ang="0">
                    <a:pos x="0" y="123"/>
                  </a:cxn>
                  <a:cxn ang="0">
                    <a:pos x="121" y="123"/>
                  </a:cxn>
                  <a:cxn ang="0">
                    <a:pos x="60" y="0"/>
                  </a:cxn>
                  <a:cxn ang="0">
                    <a:pos x="0" y="123"/>
                  </a:cxn>
                  <a:cxn ang="0">
                    <a:pos x="16" y="102"/>
                  </a:cxn>
                </a:cxnLst>
                <a:rect l="0" t="0" r="r" b="b"/>
                <a:pathLst>
                  <a:path w="121" h="123">
                    <a:moveTo>
                      <a:pt x="16" y="102"/>
                    </a:moveTo>
                    <a:lnTo>
                      <a:pt x="24" y="118"/>
                    </a:lnTo>
                    <a:lnTo>
                      <a:pt x="69" y="29"/>
                    </a:lnTo>
                    <a:lnTo>
                      <a:pt x="51" y="29"/>
                    </a:lnTo>
                    <a:lnTo>
                      <a:pt x="96" y="118"/>
                    </a:lnTo>
                    <a:lnTo>
                      <a:pt x="105" y="102"/>
                    </a:lnTo>
                    <a:lnTo>
                      <a:pt x="16" y="102"/>
                    </a:lnTo>
                    <a:lnTo>
                      <a:pt x="0" y="123"/>
                    </a:lnTo>
                    <a:lnTo>
                      <a:pt x="121" y="123"/>
                    </a:lnTo>
                    <a:lnTo>
                      <a:pt x="60" y="0"/>
                    </a:lnTo>
                    <a:lnTo>
                      <a:pt x="0" y="123"/>
                    </a:lnTo>
                    <a:lnTo>
                      <a:pt x="16" y="102"/>
                    </a:lnTo>
                    <a:close/>
                  </a:path>
                </a:pathLst>
              </a:custGeom>
              <a:solidFill>
                <a:srgbClr val="FF1721"/>
              </a:solidFill>
              <a:ln w="9525">
                <a:noFill/>
                <a:round/>
                <a:headEnd/>
                <a:tailEnd/>
              </a:ln>
            </p:spPr>
            <p:txBody>
              <a:bodyPr/>
              <a:lstStyle/>
              <a:p>
                <a:endParaRPr lang="en-US"/>
              </a:p>
            </p:txBody>
          </p:sp>
          <p:sp>
            <p:nvSpPr>
              <p:cNvPr id="441398" name="Freeform 54"/>
              <p:cNvSpPr>
                <a:spLocks/>
              </p:cNvSpPr>
              <p:nvPr/>
            </p:nvSpPr>
            <p:spPr bwMode="auto">
              <a:xfrm>
                <a:off x="3181" y="1593"/>
                <a:ext cx="121" cy="123"/>
              </a:xfrm>
              <a:custGeom>
                <a:avLst/>
                <a:gdLst/>
                <a:ahLst/>
                <a:cxnLst>
                  <a:cxn ang="0">
                    <a:pos x="16" y="102"/>
                  </a:cxn>
                  <a:cxn ang="0">
                    <a:pos x="25" y="118"/>
                  </a:cxn>
                  <a:cxn ang="0">
                    <a:pos x="69" y="29"/>
                  </a:cxn>
                  <a:cxn ang="0">
                    <a:pos x="52" y="29"/>
                  </a:cxn>
                  <a:cxn ang="0">
                    <a:pos x="96" y="118"/>
                  </a:cxn>
                  <a:cxn ang="0">
                    <a:pos x="105" y="102"/>
                  </a:cxn>
                  <a:cxn ang="0">
                    <a:pos x="16" y="102"/>
                  </a:cxn>
                  <a:cxn ang="0">
                    <a:pos x="0" y="123"/>
                  </a:cxn>
                  <a:cxn ang="0">
                    <a:pos x="121" y="123"/>
                  </a:cxn>
                  <a:cxn ang="0">
                    <a:pos x="60" y="0"/>
                  </a:cxn>
                  <a:cxn ang="0">
                    <a:pos x="0" y="123"/>
                  </a:cxn>
                  <a:cxn ang="0">
                    <a:pos x="16" y="102"/>
                  </a:cxn>
                </a:cxnLst>
                <a:rect l="0" t="0" r="r" b="b"/>
                <a:pathLst>
                  <a:path w="121" h="123">
                    <a:moveTo>
                      <a:pt x="16" y="102"/>
                    </a:moveTo>
                    <a:lnTo>
                      <a:pt x="25" y="118"/>
                    </a:lnTo>
                    <a:lnTo>
                      <a:pt x="69" y="29"/>
                    </a:lnTo>
                    <a:lnTo>
                      <a:pt x="52" y="29"/>
                    </a:lnTo>
                    <a:lnTo>
                      <a:pt x="96" y="118"/>
                    </a:lnTo>
                    <a:lnTo>
                      <a:pt x="105" y="102"/>
                    </a:lnTo>
                    <a:lnTo>
                      <a:pt x="16" y="102"/>
                    </a:lnTo>
                    <a:lnTo>
                      <a:pt x="0" y="123"/>
                    </a:lnTo>
                    <a:lnTo>
                      <a:pt x="121" y="123"/>
                    </a:lnTo>
                    <a:lnTo>
                      <a:pt x="60" y="0"/>
                    </a:lnTo>
                    <a:lnTo>
                      <a:pt x="0" y="123"/>
                    </a:lnTo>
                    <a:lnTo>
                      <a:pt x="16" y="102"/>
                    </a:lnTo>
                    <a:close/>
                  </a:path>
                </a:pathLst>
              </a:custGeom>
              <a:solidFill>
                <a:srgbClr val="FF1721"/>
              </a:solidFill>
              <a:ln w="9525">
                <a:noFill/>
                <a:round/>
                <a:headEnd/>
                <a:tailEnd/>
              </a:ln>
            </p:spPr>
            <p:txBody>
              <a:bodyPr/>
              <a:lstStyle/>
              <a:p>
                <a:endParaRPr lang="en-US"/>
              </a:p>
            </p:txBody>
          </p:sp>
          <p:sp>
            <p:nvSpPr>
              <p:cNvPr id="441399" name="Freeform 55"/>
              <p:cNvSpPr>
                <a:spLocks/>
              </p:cNvSpPr>
              <p:nvPr/>
            </p:nvSpPr>
            <p:spPr bwMode="auto">
              <a:xfrm>
                <a:off x="3331" y="1616"/>
                <a:ext cx="89" cy="90"/>
              </a:xfrm>
              <a:custGeom>
                <a:avLst/>
                <a:gdLst/>
                <a:ahLst/>
                <a:cxnLst>
                  <a:cxn ang="0">
                    <a:pos x="0" y="90"/>
                  </a:cxn>
                  <a:cxn ang="0">
                    <a:pos x="44" y="0"/>
                  </a:cxn>
                  <a:cxn ang="0">
                    <a:pos x="89" y="90"/>
                  </a:cxn>
                  <a:cxn ang="0">
                    <a:pos x="0" y="90"/>
                  </a:cxn>
                </a:cxnLst>
                <a:rect l="0" t="0" r="r" b="b"/>
                <a:pathLst>
                  <a:path w="89" h="90">
                    <a:moveTo>
                      <a:pt x="0" y="90"/>
                    </a:moveTo>
                    <a:lnTo>
                      <a:pt x="44" y="0"/>
                    </a:lnTo>
                    <a:lnTo>
                      <a:pt x="89" y="90"/>
                    </a:lnTo>
                    <a:lnTo>
                      <a:pt x="0" y="90"/>
                    </a:lnTo>
                    <a:close/>
                  </a:path>
                </a:pathLst>
              </a:custGeom>
              <a:solidFill>
                <a:srgbClr val="FF1721"/>
              </a:solidFill>
              <a:ln w="9525">
                <a:noFill/>
                <a:round/>
                <a:headEnd/>
                <a:tailEnd/>
              </a:ln>
            </p:spPr>
            <p:txBody>
              <a:bodyPr/>
              <a:lstStyle/>
              <a:p>
                <a:endParaRPr lang="en-US"/>
              </a:p>
            </p:txBody>
          </p:sp>
          <p:grpSp>
            <p:nvGrpSpPr>
              <p:cNvPr id="7" name="Group 56"/>
              <p:cNvGrpSpPr>
                <a:grpSpLocks/>
              </p:cNvGrpSpPr>
              <p:nvPr/>
            </p:nvGrpSpPr>
            <p:grpSpPr bwMode="auto">
              <a:xfrm>
                <a:off x="3231" y="1616"/>
                <a:ext cx="289" cy="279"/>
                <a:chOff x="3231" y="1616"/>
                <a:chExt cx="289" cy="279"/>
              </a:xfrm>
            </p:grpSpPr>
            <p:sp>
              <p:nvSpPr>
                <p:cNvPr id="441401" name="Rectangle 57"/>
                <p:cNvSpPr>
                  <a:spLocks noChangeArrowheads="1"/>
                </p:cNvSpPr>
                <p:nvPr/>
              </p:nvSpPr>
              <p:spPr bwMode="auto">
                <a:xfrm>
                  <a:off x="3498" y="1616"/>
                  <a:ext cx="22" cy="279"/>
                </a:xfrm>
                <a:prstGeom prst="rect">
                  <a:avLst/>
                </a:prstGeom>
                <a:solidFill>
                  <a:srgbClr val="FF1721"/>
                </a:solidFill>
                <a:ln w="9525">
                  <a:noFill/>
                  <a:miter lim="800000"/>
                  <a:headEnd/>
                  <a:tailEnd/>
                </a:ln>
              </p:spPr>
              <p:txBody>
                <a:bodyPr/>
                <a:lstStyle/>
                <a:p>
                  <a:endParaRPr lang="en-US"/>
                </a:p>
              </p:txBody>
            </p:sp>
            <p:sp>
              <p:nvSpPr>
                <p:cNvPr id="441402" name="Rectangle 58"/>
                <p:cNvSpPr>
                  <a:spLocks noChangeArrowheads="1"/>
                </p:cNvSpPr>
                <p:nvPr/>
              </p:nvSpPr>
              <p:spPr bwMode="auto">
                <a:xfrm>
                  <a:off x="3231" y="1616"/>
                  <a:ext cx="21" cy="279"/>
                </a:xfrm>
                <a:prstGeom prst="rect">
                  <a:avLst/>
                </a:prstGeom>
                <a:solidFill>
                  <a:srgbClr val="FF1721"/>
                </a:solidFill>
                <a:ln w="9525">
                  <a:noFill/>
                  <a:miter lim="800000"/>
                  <a:headEnd/>
                  <a:tailEnd/>
                </a:ln>
              </p:spPr>
              <p:txBody>
                <a:bodyPr/>
                <a:lstStyle/>
                <a:p>
                  <a:endParaRPr lang="en-US"/>
                </a:p>
              </p:txBody>
            </p:sp>
            <p:sp>
              <p:nvSpPr>
                <p:cNvPr id="441403" name="Rectangle 59"/>
                <p:cNvSpPr>
                  <a:spLocks noChangeArrowheads="1"/>
                </p:cNvSpPr>
                <p:nvPr/>
              </p:nvSpPr>
              <p:spPr bwMode="auto">
                <a:xfrm>
                  <a:off x="3365" y="1616"/>
                  <a:ext cx="21" cy="279"/>
                </a:xfrm>
                <a:prstGeom prst="rect">
                  <a:avLst/>
                </a:prstGeom>
                <a:solidFill>
                  <a:srgbClr val="FF1721"/>
                </a:solidFill>
                <a:ln w="9525">
                  <a:noFill/>
                  <a:miter lim="800000"/>
                  <a:headEnd/>
                  <a:tailEnd/>
                </a:ln>
              </p:spPr>
              <p:txBody>
                <a:bodyPr/>
                <a:lstStyle/>
                <a:p>
                  <a:endParaRPr lang="en-US"/>
                </a:p>
              </p:txBody>
            </p:sp>
          </p:grpSp>
        </p:grpSp>
      </p:grpSp>
      <p:grpSp>
        <p:nvGrpSpPr>
          <p:cNvPr id="8" name="Group 60"/>
          <p:cNvGrpSpPr>
            <a:grpSpLocks/>
          </p:cNvGrpSpPr>
          <p:nvPr/>
        </p:nvGrpSpPr>
        <p:grpSpPr bwMode="auto">
          <a:xfrm>
            <a:off x="5049838" y="1568450"/>
            <a:ext cx="1042987" cy="479425"/>
            <a:chOff x="3181" y="988"/>
            <a:chExt cx="657" cy="302"/>
          </a:xfrm>
        </p:grpSpPr>
        <p:sp>
          <p:nvSpPr>
            <p:cNvPr id="441405" name="Freeform 61"/>
            <p:cNvSpPr>
              <a:spLocks/>
            </p:cNvSpPr>
            <p:nvPr/>
          </p:nvSpPr>
          <p:spPr bwMode="auto">
            <a:xfrm>
              <a:off x="3465" y="1011"/>
              <a:ext cx="89" cy="90"/>
            </a:xfrm>
            <a:custGeom>
              <a:avLst/>
              <a:gdLst/>
              <a:ahLst/>
              <a:cxnLst>
                <a:cxn ang="0">
                  <a:pos x="0" y="90"/>
                </a:cxn>
                <a:cxn ang="0">
                  <a:pos x="44" y="0"/>
                </a:cxn>
                <a:cxn ang="0">
                  <a:pos x="89" y="90"/>
                </a:cxn>
                <a:cxn ang="0">
                  <a:pos x="0" y="90"/>
                </a:cxn>
              </a:cxnLst>
              <a:rect l="0" t="0" r="r" b="b"/>
              <a:pathLst>
                <a:path w="89" h="90">
                  <a:moveTo>
                    <a:pt x="0" y="90"/>
                  </a:moveTo>
                  <a:lnTo>
                    <a:pt x="44" y="0"/>
                  </a:lnTo>
                  <a:lnTo>
                    <a:pt x="89" y="90"/>
                  </a:lnTo>
                  <a:lnTo>
                    <a:pt x="0" y="90"/>
                  </a:lnTo>
                  <a:close/>
                </a:path>
              </a:pathLst>
            </a:custGeom>
            <a:solidFill>
              <a:srgbClr val="FF1721"/>
            </a:solidFill>
            <a:ln w="9525">
              <a:noFill/>
              <a:round/>
              <a:headEnd/>
              <a:tailEnd/>
            </a:ln>
          </p:spPr>
          <p:txBody>
            <a:bodyPr/>
            <a:lstStyle/>
            <a:p>
              <a:endParaRPr lang="en-US"/>
            </a:p>
          </p:txBody>
        </p:sp>
        <p:sp>
          <p:nvSpPr>
            <p:cNvPr id="441406" name="Freeform 62"/>
            <p:cNvSpPr>
              <a:spLocks/>
            </p:cNvSpPr>
            <p:nvPr/>
          </p:nvSpPr>
          <p:spPr bwMode="auto">
            <a:xfrm>
              <a:off x="3449" y="988"/>
              <a:ext cx="121" cy="123"/>
            </a:xfrm>
            <a:custGeom>
              <a:avLst/>
              <a:gdLst/>
              <a:ahLst/>
              <a:cxnLst>
                <a:cxn ang="0">
                  <a:pos x="16" y="102"/>
                </a:cxn>
                <a:cxn ang="0">
                  <a:pos x="24" y="118"/>
                </a:cxn>
                <a:cxn ang="0">
                  <a:pos x="69" y="29"/>
                </a:cxn>
                <a:cxn ang="0">
                  <a:pos x="51" y="29"/>
                </a:cxn>
                <a:cxn ang="0">
                  <a:pos x="96" y="118"/>
                </a:cxn>
                <a:cxn ang="0">
                  <a:pos x="105" y="102"/>
                </a:cxn>
                <a:cxn ang="0">
                  <a:pos x="16" y="102"/>
                </a:cxn>
                <a:cxn ang="0">
                  <a:pos x="0" y="123"/>
                </a:cxn>
                <a:cxn ang="0">
                  <a:pos x="121" y="123"/>
                </a:cxn>
                <a:cxn ang="0">
                  <a:pos x="60" y="0"/>
                </a:cxn>
                <a:cxn ang="0">
                  <a:pos x="0" y="123"/>
                </a:cxn>
                <a:cxn ang="0">
                  <a:pos x="16" y="102"/>
                </a:cxn>
              </a:cxnLst>
              <a:rect l="0" t="0" r="r" b="b"/>
              <a:pathLst>
                <a:path w="121" h="123">
                  <a:moveTo>
                    <a:pt x="16" y="102"/>
                  </a:moveTo>
                  <a:lnTo>
                    <a:pt x="24" y="118"/>
                  </a:lnTo>
                  <a:lnTo>
                    <a:pt x="69" y="29"/>
                  </a:lnTo>
                  <a:lnTo>
                    <a:pt x="51" y="29"/>
                  </a:lnTo>
                  <a:lnTo>
                    <a:pt x="96" y="118"/>
                  </a:lnTo>
                  <a:lnTo>
                    <a:pt x="105" y="102"/>
                  </a:lnTo>
                  <a:lnTo>
                    <a:pt x="16" y="102"/>
                  </a:lnTo>
                  <a:lnTo>
                    <a:pt x="0" y="123"/>
                  </a:lnTo>
                  <a:lnTo>
                    <a:pt x="121" y="123"/>
                  </a:lnTo>
                  <a:lnTo>
                    <a:pt x="60" y="0"/>
                  </a:lnTo>
                  <a:lnTo>
                    <a:pt x="0" y="123"/>
                  </a:lnTo>
                  <a:lnTo>
                    <a:pt x="16" y="102"/>
                  </a:lnTo>
                  <a:close/>
                </a:path>
              </a:pathLst>
            </a:custGeom>
            <a:solidFill>
              <a:srgbClr val="FF1721"/>
            </a:solidFill>
            <a:ln w="9525">
              <a:noFill/>
              <a:round/>
              <a:headEnd/>
              <a:tailEnd/>
            </a:ln>
          </p:spPr>
          <p:txBody>
            <a:bodyPr/>
            <a:lstStyle/>
            <a:p>
              <a:endParaRPr lang="en-US"/>
            </a:p>
          </p:txBody>
        </p:sp>
        <p:sp>
          <p:nvSpPr>
            <p:cNvPr id="441407" name="Freeform 63"/>
            <p:cNvSpPr>
              <a:spLocks/>
            </p:cNvSpPr>
            <p:nvPr/>
          </p:nvSpPr>
          <p:spPr bwMode="auto">
            <a:xfrm>
              <a:off x="3197" y="1011"/>
              <a:ext cx="89" cy="90"/>
            </a:xfrm>
            <a:custGeom>
              <a:avLst/>
              <a:gdLst/>
              <a:ahLst/>
              <a:cxnLst>
                <a:cxn ang="0">
                  <a:pos x="0" y="90"/>
                </a:cxn>
                <a:cxn ang="0">
                  <a:pos x="44" y="0"/>
                </a:cxn>
                <a:cxn ang="0">
                  <a:pos x="89" y="90"/>
                </a:cxn>
                <a:cxn ang="0">
                  <a:pos x="0" y="90"/>
                </a:cxn>
              </a:cxnLst>
              <a:rect l="0" t="0" r="r" b="b"/>
              <a:pathLst>
                <a:path w="89" h="90">
                  <a:moveTo>
                    <a:pt x="0" y="90"/>
                  </a:moveTo>
                  <a:lnTo>
                    <a:pt x="44" y="0"/>
                  </a:lnTo>
                  <a:lnTo>
                    <a:pt x="89" y="90"/>
                  </a:lnTo>
                  <a:lnTo>
                    <a:pt x="0" y="90"/>
                  </a:lnTo>
                  <a:close/>
                </a:path>
              </a:pathLst>
            </a:custGeom>
            <a:solidFill>
              <a:srgbClr val="FF1721"/>
            </a:solidFill>
            <a:ln w="9525">
              <a:noFill/>
              <a:round/>
              <a:headEnd/>
              <a:tailEnd/>
            </a:ln>
          </p:spPr>
          <p:txBody>
            <a:bodyPr/>
            <a:lstStyle/>
            <a:p>
              <a:endParaRPr lang="en-US"/>
            </a:p>
          </p:txBody>
        </p:sp>
        <p:sp>
          <p:nvSpPr>
            <p:cNvPr id="441408" name="Freeform 64"/>
            <p:cNvSpPr>
              <a:spLocks/>
            </p:cNvSpPr>
            <p:nvPr/>
          </p:nvSpPr>
          <p:spPr bwMode="auto">
            <a:xfrm>
              <a:off x="3181" y="988"/>
              <a:ext cx="121" cy="123"/>
            </a:xfrm>
            <a:custGeom>
              <a:avLst/>
              <a:gdLst/>
              <a:ahLst/>
              <a:cxnLst>
                <a:cxn ang="0">
                  <a:pos x="16" y="102"/>
                </a:cxn>
                <a:cxn ang="0">
                  <a:pos x="25" y="118"/>
                </a:cxn>
                <a:cxn ang="0">
                  <a:pos x="69" y="29"/>
                </a:cxn>
                <a:cxn ang="0">
                  <a:pos x="52" y="29"/>
                </a:cxn>
                <a:cxn ang="0">
                  <a:pos x="96" y="118"/>
                </a:cxn>
                <a:cxn ang="0">
                  <a:pos x="105" y="102"/>
                </a:cxn>
                <a:cxn ang="0">
                  <a:pos x="16" y="102"/>
                </a:cxn>
                <a:cxn ang="0">
                  <a:pos x="0" y="123"/>
                </a:cxn>
                <a:cxn ang="0">
                  <a:pos x="121" y="123"/>
                </a:cxn>
                <a:cxn ang="0">
                  <a:pos x="60" y="0"/>
                </a:cxn>
                <a:cxn ang="0">
                  <a:pos x="0" y="123"/>
                </a:cxn>
                <a:cxn ang="0">
                  <a:pos x="16" y="102"/>
                </a:cxn>
              </a:cxnLst>
              <a:rect l="0" t="0" r="r" b="b"/>
              <a:pathLst>
                <a:path w="121" h="123">
                  <a:moveTo>
                    <a:pt x="16" y="102"/>
                  </a:moveTo>
                  <a:lnTo>
                    <a:pt x="25" y="118"/>
                  </a:lnTo>
                  <a:lnTo>
                    <a:pt x="69" y="29"/>
                  </a:lnTo>
                  <a:lnTo>
                    <a:pt x="52" y="29"/>
                  </a:lnTo>
                  <a:lnTo>
                    <a:pt x="96" y="118"/>
                  </a:lnTo>
                  <a:lnTo>
                    <a:pt x="105" y="102"/>
                  </a:lnTo>
                  <a:lnTo>
                    <a:pt x="16" y="102"/>
                  </a:lnTo>
                  <a:lnTo>
                    <a:pt x="0" y="123"/>
                  </a:lnTo>
                  <a:lnTo>
                    <a:pt x="121" y="123"/>
                  </a:lnTo>
                  <a:lnTo>
                    <a:pt x="60" y="0"/>
                  </a:lnTo>
                  <a:lnTo>
                    <a:pt x="0" y="123"/>
                  </a:lnTo>
                  <a:lnTo>
                    <a:pt x="16" y="102"/>
                  </a:lnTo>
                  <a:close/>
                </a:path>
              </a:pathLst>
            </a:custGeom>
            <a:solidFill>
              <a:srgbClr val="FF1721"/>
            </a:solidFill>
            <a:ln w="9525">
              <a:noFill/>
              <a:round/>
              <a:headEnd/>
              <a:tailEnd/>
            </a:ln>
          </p:spPr>
          <p:txBody>
            <a:bodyPr/>
            <a:lstStyle/>
            <a:p>
              <a:endParaRPr lang="en-US"/>
            </a:p>
          </p:txBody>
        </p:sp>
        <p:sp>
          <p:nvSpPr>
            <p:cNvPr id="441409" name="Freeform 65"/>
            <p:cNvSpPr>
              <a:spLocks/>
            </p:cNvSpPr>
            <p:nvPr/>
          </p:nvSpPr>
          <p:spPr bwMode="auto">
            <a:xfrm>
              <a:off x="3331" y="1011"/>
              <a:ext cx="89" cy="90"/>
            </a:xfrm>
            <a:custGeom>
              <a:avLst/>
              <a:gdLst/>
              <a:ahLst/>
              <a:cxnLst>
                <a:cxn ang="0">
                  <a:pos x="0" y="90"/>
                </a:cxn>
                <a:cxn ang="0">
                  <a:pos x="44" y="0"/>
                </a:cxn>
                <a:cxn ang="0">
                  <a:pos x="89" y="90"/>
                </a:cxn>
                <a:cxn ang="0">
                  <a:pos x="0" y="90"/>
                </a:cxn>
              </a:cxnLst>
              <a:rect l="0" t="0" r="r" b="b"/>
              <a:pathLst>
                <a:path w="89" h="90">
                  <a:moveTo>
                    <a:pt x="0" y="90"/>
                  </a:moveTo>
                  <a:lnTo>
                    <a:pt x="44" y="0"/>
                  </a:lnTo>
                  <a:lnTo>
                    <a:pt x="89" y="90"/>
                  </a:lnTo>
                  <a:lnTo>
                    <a:pt x="0" y="90"/>
                  </a:lnTo>
                  <a:close/>
                </a:path>
              </a:pathLst>
            </a:custGeom>
            <a:solidFill>
              <a:srgbClr val="FF1721"/>
            </a:solidFill>
            <a:ln w="9525">
              <a:noFill/>
              <a:round/>
              <a:headEnd/>
              <a:tailEnd/>
            </a:ln>
          </p:spPr>
          <p:txBody>
            <a:bodyPr/>
            <a:lstStyle/>
            <a:p>
              <a:endParaRPr lang="en-US"/>
            </a:p>
          </p:txBody>
        </p:sp>
        <p:sp>
          <p:nvSpPr>
            <p:cNvPr id="441410" name="Freeform 66"/>
            <p:cNvSpPr>
              <a:spLocks/>
            </p:cNvSpPr>
            <p:nvPr/>
          </p:nvSpPr>
          <p:spPr bwMode="auto">
            <a:xfrm>
              <a:off x="3315" y="988"/>
              <a:ext cx="121" cy="123"/>
            </a:xfrm>
            <a:custGeom>
              <a:avLst/>
              <a:gdLst/>
              <a:ahLst/>
              <a:cxnLst>
                <a:cxn ang="0">
                  <a:pos x="16" y="102"/>
                </a:cxn>
                <a:cxn ang="0">
                  <a:pos x="25" y="118"/>
                </a:cxn>
                <a:cxn ang="0">
                  <a:pos x="69" y="29"/>
                </a:cxn>
                <a:cxn ang="0">
                  <a:pos x="51" y="29"/>
                </a:cxn>
                <a:cxn ang="0">
                  <a:pos x="96" y="118"/>
                </a:cxn>
                <a:cxn ang="0">
                  <a:pos x="105" y="102"/>
                </a:cxn>
                <a:cxn ang="0">
                  <a:pos x="16" y="102"/>
                </a:cxn>
                <a:cxn ang="0">
                  <a:pos x="0" y="123"/>
                </a:cxn>
                <a:cxn ang="0">
                  <a:pos x="121" y="123"/>
                </a:cxn>
                <a:cxn ang="0">
                  <a:pos x="60" y="0"/>
                </a:cxn>
                <a:cxn ang="0">
                  <a:pos x="0" y="123"/>
                </a:cxn>
                <a:cxn ang="0">
                  <a:pos x="16" y="102"/>
                </a:cxn>
              </a:cxnLst>
              <a:rect l="0" t="0" r="r" b="b"/>
              <a:pathLst>
                <a:path w="121" h="123">
                  <a:moveTo>
                    <a:pt x="16" y="102"/>
                  </a:moveTo>
                  <a:lnTo>
                    <a:pt x="25" y="118"/>
                  </a:lnTo>
                  <a:lnTo>
                    <a:pt x="69" y="29"/>
                  </a:lnTo>
                  <a:lnTo>
                    <a:pt x="51" y="29"/>
                  </a:lnTo>
                  <a:lnTo>
                    <a:pt x="96" y="118"/>
                  </a:lnTo>
                  <a:lnTo>
                    <a:pt x="105" y="102"/>
                  </a:lnTo>
                  <a:lnTo>
                    <a:pt x="16" y="102"/>
                  </a:lnTo>
                  <a:lnTo>
                    <a:pt x="0" y="123"/>
                  </a:lnTo>
                  <a:lnTo>
                    <a:pt x="121" y="123"/>
                  </a:lnTo>
                  <a:lnTo>
                    <a:pt x="60" y="0"/>
                  </a:lnTo>
                  <a:lnTo>
                    <a:pt x="0" y="123"/>
                  </a:lnTo>
                  <a:lnTo>
                    <a:pt x="16" y="102"/>
                  </a:lnTo>
                  <a:close/>
                </a:path>
              </a:pathLst>
            </a:custGeom>
            <a:solidFill>
              <a:srgbClr val="FF1721"/>
            </a:solidFill>
            <a:ln w="9525">
              <a:noFill/>
              <a:round/>
              <a:headEnd/>
              <a:tailEnd/>
            </a:ln>
          </p:spPr>
          <p:txBody>
            <a:bodyPr/>
            <a:lstStyle/>
            <a:p>
              <a:endParaRPr lang="en-US"/>
            </a:p>
          </p:txBody>
        </p:sp>
        <p:sp>
          <p:nvSpPr>
            <p:cNvPr id="441411" name="Freeform 67"/>
            <p:cNvSpPr>
              <a:spLocks/>
            </p:cNvSpPr>
            <p:nvPr/>
          </p:nvSpPr>
          <p:spPr bwMode="auto">
            <a:xfrm>
              <a:off x="3598" y="1011"/>
              <a:ext cx="90" cy="90"/>
            </a:xfrm>
            <a:custGeom>
              <a:avLst/>
              <a:gdLst/>
              <a:ahLst/>
              <a:cxnLst>
                <a:cxn ang="0">
                  <a:pos x="0" y="90"/>
                </a:cxn>
                <a:cxn ang="0">
                  <a:pos x="45" y="0"/>
                </a:cxn>
                <a:cxn ang="0">
                  <a:pos x="90" y="90"/>
                </a:cxn>
                <a:cxn ang="0">
                  <a:pos x="0" y="90"/>
                </a:cxn>
              </a:cxnLst>
              <a:rect l="0" t="0" r="r" b="b"/>
              <a:pathLst>
                <a:path w="90" h="90">
                  <a:moveTo>
                    <a:pt x="0" y="90"/>
                  </a:moveTo>
                  <a:lnTo>
                    <a:pt x="45" y="0"/>
                  </a:lnTo>
                  <a:lnTo>
                    <a:pt x="90" y="90"/>
                  </a:lnTo>
                  <a:lnTo>
                    <a:pt x="0" y="90"/>
                  </a:lnTo>
                  <a:close/>
                </a:path>
              </a:pathLst>
            </a:custGeom>
            <a:solidFill>
              <a:srgbClr val="FF1721"/>
            </a:solidFill>
            <a:ln w="9525">
              <a:noFill/>
              <a:round/>
              <a:headEnd/>
              <a:tailEnd/>
            </a:ln>
          </p:spPr>
          <p:txBody>
            <a:bodyPr/>
            <a:lstStyle/>
            <a:p>
              <a:endParaRPr lang="en-US"/>
            </a:p>
          </p:txBody>
        </p:sp>
        <p:sp>
          <p:nvSpPr>
            <p:cNvPr id="441412" name="Freeform 68"/>
            <p:cNvSpPr>
              <a:spLocks/>
            </p:cNvSpPr>
            <p:nvPr/>
          </p:nvSpPr>
          <p:spPr bwMode="auto">
            <a:xfrm>
              <a:off x="3582" y="988"/>
              <a:ext cx="122" cy="123"/>
            </a:xfrm>
            <a:custGeom>
              <a:avLst/>
              <a:gdLst/>
              <a:ahLst/>
              <a:cxnLst>
                <a:cxn ang="0">
                  <a:pos x="16" y="102"/>
                </a:cxn>
                <a:cxn ang="0">
                  <a:pos x="25" y="118"/>
                </a:cxn>
                <a:cxn ang="0">
                  <a:pos x="70" y="29"/>
                </a:cxn>
                <a:cxn ang="0">
                  <a:pos x="52" y="29"/>
                </a:cxn>
                <a:cxn ang="0">
                  <a:pos x="97" y="118"/>
                </a:cxn>
                <a:cxn ang="0">
                  <a:pos x="106" y="102"/>
                </a:cxn>
                <a:cxn ang="0">
                  <a:pos x="16" y="102"/>
                </a:cxn>
                <a:cxn ang="0">
                  <a:pos x="0" y="123"/>
                </a:cxn>
                <a:cxn ang="0">
                  <a:pos x="122" y="123"/>
                </a:cxn>
                <a:cxn ang="0">
                  <a:pos x="61" y="0"/>
                </a:cxn>
                <a:cxn ang="0">
                  <a:pos x="0" y="123"/>
                </a:cxn>
                <a:cxn ang="0">
                  <a:pos x="16" y="102"/>
                </a:cxn>
              </a:cxnLst>
              <a:rect l="0" t="0" r="r" b="b"/>
              <a:pathLst>
                <a:path w="122" h="123">
                  <a:moveTo>
                    <a:pt x="16" y="102"/>
                  </a:moveTo>
                  <a:lnTo>
                    <a:pt x="25" y="118"/>
                  </a:lnTo>
                  <a:lnTo>
                    <a:pt x="70" y="29"/>
                  </a:lnTo>
                  <a:lnTo>
                    <a:pt x="52" y="29"/>
                  </a:lnTo>
                  <a:lnTo>
                    <a:pt x="97" y="118"/>
                  </a:lnTo>
                  <a:lnTo>
                    <a:pt x="106" y="102"/>
                  </a:lnTo>
                  <a:lnTo>
                    <a:pt x="16" y="102"/>
                  </a:lnTo>
                  <a:lnTo>
                    <a:pt x="0" y="123"/>
                  </a:lnTo>
                  <a:lnTo>
                    <a:pt x="122" y="123"/>
                  </a:lnTo>
                  <a:lnTo>
                    <a:pt x="61" y="0"/>
                  </a:lnTo>
                  <a:lnTo>
                    <a:pt x="0" y="123"/>
                  </a:lnTo>
                  <a:lnTo>
                    <a:pt x="16" y="102"/>
                  </a:lnTo>
                  <a:close/>
                </a:path>
              </a:pathLst>
            </a:custGeom>
            <a:solidFill>
              <a:srgbClr val="FF1721"/>
            </a:solidFill>
            <a:ln w="9525">
              <a:noFill/>
              <a:round/>
              <a:headEnd/>
              <a:tailEnd/>
            </a:ln>
          </p:spPr>
          <p:txBody>
            <a:bodyPr/>
            <a:lstStyle/>
            <a:p>
              <a:endParaRPr lang="en-US"/>
            </a:p>
          </p:txBody>
        </p:sp>
        <p:sp>
          <p:nvSpPr>
            <p:cNvPr id="441413" name="Rectangle 69"/>
            <p:cNvSpPr>
              <a:spLocks noChangeArrowheads="1"/>
            </p:cNvSpPr>
            <p:nvPr/>
          </p:nvSpPr>
          <p:spPr bwMode="auto">
            <a:xfrm>
              <a:off x="3498" y="1011"/>
              <a:ext cx="22" cy="279"/>
            </a:xfrm>
            <a:prstGeom prst="rect">
              <a:avLst/>
            </a:prstGeom>
            <a:solidFill>
              <a:srgbClr val="FF1721"/>
            </a:solidFill>
            <a:ln w="9525">
              <a:noFill/>
              <a:miter lim="800000"/>
              <a:headEnd/>
              <a:tailEnd/>
            </a:ln>
          </p:spPr>
          <p:txBody>
            <a:bodyPr/>
            <a:lstStyle/>
            <a:p>
              <a:endParaRPr lang="en-US"/>
            </a:p>
          </p:txBody>
        </p:sp>
        <p:sp>
          <p:nvSpPr>
            <p:cNvPr id="441414" name="Rectangle 70"/>
            <p:cNvSpPr>
              <a:spLocks noChangeArrowheads="1"/>
            </p:cNvSpPr>
            <p:nvPr/>
          </p:nvSpPr>
          <p:spPr bwMode="auto">
            <a:xfrm>
              <a:off x="3231" y="1011"/>
              <a:ext cx="21" cy="279"/>
            </a:xfrm>
            <a:prstGeom prst="rect">
              <a:avLst/>
            </a:prstGeom>
            <a:solidFill>
              <a:srgbClr val="FF1721"/>
            </a:solidFill>
            <a:ln w="9525">
              <a:noFill/>
              <a:miter lim="800000"/>
              <a:headEnd/>
              <a:tailEnd/>
            </a:ln>
          </p:spPr>
          <p:txBody>
            <a:bodyPr/>
            <a:lstStyle/>
            <a:p>
              <a:endParaRPr lang="en-US"/>
            </a:p>
          </p:txBody>
        </p:sp>
        <p:sp>
          <p:nvSpPr>
            <p:cNvPr id="441415" name="Rectangle 71"/>
            <p:cNvSpPr>
              <a:spLocks noChangeArrowheads="1"/>
            </p:cNvSpPr>
            <p:nvPr/>
          </p:nvSpPr>
          <p:spPr bwMode="auto">
            <a:xfrm>
              <a:off x="3365" y="1011"/>
              <a:ext cx="21" cy="279"/>
            </a:xfrm>
            <a:prstGeom prst="rect">
              <a:avLst/>
            </a:prstGeom>
            <a:solidFill>
              <a:srgbClr val="FF1721"/>
            </a:solidFill>
            <a:ln w="9525">
              <a:noFill/>
              <a:miter lim="800000"/>
              <a:headEnd/>
              <a:tailEnd/>
            </a:ln>
          </p:spPr>
          <p:txBody>
            <a:bodyPr/>
            <a:lstStyle/>
            <a:p>
              <a:endParaRPr lang="en-US"/>
            </a:p>
          </p:txBody>
        </p:sp>
        <p:sp>
          <p:nvSpPr>
            <p:cNvPr id="441416" name="Rectangle 72"/>
            <p:cNvSpPr>
              <a:spLocks noChangeArrowheads="1"/>
            </p:cNvSpPr>
            <p:nvPr/>
          </p:nvSpPr>
          <p:spPr bwMode="auto">
            <a:xfrm>
              <a:off x="3632" y="1011"/>
              <a:ext cx="22" cy="279"/>
            </a:xfrm>
            <a:prstGeom prst="rect">
              <a:avLst/>
            </a:prstGeom>
            <a:solidFill>
              <a:srgbClr val="FF1721"/>
            </a:solidFill>
            <a:ln w="9525">
              <a:noFill/>
              <a:miter lim="800000"/>
              <a:headEnd/>
              <a:tailEnd/>
            </a:ln>
          </p:spPr>
          <p:txBody>
            <a:bodyPr/>
            <a:lstStyle/>
            <a:p>
              <a:endParaRPr lang="en-US"/>
            </a:p>
          </p:txBody>
        </p:sp>
        <p:sp>
          <p:nvSpPr>
            <p:cNvPr id="441417" name="Rectangle 73"/>
            <p:cNvSpPr>
              <a:spLocks noChangeArrowheads="1"/>
            </p:cNvSpPr>
            <p:nvPr/>
          </p:nvSpPr>
          <p:spPr bwMode="auto">
            <a:xfrm>
              <a:off x="3766" y="1011"/>
              <a:ext cx="22" cy="279"/>
            </a:xfrm>
            <a:prstGeom prst="rect">
              <a:avLst/>
            </a:prstGeom>
            <a:solidFill>
              <a:srgbClr val="FF1721"/>
            </a:solidFill>
            <a:ln w="9525">
              <a:noFill/>
              <a:miter lim="800000"/>
              <a:headEnd/>
              <a:tailEnd/>
            </a:ln>
          </p:spPr>
          <p:txBody>
            <a:bodyPr/>
            <a:lstStyle/>
            <a:p>
              <a:endParaRPr lang="en-US"/>
            </a:p>
          </p:txBody>
        </p:sp>
        <p:sp>
          <p:nvSpPr>
            <p:cNvPr id="441418" name="Freeform 74"/>
            <p:cNvSpPr>
              <a:spLocks/>
            </p:cNvSpPr>
            <p:nvPr/>
          </p:nvSpPr>
          <p:spPr bwMode="auto">
            <a:xfrm>
              <a:off x="3732" y="1011"/>
              <a:ext cx="90" cy="90"/>
            </a:xfrm>
            <a:custGeom>
              <a:avLst/>
              <a:gdLst/>
              <a:ahLst/>
              <a:cxnLst>
                <a:cxn ang="0">
                  <a:pos x="0" y="90"/>
                </a:cxn>
                <a:cxn ang="0">
                  <a:pos x="45" y="0"/>
                </a:cxn>
                <a:cxn ang="0">
                  <a:pos x="90" y="90"/>
                </a:cxn>
                <a:cxn ang="0">
                  <a:pos x="0" y="90"/>
                </a:cxn>
              </a:cxnLst>
              <a:rect l="0" t="0" r="r" b="b"/>
              <a:pathLst>
                <a:path w="90" h="90">
                  <a:moveTo>
                    <a:pt x="0" y="90"/>
                  </a:moveTo>
                  <a:lnTo>
                    <a:pt x="45" y="0"/>
                  </a:lnTo>
                  <a:lnTo>
                    <a:pt x="90" y="90"/>
                  </a:lnTo>
                  <a:lnTo>
                    <a:pt x="0" y="90"/>
                  </a:lnTo>
                  <a:close/>
                </a:path>
              </a:pathLst>
            </a:custGeom>
            <a:solidFill>
              <a:srgbClr val="FF1721"/>
            </a:solidFill>
            <a:ln w="9525">
              <a:noFill/>
              <a:round/>
              <a:headEnd/>
              <a:tailEnd/>
            </a:ln>
          </p:spPr>
          <p:txBody>
            <a:bodyPr/>
            <a:lstStyle/>
            <a:p>
              <a:endParaRPr lang="en-US"/>
            </a:p>
          </p:txBody>
        </p:sp>
        <p:sp>
          <p:nvSpPr>
            <p:cNvPr id="441419" name="Freeform 75"/>
            <p:cNvSpPr>
              <a:spLocks/>
            </p:cNvSpPr>
            <p:nvPr/>
          </p:nvSpPr>
          <p:spPr bwMode="auto">
            <a:xfrm>
              <a:off x="3716" y="988"/>
              <a:ext cx="122" cy="123"/>
            </a:xfrm>
            <a:custGeom>
              <a:avLst/>
              <a:gdLst/>
              <a:ahLst/>
              <a:cxnLst>
                <a:cxn ang="0">
                  <a:pos x="16" y="102"/>
                </a:cxn>
                <a:cxn ang="0">
                  <a:pos x="25" y="118"/>
                </a:cxn>
                <a:cxn ang="0">
                  <a:pos x="70" y="29"/>
                </a:cxn>
                <a:cxn ang="0">
                  <a:pos x="52" y="29"/>
                </a:cxn>
                <a:cxn ang="0">
                  <a:pos x="97" y="118"/>
                </a:cxn>
                <a:cxn ang="0">
                  <a:pos x="106" y="102"/>
                </a:cxn>
                <a:cxn ang="0">
                  <a:pos x="16" y="102"/>
                </a:cxn>
                <a:cxn ang="0">
                  <a:pos x="0" y="123"/>
                </a:cxn>
                <a:cxn ang="0">
                  <a:pos x="122" y="123"/>
                </a:cxn>
                <a:cxn ang="0">
                  <a:pos x="61" y="0"/>
                </a:cxn>
                <a:cxn ang="0">
                  <a:pos x="0" y="123"/>
                </a:cxn>
                <a:cxn ang="0">
                  <a:pos x="16" y="102"/>
                </a:cxn>
              </a:cxnLst>
              <a:rect l="0" t="0" r="r" b="b"/>
              <a:pathLst>
                <a:path w="122" h="123">
                  <a:moveTo>
                    <a:pt x="16" y="102"/>
                  </a:moveTo>
                  <a:lnTo>
                    <a:pt x="25" y="118"/>
                  </a:lnTo>
                  <a:lnTo>
                    <a:pt x="70" y="29"/>
                  </a:lnTo>
                  <a:lnTo>
                    <a:pt x="52" y="29"/>
                  </a:lnTo>
                  <a:lnTo>
                    <a:pt x="97" y="118"/>
                  </a:lnTo>
                  <a:lnTo>
                    <a:pt x="106" y="102"/>
                  </a:lnTo>
                  <a:lnTo>
                    <a:pt x="16" y="102"/>
                  </a:lnTo>
                  <a:lnTo>
                    <a:pt x="0" y="123"/>
                  </a:lnTo>
                  <a:lnTo>
                    <a:pt x="122" y="123"/>
                  </a:lnTo>
                  <a:lnTo>
                    <a:pt x="61" y="0"/>
                  </a:lnTo>
                  <a:lnTo>
                    <a:pt x="0" y="123"/>
                  </a:lnTo>
                  <a:lnTo>
                    <a:pt x="16" y="102"/>
                  </a:lnTo>
                  <a:close/>
                </a:path>
              </a:pathLst>
            </a:custGeom>
            <a:solidFill>
              <a:srgbClr val="FF1721"/>
            </a:solidFill>
            <a:ln w="9525">
              <a:noFill/>
              <a:round/>
              <a:headEnd/>
              <a:tailEnd/>
            </a:ln>
          </p:spPr>
          <p:txBody>
            <a:bodyPr/>
            <a:lstStyle/>
            <a:p>
              <a:endParaRPr lang="en-US"/>
            </a:p>
          </p:txBody>
        </p:sp>
      </p:grpSp>
      <p:sp>
        <p:nvSpPr>
          <p:cNvPr id="441420" name="Text Box 76"/>
          <p:cNvSpPr txBox="1">
            <a:spLocks noChangeArrowheads="1"/>
          </p:cNvSpPr>
          <p:nvPr/>
        </p:nvSpPr>
        <p:spPr bwMode="auto">
          <a:xfrm>
            <a:off x="6212114" y="1027339"/>
            <a:ext cx="2931886" cy="769441"/>
          </a:xfrm>
          <a:prstGeom prst="rect">
            <a:avLst/>
          </a:prstGeom>
          <a:noFill/>
          <a:ln w="9525">
            <a:noFill/>
            <a:miter lim="800000"/>
            <a:headEnd/>
            <a:tailEnd/>
          </a:ln>
          <a:effectLst/>
        </p:spPr>
        <p:txBody>
          <a:bodyPr wrap="square">
            <a:spAutoFit/>
          </a:bodyPr>
          <a:lstStyle/>
          <a:p>
            <a:pPr eaLnBrk="0" hangingPunct="0">
              <a:buSzTx/>
              <a:buFont typeface="Monotype Sorts" pitchFamily="2" charset="2"/>
              <a:buNone/>
            </a:pPr>
            <a:r>
              <a:rPr kumimoji="1" lang="en-US" sz="2000" b="0" dirty="0" smtClean="0">
                <a:solidFill>
                  <a:srgbClr val="FFFF00"/>
                </a:solidFill>
                <a:latin typeface="Arial Black" pitchFamily="34" charset="0"/>
              </a:rPr>
              <a:t>Auditory </a:t>
            </a:r>
          </a:p>
          <a:p>
            <a:pPr eaLnBrk="0" hangingPunct="0">
              <a:buSzTx/>
              <a:buFont typeface="Monotype Sorts" pitchFamily="2" charset="2"/>
              <a:buNone/>
            </a:pPr>
            <a:r>
              <a:rPr kumimoji="1" lang="en-US" sz="2000" b="0" dirty="0" smtClean="0">
                <a:solidFill>
                  <a:srgbClr val="FFFF00"/>
                </a:solidFill>
                <a:latin typeface="Arial Black" pitchFamily="34" charset="0"/>
              </a:rPr>
              <a:t>Cortex</a:t>
            </a:r>
            <a:endParaRPr kumimoji="1" lang="en-US" sz="2000" b="0" dirty="0">
              <a:solidFill>
                <a:srgbClr val="FFFF00"/>
              </a:solidFill>
              <a:latin typeface="Arial Black" pitchFamily="34" charset="0"/>
            </a:endParaRPr>
          </a:p>
        </p:txBody>
      </p:sp>
      <p:sp>
        <p:nvSpPr>
          <p:cNvPr id="441421" name="Rectangle 77"/>
          <p:cNvSpPr>
            <a:spLocks noGrp="1" noChangeArrowheads="1"/>
          </p:cNvSpPr>
          <p:nvPr>
            <p:ph type="title" idx="4294967295"/>
          </p:nvPr>
        </p:nvSpPr>
        <p:spPr>
          <a:xfrm>
            <a:off x="685800" y="0"/>
            <a:ext cx="7772400" cy="914400"/>
          </a:xfrm>
        </p:spPr>
        <p:txBody>
          <a:bodyPr/>
          <a:lstStyle/>
          <a:p>
            <a:pPr algn="ctr"/>
            <a:r>
              <a:rPr lang="en-US" dirty="0"/>
              <a:t>Auditory Pathways</a:t>
            </a:r>
          </a:p>
        </p:txBody>
      </p:sp>
      <p:sp>
        <p:nvSpPr>
          <p:cNvPr id="441422" name="Freeform 78"/>
          <p:cNvSpPr>
            <a:spLocks/>
          </p:cNvSpPr>
          <p:nvPr/>
        </p:nvSpPr>
        <p:spPr bwMode="auto">
          <a:xfrm>
            <a:off x="2054225" y="5926138"/>
            <a:ext cx="887413" cy="309562"/>
          </a:xfrm>
          <a:custGeom>
            <a:avLst/>
            <a:gdLst/>
            <a:ahLst/>
            <a:cxnLst>
              <a:cxn ang="0">
                <a:pos x="0" y="0"/>
              </a:cxn>
              <a:cxn ang="0">
                <a:pos x="0" y="195"/>
              </a:cxn>
              <a:cxn ang="0">
                <a:pos x="559" y="195"/>
              </a:cxn>
              <a:cxn ang="0">
                <a:pos x="559" y="174"/>
              </a:cxn>
              <a:cxn ang="0">
                <a:pos x="11" y="174"/>
              </a:cxn>
              <a:cxn ang="0">
                <a:pos x="22" y="185"/>
              </a:cxn>
              <a:cxn ang="0">
                <a:pos x="22" y="0"/>
              </a:cxn>
              <a:cxn ang="0">
                <a:pos x="0" y="0"/>
              </a:cxn>
            </a:cxnLst>
            <a:rect l="0" t="0" r="r" b="b"/>
            <a:pathLst>
              <a:path w="559" h="195">
                <a:moveTo>
                  <a:pt x="0" y="0"/>
                </a:moveTo>
                <a:lnTo>
                  <a:pt x="0" y="195"/>
                </a:lnTo>
                <a:lnTo>
                  <a:pt x="559" y="195"/>
                </a:lnTo>
                <a:lnTo>
                  <a:pt x="559" y="174"/>
                </a:lnTo>
                <a:lnTo>
                  <a:pt x="11" y="174"/>
                </a:lnTo>
                <a:lnTo>
                  <a:pt x="22" y="185"/>
                </a:lnTo>
                <a:lnTo>
                  <a:pt x="22" y="0"/>
                </a:lnTo>
                <a:lnTo>
                  <a:pt x="0" y="0"/>
                </a:lnTo>
                <a:close/>
              </a:path>
            </a:pathLst>
          </a:custGeom>
          <a:solidFill>
            <a:srgbClr val="FF1721"/>
          </a:solidFill>
          <a:ln w="19050" cmpd="sng">
            <a:solidFill>
              <a:srgbClr val="FF0000"/>
            </a:solidFill>
            <a:round/>
            <a:headEnd/>
            <a:tailEnd/>
          </a:ln>
        </p:spPr>
        <p:txBody>
          <a:bodyPr/>
          <a:lstStyle/>
          <a:p>
            <a:endParaRPr lang="en-US"/>
          </a:p>
        </p:txBody>
      </p:sp>
      <p:sp>
        <p:nvSpPr>
          <p:cNvPr id="441423" name="Freeform 79"/>
          <p:cNvSpPr>
            <a:spLocks/>
          </p:cNvSpPr>
          <p:nvPr/>
        </p:nvSpPr>
        <p:spPr bwMode="auto">
          <a:xfrm>
            <a:off x="2054225" y="6219825"/>
            <a:ext cx="3541713" cy="388938"/>
          </a:xfrm>
          <a:custGeom>
            <a:avLst/>
            <a:gdLst/>
            <a:ahLst/>
            <a:cxnLst>
              <a:cxn ang="0">
                <a:pos x="0" y="0"/>
              </a:cxn>
              <a:cxn ang="0">
                <a:pos x="0" y="245"/>
              </a:cxn>
              <a:cxn ang="0">
                <a:pos x="2231" y="245"/>
              </a:cxn>
              <a:cxn ang="0">
                <a:pos x="2231" y="89"/>
              </a:cxn>
              <a:cxn ang="0">
                <a:pos x="2210" y="89"/>
              </a:cxn>
              <a:cxn ang="0">
                <a:pos x="2210" y="234"/>
              </a:cxn>
              <a:cxn ang="0">
                <a:pos x="2221" y="223"/>
              </a:cxn>
              <a:cxn ang="0">
                <a:pos x="11" y="223"/>
              </a:cxn>
              <a:cxn ang="0">
                <a:pos x="22" y="234"/>
              </a:cxn>
              <a:cxn ang="0">
                <a:pos x="22" y="0"/>
              </a:cxn>
              <a:cxn ang="0">
                <a:pos x="0" y="0"/>
              </a:cxn>
            </a:cxnLst>
            <a:rect l="0" t="0" r="r" b="b"/>
            <a:pathLst>
              <a:path w="2231" h="245">
                <a:moveTo>
                  <a:pt x="0" y="0"/>
                </a:moveTo>
                <a:lnTo>
                  <a:pt x="0" y="245"/>
                </a:lnTo>
                <a:lnTo>
                  <a:pt x="2231" y="245"/>
                </a:lnTo>
                <a:lnTo>
                  <a:pt x="2231" y="89"/>
                </a:lnTo>
                <a:lnTo>
                  <a:pt x="2210" y="89"/>
                </a:lnTo>
                <a:lnTo>
                  <a:pt x="2210" y="234"/>
                </a:lnTo>
                <a:lnTo>
                  <a:pt x="2221" y="223"/>
                </a:lnTo>
                <a:lnTo>
                  <a:pt x="11" y="223"/>
                </a:lnTo>
                <a:lnTo>
                  <a:pt x="22" y="234"/>
                </a:lnTo>
                <a:lnTo>
                  <a:pt x="22" y="0"/>
                </a:lnTo>
                <a:lnTo>
                  <a:pt x="0" y="0"/>
                </a:lnTo>
                <a:close/>
              </a:path>
            </a:pathLst>
          </a:custGeom>
          <a:solidFill>
            <a:srgbClr val="FF1721"/>
          </a:solidFill>
          <a:ln w="19050" cmpd="sng">
            <a:solidFill>
              <a:srgbClr val="FF0000"/>
            </a:solidFill>
            <a:round/>
            <a:headEnd/>
            <a:tailEnd/>
          </a:ln>
        </p:spPr>
        <p:txBody>
          <a:bodyPr/>
          <a:lstStyle/>
          <a:p>
            <a:endParaRPr lang="en-US"/>
          </a:p>
        </p:txBody>
      </p:sp>
      <p:grpSp>
        <p:nvGrpSpPr>
          <p:cNvPr id="9" name="Group 87"/>
          <p:cNvGrpSpPr>
            <a:grpSpLocks/>
          </p:cNvGrpSpPr>
          <p:nvPr/>
        </p:nvGrpSpPr>
        <p:grpSpPr bwMode="auto">
          <a:xfrm>
            <a:off x="2352675" y="3736975"/>
            <a:ext cx="558800" cy="1001713"/>
            <a:chOff x="3921" y="2424"/>
            <a:chExt cx="352" cy="631"/>
          </a:xfrm>
        </p:grpSpPr>
        <p:grpSp>
          <p:nvGrpSpPr>
            <p:cNvPr id="10" name="Group 88"/>
            <p:cNvGrpSpPr>
              <a:grpSpLocks/>
            </p:cNvGrpSpPr>
            <p:nvPr/>
          </p:nvGrpSpPr>
          <p:grpSpPr bwMode="auto">
            <a:xfrm>
              <a:off x="3922" y="2424"/>
              <a:ext cx="351" cy="321"/>
              <a:chOff x="1505" y="2516"/>
              <a:chExt cx="351" cy="321"/>
            </a:xfrm>
          </p:grpSpPr>
          <p:sp>
            <p:nvSpPr>
              <p:cNvPr id="441433" name="Freeform 89"/>
              <p:cNvSpPr>
                <a:spLocks/>
              </p:cNvSpPr>
              <p:nvPr/>
            </p:nvSpPr>
            <p:spPr bwMode="auto">
              <a:xfrm>
                <a:off x="1505" y="2516"/>
                <a:ext cx="351" cy="321"/>
              </a:xfrm>
              <a:custGeom>
                <a:avLst/>
                <a:gdLst/>
                <a:ahLst/>
                <a:cxnLst>
                  <a:cxn ang="0">
                    <a:pos x="14" y="8"/>
                  </a:cxn>
                  <a:cxn ang="0">
                    <a:pos x="7" y="15"/>
                  </a:cxn>
                  <a:cxn ang="0">
                    <a:pos x="344" y="15"/>
                  </a:cxn>
                  <a:cxn ang="0">
                    <a:pos x="337" y="8"/>
                  </a:cxn>
                  <a:cxn ang="0">
                    <a:pos x="337" y="314"/>
                  </a:cxn>
                  <a:cxn ang="0">
                    <a:pos x="344" y="306"/>
                  </a:cxn>
                  <a:cxn ang="0">
                    <a:pos x="7" y="306"/>
                  </a:cxn>
                  <a:cxn ang="0">
                    <a:pos x="14" y="314"/>
                  </a:cxn>
                  <a:cxn ang="0">
                    <a:pos x="14" y="8"/>
                  </a:cxn>
                  <a:cxn ang="0">
                    <a:pos x="0" y="0"/>
                  </a:cxn>
                  <a:cxn ang="0">
                    <a:pos x="0" y="321"/>
                  </a:cxn>
                  <a:cxn ang="0">
                    <a:pos x="351" y="321"/>
                  </a:cxn>
                  <a:cxn ang="0">
                    <a:pos x="351" y="0"/>
                  </a:cxn>
                  <a:cxn ang="0">
                    <a:pos x="0" y="0"/>
                  </a:cxn>
                  <a:cxn ang="0">
                    <a:pos x="14" y="8"/>
                  </a:cxn>
                </a:cxnLst>
                <a:rect l="0" t="0" r="r" b="b"/>
                <a:pathLst>
                  <a:path w="351" h="321">
                    <a:moveTo>
                      <a:pt x="14" y="8"/>
                    </a:moveTo>
                    <a:lnTo>
                      <a:pt x="7" y="15"/>
                    </a:lnTo>
                    <a:lnTo>
                      <a:pt x="344" y="15"/>
                    </a:lnTo>
                    <a:lnTo>
                      <a:pt x="337" y="8"/>
                    </a:lnTo>
                    <a:lnTo>
                      <a:pt x="337" y="314"/>
                    </a:lnTo>
                    <a:lnTo>
                      <a:pt x="344" y="306"/>
                    </a:lnTo>
                    <a:lnTo>
                      <a:pt x="7" y="306"/>
                    </a:lnTo>
                    <a:lnTo>
                      <a:pt x="14" y="314"/>
                    </a:lnTo>
                    <a:lnTo>
                      <a:pt x="14" y="8"/>
                    </a:lnTo>
                    <a:lnTo>
                      <a:pt x="0" y="0"/>
                    </a:lnTo>
                    <a:lnTo>
                      <a:pt x="0" y="321"/>
                    </a:lnTo>
                    <a:lnTo>
                      <a:pt x="351" y="321"/>
                    </a:lnTo>
                    <a:lnTo>
                      <a:pt x="351" y="0"/>
                    </a:lnTo>
                    <a:lnTo>
                      <a:pt x="0" y="0"/>
                    </a:lnTo>
                    <a:lnTo>
                      <a:pt x="14" y="8"/>
                    </a:lnTo>
                    <a:close/>
                  </a:path>
                </a:pathLst>
              </a:custGeom>
              <a:solidFill>
                <a:srgbClr val="FFFF7D"/>
              </a:solidFill>
              <a:ln w="9525">
                <a:noFill/>
                <a:round/>
                <a:headEnd/>
                <a:tailEnd/>
              </a:ln>
            </p:spPr>
            <p:txBody>
              <a:bodyPr/>
              <a:lstStyle/>
              <a:p>
                <a:endParaRPr lang="en-US"/>
              </a:p>
            </p:txBody>
          </p:sp>
          <p:sp>
            <p:nvSpPr>
              <p:cNvPr id="441434" name="Rectangle 90"/>
              <p:cNvSpPr>
                <a:spLocks noChangeArrowheads="1"/>
              </p:cNvSpPr>
              <p:nvPr/>
            </p:nvSpPr>
            <p:spPr bwMode="auto">
              <a:xfrm>
                <a:off x="1526" y="2586"/>
                <a:ext cx="309" cy="182"/>
              </a:xfrm>
              <a:prstGeom prst="rect">
                <a:avLst/>
              </a:prstGeom>
              <a:noFill/>
              <a:ln w="9525">
                <a:noFill/>
                <a:miter lim="800000"/>
                <a:headEnd/>
                <a:tailEnd/>
              </a:ln>
            </p:spPr>
            <p:txBody>
              <a:bodyPr lIns="0" tIns="0" rIns="0" bIns="0">
                <a:spAutoFit/>
              </a:bodyPr>
              <a:lstStyle/>
              <a:p>
                <a:pPr eaLnBrk="0" hangingPunct="0">
                  <a:buSzTx/>
                  <a:buFont typeface="Monotype Sorts" pitchFamily="2" charset="2"/>
                  <a:buNone/>
                </a:pPr>
                <a:r>
                  <a:rPr kumimoji="1" lang="en-US" sz="1900" b="0">
                    <a:solidFill>
                      <a:srgbClr val="FFFF7D"/>
                    </a:solidFill>
                    <a:latin typeface="Arial" charset="0"/>
                  </a:rPr>
                  <a:t>DLL</a:t>
                </a:r>
                <a:endParaRPr kumimoji="1" lang="en-US" sz="1600" b="0">
                  <a:solidFill>
                    <a:srgbClr val="000000"/>
                  </a:solidFill>
                  <a:latin typeface="Arial Black" pitchFamily="34" charset="0"/>
                </a:endParaRPr>
              </a:p>
            </p:txBody>
          </p:sp>
        </p:grpSp>
        <p:grpSp>
          <p:nvGrpSpPr>
            <p:cNvPr id="11" name="Group 91"/>
            <p:cNvGrpSpPr>
              <a:grpSpLocks/>
            </p:cNvGrpSpPr>
            <p:nvPr/>
          </p:nvGrpSpPr>
          <p:grpSpPr bwMode="auto">
            <a:xfrm>
              <a:off x="3921" y="2734"/>
              <a:ext cx="351" cy="321"/>
              <a:chOff x="4349" y="2412"/>
              <a:chExt cx="351" cy="321"/>
            </a:xfrm>
          </p:grpSpPr>
          <p:sp>
            <p:nvSpPr>
              <p:cNvPr id="441436" name="Freeform 92"/>
              <p:cNvSpPr>
                <a:spLocks/>
              </p:cNvSpPr>
              <p:nvPr/>
            </p:nvSpPr>
            <p:spPr bwMode="auto">
              <a:xfrm>
                <a:off x="4349" y="2412"/>
                <a:ext cx="351" cy="321"/>
              </a:xfrm>
              <a:custGeom>
                <a:avLst/>
                <a:gdLst/>
                <a:ahLst/>
                <a:cxnLst>
                  <a:cxn ang="0">
                    <a:pos x="14" y="8"/>
                  </a:cxn>
                  <a:cxn ang="0">
                    <a:pos x="7" y="15"/>
                  </a:cxn>
                  <a:cxn ang="0">
                    <a:pos x="344" y="15"/>
                  </a:cxn>
                  <a:cxn ang="0">
                    <a:pos x="337" y="8"/>
                  </a:cxn>
                  <a:cxn ang="0">
                    <a:pos x="337" y="314"/>
                  </a:cxn>
                  <a:cxn ang="0">
                    <a:pos x="344" y="306"/>
                  </a:cxn>
                  <a:cxn ang="0">
                    <a:pos x="7" y="306"/>
                  </a:cxn>
                  <a:cxn ang="0">
                    <a:pos x="14" y="314"/>
                  </a:cxn>
                  <a:cxn ang="0">
                    <a:pos x="14" y="8"/>
                  </a:cxn>
                  <a:cxn ang="0">
                    <a:pos x="0" y="0"/>
                  </a:cxn>
                  <a:cxn ang="0">
                    <a:pos x="0" y="321"/>
                  </a:cxn>
                  <a:cxn ang="0">
                    <a:pos x="351" y="321"/>
                  </a:cxn>
                  <a:cxn ang="0">
                    <a:pos x="351" y="0"/>
                  </a:cxn>
                  <a:cxn ang="0">
                    <a:pos x="0" y="0"/>
                  </a:cxn>
                  <a:cxn ang="0">
                    <a:pos x="14" y="8"/>
                  </a:cxn>
                </a:cxnLst>
                <a:rect l="0" t="0" r="r" b="b"/>
                <a:pathLst>
                  <a:path w="351" h="321">
                    <a:moveTo>
                      <a:pt x="14" y="8"/>
                    </a:moveTo>
                    <a:lnTo>
                      <a:pt x="7" y="15"/>
                    </a:lnTo>
                    <a:lnTo>
                      <a:pt x="344" y="15"/>
                    </a:lnTo>
                    <a:lnTo>
                      <a:pt x="337" y="8"/>
                    </a:lnTo>
                    <a:lnTo>
                      <a:pt x="337" y="314"/>
                    </a:lnTo>
                    <a:lnTo>
                      <a:pt x="344" y="306"/>
                    </a:lnTo>
                    <a:lnTo>
                      <a:pt x="7" y="306"/>
                    </a:lnTo>
                    <a:lnTo>
                      <a:pt x="14" y="314"/>
                    </a:lnTo>
                    <a:lnTo>
                      <a:pt x="14" y="8"/>
                    </a:lnTo>
                    <a:lnTo>
                      <a:pt x="0" y="0"/>
                    </a:lnTo>
                    <a:lnTo>
                      <a:pt x="0" y="321"/>
                    </a:lnTo>
                    <a:lnTo>
                      <a:pt x="351" y="321"/>
                    </a:lnTo>
                    <a:lnTo>
                      <a:pt x="351" y="0"/>
                    </a:lnTo>
                    <a:lnTo>
                      <a:pt x="0" y="0"/>
                    </a:lnTo>
                    <a:lnTo>
                      <a:pt x="14" y="8"/>
                    </a:lnTo>
                    <a:close/>
                  </a:path>
                </a:pathLst>
              </a:custGeom>
              <a:solidFill>
                <a:srgbClr val="FFFF7D"/>
              </a:solidFill>
              <a:ln w="9525">
                <a:noFill/>
                <a:round/>
                <a:headEnd/>
                <a:tailEnd/>
              </a:ln>
            </p:spPr>
            <p:txBody>
              <a:bodyPr/>
              <a:lstStyle/>
              <a:p>
                <a:endParaRPr lang="en-US"/>
              </a:p>
            </p:txBody>
          </p:sp>
          <p:sp>
            <p:nvSpPr>
              <p:cNvPr id="441437" name="Rectangle 93"/>
              <p:cNvSpPr>
                <a:spLocks noChangeArrowheads="1"/>
              </p:cNvSpPr>
              <p:nvPr/>
            </p:nvSpPr>
            <p:spPr bwMode="auto">
              <a:xfrm>
                <a:off x="4382" y="2482"/>
                <a:ext cx="284" cy="182"/>
              </a:xfrm>
              <a:prstGeom prst="rect">
                <a:avLst/>
              </a:prstGeom>
              <a:noFill/>
              <a:ln w="9525">
                <a:noFill/>
                <a:miter lim="800000"/>
                <a:headEnd/>
                <a:tailEnd/>
              </a:ln>
            </p:spPr>
            <p:txBody>
              <a:bodyPr lIns="0" tIns="0" rIns="0" bIns="0">
                <a:spAutoFit/>
              </a:bodyPr>
              <a:lstStyle/>
              <a:p>
                <a:pPr eaLnBrk="0" hangingPunct="0">
                  <a:buSzTx/>
                  <a:buFont typeface="Monotype Sorts" pitchFamily="2" charset="2"/>
                  <a:buNone/>
                </a:pPr>
                <a:r>
                  <a:rPr kumimoji="1" lang="en-US" sz="1900" b="0">
                    <a:solidFill>
                      <a:srgbClr val="FFFF7D"/>
                    </a:solidFill>
                    <a:latin typeface="Arial" charset="0"/>
                  </a:rPr>
                  <a:t>VLL</a:t>
                </a:r>
                <a:endParaRPr kumimoji="1" lang="en-US" sz="1600" b="0">
                  <a:solidFill>
                    <a:srgbClr val="000000"/>
                  </a:solidFill>
                  <a:latin typeface="Arial Black" pitchFamily="34" charset="0"/>
                </a:endParaRPr>
              </a:p>
            </p:txBody>
          </p:sp>
        </p:grpSp>
      </p:grpSp>
      <p:sp>
        <p:nvSpPr>
          <p:cNvPr id="441466" name="Freeform 122"/>
          <p:cNvSpPr>
            <a:spLocks/>
          </p:cNvSpPr>
          <p:nvPr/>
        </p:nvSpPr>
        <p:spPr bwMode="auto">
          <a:xfrm>
            <a:off x="5711825" y="2565400"/>
            <a:ext cx="142875" cy="142875"/>
          </a:xfrm>
          <a:custGeom>
            <a:avLst/>
            <a:gdLst/>
            <a:ahLst/>
            <a:cxnLst>
              <a:cxn ang="0">
                <a:pos x="0" y="90"/>
              </a:cxn>
              <a:cxn ang="0">
                <a:pos x="45" y="0"/>
              </a:cxn>
              <a:cxn ang="0">
                <a:pos x="90" y="90"/>
              </a:cxn>
              <a:cxn ang="0">
                <a:pos x="0" y="90"/>
              </a:cxn>
            </a:cxnLst>
            <a:rect l="0" t="0" r="r" b="b"/>
            <a:pathLst>
              <a:path w="90" h="90">
                <a:moveTo>
                  <a:pt x="0" y="90"/>
                </a:moveTo>
                <a:lnTo>
                  <a:pt x="45" y="0"/>
                </a:lnTo>
                <a:lnTo>
                  <a:pt x="90" y="90"/>
                </a:lnTo>
                <a:lnTo>
                  <a:pt x="0" y="90"/>
                </a:lnTo>
                <a:close/>
              </a:path>
            </a:pathLst>
          </a:custGeom>
          <a:solidFill>
            <a:srgbClr val="66FFFF"/>
          </a:solidFill>
          <a:ln w="9525">
            <a:solidFill>
              <a:srgbClr val="66FFFF"/>
            </a:solidFill>
            <a:round/>
            <a:headEnd/>
            <a:tailEnd/>
          </a:ln>
        </p:spPr>
        <p:txBody>
          <a:bodyPr/>
          <a:lstStyle/>
          <a:p>
            <a:endParaRPr lang="en-US"/>
          </a:p>
        </p:txBody>
      </p:sp>
      <p:sp>
        <p:nvSpPr>
          <p:cNvPr id="441467" name="Freeform 123"/>
          <p:cNvSpPr>
            <a:spLocks/>
          </p:cNvSpPr>
          <p:nvPr/>
        </p:nvSpPr>
        <p:spPr bwMode="auto">
          <a:xfrm>
            <a:off x="5924550" y="2565400"/>
            <a:ext cx="142875" cy="142875"/>
          </a:xfrm>
          <a:custGeom>
            <a:avLst/>
            <a:gdLst/>
            <a:ahLst/>
            <a:cxnLst>
              <a:cxn ang="0">
                <a:pos x="0" y="90"/>
              </a:cxn>
              <a:cxn ang="0">
                <a:pos x="45" y="0"/>
              </a:cxn>
              <a:cxn ang="0">
                <a:pos x="90" y="90"/>
              </a:cxn>
              <a:cxn ang="0">
                <a:pos x="0" y="90"/>
              </a:cxn>
            </a:cxnLst>
            <a:rect l="0" t="0" r="r" b="b"/>
            <a:pathLst>
              <a:path w="90" h="90">
                <a:moveTo>
                  <a:pt x="0" y="90"/>
                </a:moveTo>
                <a:lnTo>
                  <a:pt x="45" y="0"/>
                </a:lnTo>
                <a:lnTo>
                  <a:pt x="90" y="90"/>
                </a:lnTo>
                <a:lnTo>
                  <a:pt x="0" y="90"/>
                </a:lnTo>
                <a:close/>
              </a:path>
            </a:pathLst>
          </a:custGeom>
          <a:solidFill>
            <a:srgbClr val="66FFFF"/>
          </a:solidFill>
          <a:ln w="9525">
            <a:solidFill>
              <a:srgbClr val="66FFFF"/>
            </a:solidFill>
            <a:round/>
            <a:headEnd/>
            <a:tailEnd/>
          </a:ln>
        </p:spPr>
        <p:txBody>
          <a:bodyPr/>
          <a:lstStyle/>
          <a:p>
            <a:endParaRPr lang="en-US"/>
          </a:p>
        </p:txBody>
      </p:sp>
      <p:grpSp>
        <p:nvGrpSpPr>
          <p:cNvPr id="12" name="Group 125"/>
          <p:cNvGrpSpPr>
            <a:grpSpLocks/>
          </p:cNvGrpSpPr>
          <p:nvPr/>
        </p:nvGrpSpPr>
        <p:grpSpPr bwMode="auto">
          <a:xfrm>
            <a:off x="5686425" y="2528888"/>
            <a:ext cx="406400" cy="479425"/>
            <a:chOff x="3582" y="1593"/>
            <a:chExt cx="256" cy="302"/>
          </a:xfrm>
        </p:grpSpPr>
        <p:sp>
          <p:nvSpPr>
            <p:cNvPr id="441470" name="Freeform 126"/>
            <p:cNvSpPr>
              <a:spLocks/>
            </p:cNvSpPr>
            <p:nvPr/>
          </p:nvSpPr>
          <p:spPr bwMode="auto">
            <a:xfrm>
              <a:off x="3582" y="1593"/>
              <a:ext cx="122" cy="123"/>
            </a:xfrm>
            <a:custGeom>
              <a:avLst/>
              <a:gdLst/>
              <a:ahLst/>
              <a:cxnLst>
                <a:cxn ang="0">
                  <a:pos x="16" y="102"/>
                </a:cxn>
                <a:cxn ang="0">
                  <a:pos x="25" y="118"/>
                </a:cxn>
                <a:cxn ang="0">
                  <a:pos x="70" y="29"/>
                </a:cxn>
                <a:cxn ang="0">
                  <a:pos x="52" y="29"/>
                </a:cxn>
                <a:cxn ang="0">
                  <a:pos x="97" y="118"/>
                </a:cxn>
                <a:cxn ang="0">
                  <a:pos x="106" y="102"/>
                </a:cxn>
                <a:cxn ang="0">
                  <a:pos x="16" y="102"/>
                </a:cxn>
                <a:cxn ang="0">
                  <a:pos x="0" y="123"/>
                </a:cxn>
                <a:cxn ang="0">
                  <a:pos x="122" y="123"/>
                </a:cxn>
                <a:cxn ang="0">
                  <a:pos x="61" y="0"/>
                </a:cxn>
                <a:cxn ang="0">
                  <a:pos x="0" y="123"/>
                </a:cxn>
                <a:cxn ang="0">
                  <a:pos x="16" y="102"/>
                </a:cxn>
              </a:cxnLst>
              <a:rect l="0" t="0" r="r" b="b"/>
              <a:pathLst>
                <a:path w="122" h="123">
                  <a:moveTo>
                    <a:pt x="16" y="102"/>
                  </a:moveTo>
                  <a:lnTo>
                    <a:pt x="25" y="118"/>
                  </a:lnTo>
                  <a:lnTo>
                    <a:pt x="70" y="29"/>
                  </a:lnTo>
                  <a:lnTo>
                    <a:pt x="52" y="29"/>
                  </a:lnTo>
                  <a:lnTo>
                    <a:pt x="97" y="118"/>
                  </a:lnTo>
                  <a:lnTo>
                    <a:pt x="106" y="102"/>
                  </a:lnTo>
                  <a:lnTo>
                    <a:pt x="16" y="102"/>
                  </a:lnTo>
                  <a:lnTo>
                    <a:pt x="0" y="123"/>
                  </a:lnTo>
                  <a:lnTo>
                    <a:pt x="122" y="123"/>
                  </a:lnTo>
                  <a:lnTo>
                    <a:pt x="61" y="0"/>
                  </a:lnTo>
                  <a:lnTo>
                    <a:pt x="0" y="123"/>
                  </a:lnTo>
                  <a:lnTo>
                    <a:pt x="16" y="102"/>
                  </a:lnTo>
                  <a:close/>
                </a:path>
              </a:pathLst>
            </a:custGeom>
            <a:solidFill>
              <a:srgbClr val="66FFFF"/>
            </a:solidFill>
            <a:ln w="9525">
              <a:solidFill>
                <a:srgbClr val="66FFFF"/>
              </a:solidFill>
              <a:round/>
              <a:headEnd/>
              <a:tailEnd/>
            </a:ln>
          </p:spPr>
          <p:txBody>
            <a:bodyPr/>
            <a:lstStyle/>
            <a:p>
              <a:endParaRPr lang="en-US"/>
            </a:p>
          </p:txBody>
        </p:sp>
        <p:grpSp>
          <p:nvGrpSpPr>
            <p:cNvPr id="13" name="Group 127"/>
            <p:cNvGrpSpPr>
              <a:grpSpLocks/>
            </p:cNvGrpSpPr>
            <p:nvPr/>
          </p:nvGrpSpPr>
          <p:grpSpPr bwMode="auto">
            <a:xfrm>
              <a:off x="3632" y="1616"/>
              <a:ext cx="156" cy="279"/>
              <a:chOff x="3632" y="1616"/>
              <a:chExt cx="156" cy="279"/>
            </a:xfrm>
          </p:grpSpPr>
          <p:sp>
            <p:nvSpPr>
              <p:cNvPr id="441472" name="Rectangle 128"/>
              <p:cNvSpPr>
                <a:spLocks noChangeArrowheads="1"/>
              </p:cNvSpPr>
              <p:nvPr/>
            </p:nvSpPr>
            <p:spPr bwMode="auto">
              <a:xfrm>
                <a:off x="3632" y="1616"/>
                <a:ext cx="22" cy="279"/>
              </a:xfrm>
              <a:prstGeom prst="rect">
                <a:avLst/>
              </a:prstGeom>
              <a:solidFill>
                <a:srgbClr val="66FFFF"/>
              </a:solidFill>
              <a:ln w="9525">
                <a:solidFill>
                  <a:srgbClr val="66FFFF"/>
                </a:solidFill>
                <a:miter lim="800000"/>
                <a:headEnd/>
                <a:tailEnd/>
              </a:ln>
            </p:spPr>
            <p:txBody>
              <a:bodyPr/>
              <a:lstStyle/>
              <a:p>
                <a:endParaRPr lang="en-US"/>
              </a:p>
            </p:txBody>
          </p:sp>
          <p:sp>
            <p:nvSpPr>
              <p:cNvPr id="441473" name="Rectangle 129"/>
              <p:cNvSpPr>
                <a:spLocks noChangeArrowheads="1"/>
              </p:cNvSpPr>
              <p:nvPr/>
            </p:nvSpPr>
            <p:spPr bwMode="auto">
              <a:xfrm>
                <a:off x="3766" y="1616"/>
                <a:ext cx="22" cy="279"/>
              </a:xfrm>
              <a:prstGeom prst="rect">
                <a:avLst/>
              </a:prstGeom>
              <a:solidFill>
                <a:srgbClr val="66FFFF"/>
              </a:solidFill>
              <a:ln w="9525">
                <a:solidFill>
                  <a:srgbClr val="66FFFF"/>
                </a:solidFill>
                <a:miter lim="800000"/>
                <a:headEnd/>
                <a:tailEnd/>
              </a:ln>
            </p:spPr>
            <p:txBody>
              <a:bodyPr/>
              <a:lstStyle/>
              <a:p>
                <a:endParaRPr lang="en-US"/>
              </a:p>
            </p:txBody>
          </p:sp>
        </p:grpSp>
        <p:sp>
          <p:nvSpPr>
            <p:cNvPr id="441474" name="Freeform 130"/>
            <p:cNvSpPr>
              <a:spLocks/>
            </p:cNvSpPr>
            <p:nvPr/>
          </p:nvSpPr>
          <p:spPr bwMode="auto">
            <a:xfrm>
              <a:off x="3716" y="1593"/>
              <a:ext cx="122" cy="123"/>
            </a:xfrm>
            <a:custGeom>
              <a:avLst/>
              <a:gdLst/>
              <a:ahLst/>
              <a:cxnLst>
                <a:cxn ang="0">
                  <a:pos x="16" y="102"/>
                </a:cxn>
                <a:cxn ang="0">
                  <a:pos x="25" y="118"/>
                </a:cxn>
                <a:cxn ang="0">
                  <a:pos x="70" y="29"/>
                </a:cxn>
                <a:cxn ang="0">
                  <a:pos x="52" y="29"/>
                </a:cxn>
                <a:cxn ang="0">
                  <a:pos x="97" y="118"/>
                </a:cxn>
                <a:cxn ang="0">
                  <a:pos x="106" y="102"/>
                </a:cxn>
                <a:cxn ang="0">
                  <a:pos x="16" y="102"/>
                </a:cxn>
                <a:cxn ang="0">
                  <a:pos x="0" y="123"/>
                </a:cxn>
                <a:cxn ang="0">
                  <a:pos x="122" y="123"/>
                </a:cxn>
                <a:cxn ang="0">
                  <a:pos x="61" y="0"/>
                </a:cxn>
                <a:cxn ang="0">
                  <a:pos x="0" y="123"/>
                </a:cxn>
                <a:cxn ang="0">
                  <a:pos x="16" y="102"/>
                </a:cxn>
              </a:cxnLst>
              <a:rect l="0" t="0" r="r" b="b"/>
              <a:pathLst>
                <a:path w="122" h="123">
                  <a:moveTo>
                    <a:pt x="16" y="102"/>
                  </a:moveTo>
                  <a:lnTo>
                    <a:pt x="25" y="118"/>
                  </a:lnTo>
                  <a:lnTo>
                    <a:pt x="70" y="29"/>
                  </a:lnTo>
                  <a:lnTo>
                    <a:pt x="52" y="29"/>
                  </a:lnTo>
                  <a:lnTo>
                    <a:pt x="97" y="118"/>
                  </a:lnTo>
                  <a:lnTo>
                    <a:pt x="106" y="102"/>
                  </a:lnTo>
                  <a:lnTo>
                    <a:pt x="16" y="102"/>
                  </a:lnTo>
                  <a:lnTo>
                    <a:pt x="0" y="123"/>
                  </a:lnTo>
                  <a:lnTo>
                    <a:pt x="122" y="123"/>
                  </a:lnTo>
                  <a:lnTo>
                    <a:pt x="61" y="0"/>
                  </a:lnTo>
                  <a:lnTo>
                    <a:pt x="0" y="123"/>
                  </a:lnTo>
                  <a:lnTo>
                    <a:pt x="16" y="102"/>
                  </a:lnTo>
                  <a:close/>
                </a:path>
              </a:pathLst>
            </a:custGeom>
            <a:solidFill>
              <a:srgbClr val="66FFFF"/>
            </a:solidFill>
            <a:ln w="9525">
              <a:solidFill>
                <a:srgbClr val="66FFFF"/>
              </a:solidFill>
              <a:round/>
              <a:headEnd/>
              <a:tailEnd/>
            </a:ln>
          </p:spPr>
          <p:txBody>
            <a:bodyPr/>
            <a:lstStyle/>
            <a:p>
              <a:endParaRPr lang="en-US"/>
            </a:p>
          </p:txBody>
        </p:sp>
      </p:grpSp>
      <p:sp>
        <p:nvSpPr>
          <p:cNvPr id="441455" name="Freeform 111"/>
          <p:cNvSpPr>
            <a:spLocks/>
          </p:cNvSpPr>
          <p:nvPr/>
        </p:nvSpPr>
        <p:spPr bwMode="auto">
          <a:xfrm>
            <a:off x="5038725" y="3524254"/>
            <a:ext cx="142875" cy="142875"/>
          </a:xfrm>
          <a:custGeom>
            <a:avLst/>
            <a:gdLst/>
            <a:ahLst/>
            <a:cxnLst>
              <a:cxn ang="0">
                <a:pos x="0" y="90"/>
              </a:cxn>
              <a:cxn ang="0">
                <a:pos x="45" y="0"/>
              </a:cxn>
              <a:cxn ang="0">
                <a:pos x="90" y="90"/>
              </a:cxn>
              <a:cxn ang="0">
                <a:pos x="0" y="90"/>
              </a:cxn>
            </a:cxnLst>
            <a:rect l="0" t="0" r="r" b="b"/>
            <a:pathLst>
              <a:path w="90" h="90">
                <a:moveTo>
                  <a:pt x="0" y="90"/>
                </a:moveTo>
                <a:lnTo>
                  <a:pt x="45" y="0"/>
                </a:lnTo>
                <a:lnTo>
                  <a:pt x="90" y="90"/>
                </a:lnTo>
                <a:lnTo>
                  <a:pt x="0" y="90"/>
                </a:lnTo>
                <a:close/>
              </a:path>
            </a:pathLst>
          </a:custGeom>
          <a:solidFill>
            <a:srgbClr val="66FFFF"/>
          </a:solidFill>
          <a:ln w="9525">
            <a:solidFill>
              <a:srgbClr val="66FFFF"/>
            </a:solidFill>
            <a:round/>
            <a:headEnd/>
            <a:tailEnd/>
          </a:ln>
        </p:spPr>
        <p:txBody>
          <a:bodyPr/>
          <a:lstStyle/>
          <a:p>
            <a:endParaRPr lang="en-US"/>
          </a:p>
        </p:txBody>
      </p:sp>
      <p:grpSp>
        <p:nvGrpSpPr>
          <p:cNvPr id="14" name="Group 113"/>
          <p:cNvGrpSpPr>
            <a:grpSpLocks/>
          </p:cNvGrpSpPr>
          <p:nvPr/>
        </p:nvGrpSpPr>
        <p:grpSpPr bwMode="auto">
          <a:xfrm>
            <a:off x="2933700" y="3479804"/>
            <a:ext cx="3122613" cy="2466979"/>
            <a:chOff x="1858" y="2183"/>
            <a:chExt cx="1967" cy="1554"/>
          </a:xfrm>
        </p:grpSpPr>
        <p:sp>
          <p:nvSpPr>
            <p:cNvPr id="441459" name="Freeform 115"/>
            <p:cNvSpPr>
              <a:spLocks/>
            </p:cNvSpPr>
            <p:nvPr/>
          </p:nvSpPr>
          <p:spPr bwMode="auto">
            <a:xfrm>
              <a:off x="3168" y="2183"/>
              <a:ext cx="122" cy="123"/>
            </a:xfrm>
            <a:custGeom>
              <a:avLst/>
              <a:gdLst/>
              <a:ahLst/>
              <a:cxnLst>
                <a:cxn ang="0">
                  <a:pos x="16" y="102"/>
                </a:cxn>
                <a:cxn ang="0">
                  <a:pos x="25" y="118"/>
                </a:cxn>
                <a:cxn ang="0">
                  <a:pos x="70" y="29"/>
                </a:cxn>
                <a:cxn ang="0">
                  <a:pos x="52" y="29"/>
                </a:cxn>
                <a:cxn ang="0">
                  <a:pos x="97" y="118"/>
                </a:cxn>
                <a:cxn ang="0">
                  <a:pos x="106" y="102"/>
                </a:cxn>
                <a:cxn ang="0">
                  <a:pos x="16" y="102"/>
                </a:cxn>
                <a:cxn ang="0">
                  <a:pos x="0" y="123"/>
                </a:cxn>
                <a:cxn ang="0">
                  <a:pos x="122" y="123"/>
                </a:cxn>
                <a:cxn ang="0">
                  <a:pos x="61" y="0"/>
                </a:cxn>
                <a:cxn ang="0">
                  <a:pos x="0" y="123"/>
                </a:cxn>
                <a:cxn ang="0">
                  <a:pos x="16" y="102"/>
                </a:cxn>
              </a:cxnLst>
              <a:rect l="0" t="0" r="r" b="b"/>
              <a:pathLst>
                <a:path w="122" h="123">
                  <a:moveTo>
                    <a:pt x="16" y="102"/>
                  </a:moveTo>
                  <a:lnTo>
                    <a:pt x="25" y="118"/>
                  </a:lnTo>
                  <a:lnTo>
                    <a:pt x="70" y="29"/>
                  </a:lnTo>
                  <a:lnTo>
                    <a:pt x="52" y="29"/>
                  </a:lnTo>
                  <a:lnTo>
                    <a:pt x="97" y="118"/>
                  </a:lnTo>
                  <a:lnTo>
                    <a:pt x="106" y="102"/>
                  </a:lnTo>
                  <a:lnTo>
                    <a:pt x="16" y="102"/>
                  </a:lnTo>
                  <a:lnTo>
                    <a:pt x="0" y="123"/>
                  </a:lnTo>
                  <a:lnTo>
                    <a:pt x="122" y="123"/>
                  </a:lnTo>
                  <a:lnTo>
                    <a:pt x="61" y="0"/>
                  </a:lnTo>
                  <a:lnTo>
                    <a:pt x="0" y="123"/>
                  </a:lnTo>
                  <a:lnTo>
                    <a:pt x="16" y="102"/>
                  </a:lnTo>
                  <a:close/>
                </a:path>
              </a:pathLst>
            </a:custGeom>
            <a:solidFill>
              <a:srgbClr val="66FFFF"/>
            </a:solidFill>
            <a:ln w="9525">
              <a:solidFill>
                <a:srgbClr val="66FFFF"/>
              </a:solidFill>
              <a:round/>
              <a:headEnd/>
              <a:tailEnd/>
            </a:ln>
          </p:spPr>
          <p:txBody>
            <a:bodyPr/>
            <a:lstStyle/>
            <a:p>
              <a:endParaRPr lang="en-US"/>
            </a:p>
          </p:txBody>
        </p:sp>
        <p:grpSp>
          <p:nvGrpSpPr>
            <p:cNvPr id="15" name="Group 116"/>
            <p:cNvGrpSpPr>
              <a:grpSpLocks/>
            </p:cNvGrpSpPr>
            <p:nvPr/>
          </p:nvGrpSpPr>
          <p:grpSpPr bwMode="auto">
            <a:xfrm>
              <a:off x="1858" y="2199"/>
              <a:ext cx="1917" cy="1538"/>
              <a:chOff x="1858" y="2199"/>
              <a:chExt cx="1917" cy="1538"/>
            </a:xfrm>
          </p:grpSpPr>
          <p:sp>
            <p:nvSpPr>
              <p:cNvPr id="441461" name="Freeform 117"/>
              <p:cNvSpPr>
                <a:spLocks/>
              </p:cNvSpPr>
              <p:nvPr/>
            </p:nvSpPr>
            <p:spPr bwMode="auto">
              <a:xfrm>
                <a:off x="1858" y="2199"/>
                <a:ext cx="1382" cy="326"/>
              </a:xfrm>
              <a:custGeom>
                <a:avLst/>
                <a:gdLst/>
                <a:ahLst/>
                <a:cxnLst>
                  <a:cxn ang="0">
                    <a:pos x="0" y="458"/>
                  </a:cxn>
                  <a:cxn ang="0">
                    <a:pos x="1382" y="458"/>
                  </a:cxn>
                  <a:cxn ang="0">
                    <a:pos x="1382" y="0"/>
                  </a:cxn>
                  <a:cxn ang="0">
                    <a:pos x="1360" y="0"/>
                  </a:cxn>
                  <a:cxn ang="0">
                    <a:pos x="1360" y="448"/>
                  </a:cxn>
                  <a:cxn ang="0">
                    <a:pos x="1371" y="437"/>
                  </a:cxn>
                  <a:cxn ang="0">
                    <a:pos x="0" y="437"/>
                  </a:cxn>
                  <a:cxn ang="0">
                    <a:pos x="0" y="458"/>
                  </a:cxn>
                </a:cxnLst>
                <a:rect l="0" t="0" r="r" b="b"/>
                <a:pathLst>
                  <a:path w="1382" h="458">
                    <a:moveTo>
                      <a:pt x="0" y="458"/>
                    </a:moveTo>
                    <a:lnTo>
                      <a:pt x="1382" y="458"/>
                    </a:lnTo>
                    <a:lnTo>
                      <a:pt x="1382" y="0"/>
                    </a:lnTo>
                    <a:lnTo>
                      <a:pt x="1360" y="0"/>
                    </a:lnTo>
                    <a:lnTo>
                      <a:pt x="1360" y="448"/>
                    </a:lnTo>
                    <a:lnTo>
                      <a:pt x="1371" y="437"/>
                    </a:lnTo>
                    <a:lnTo>
                      <a:pt x="0" y="437"/>
                    </a:lnTo>
                    <a:lnTo>
                      <a:pt x="0" y="458"/>
                    </a:lnTo>
                    <a:close/>
                  </a:path>
                </a:pathLst>
              </a:custGeom>
              <a:solidFill>
                <a:srgbClr val="66FFFF"/>
              </a:solidFill>
              <a:ln w="28575" cmpd="sng">
                <a:solidFill>
                  <a:srgbClr val="66FFFF"/>
                </a:solidFill>
                <a:round/>
                <a:headEnd/>
                <a:tailEnd/>
              </a:ln>
            </p:spPr>
            <p:txBody>
              <a:bodyPr/>
              <a:lstStyle/>
              <a:p>
                <a:endParaRPr lang="en-US"/>
              </a:p>
            </p:txBody>
          </p:sp>
          <p:sp>
            <p:nvSpPr>
              <p:cNvPr id="441462" name="Rectangle 118"/>
              <p:cNvSpPr>
                <a:spLocks noChangeArrowheads="1"/>
              </p:cNvSpPr>
              <p:nvPr/>
            </p:nvSpPr>
            <p:spPr bwMode="auto">
              <a:xfrm>
                <a:off x="3754" y="2228"/>
                <a:ext cx="21" cy="1509"/>
              </a:xfrm>
              <a:prstGeom prst="rect">
                <a:avLst/>
              </a:prstGeom>
              <a:solidFill>
                <a:srgbClr val="00FF00"/>
              </a:solidFill>
              <a:ln w="28575">
                <a:solidFill>
                  <a:srgbClr val="00FF00"/>
                </a:solidFill>
                <a:miter lim="800000"/>
                <a:headEnd/>
                <a:tailEnd/>
              </a:ln>
            </p:spPr>
            <p:txBody>
              <a:bodyPr/>
              <a:lstStyle/>
              <a:p>
                <a:endParaRPr lang="en-US"/>
              </a:p>
            </p:txBody>
          </p:sp>
        </p:grpSp>
        <p:sp>
          <p:nvSpPr>
            <p:cNvPr id="441458" name="Freeform 114"/>
            <p:cNvSpPr>
              <a:spLocks/>
            </p:cNvSpPr>
            <p:nvPr/>
          </p:nvSpPr>
          <p:spPr bwMode="auto">
            <a:xfrm>
              <a:off x="3704" y="2188"/>
              <a:ext cx="121" cy="123"/>
            </a:xfrm>
            <a:custGeom>
              <a:avLst/>
              <a:gdLst/>
              <a:ahLst/>
              <a:cxnLst>
                <a:cxn ang="0">
                  <a:pos x="16" y="102"/>
                </a:cxn>
                <a:cxn ang="0">
                  <a:pos x="25" y="118"/>
                </a:cxn>
                <a:cxn ang="0">
                  <a:pos x="69" y="29"/>
                </a:cxn>
                <a:cxn ang="0">
                  <a:pos x="52" y="29"/>
                </a:cxn>
                <a:cxn ang="0">
                  <a:pos x="96" y="118"/>
                </a:cxn>
                <a:cxn ang="0">
                  <a:pos x="105" y="102"/>
                </a:cxn>
                <a:cxn ang="0">
                  <a:pos x="16" y="102"/>
                </a:cxn>
                <a:cxn ang="0">
                  <a:pos x="0" y="123"/>
                </a:cxn>
                <a:cxn ang="0">
                  <a:pos x="121" y="123"/>
                </a:cxn>
                <a:cxn ang="0">
                  <a:pos x="60" y="0"/>
                </a:cxn>
                <a:cxn ang="0">
                  <a:pos x="0" y="123"/>
                </a:cxn>
                <a:cxn ang="0">
                  <a:pos x="16" y="102"/>
                </a:cxn>
              </a:cxnLst>
              <a:rect l="0" t="0" r="r" b="b"/>
              <a:pathLst>
                <a:path w="121" h="123">
                  <a:moveTo>
                    <a:pt x="16" y="102"/>
                  </a:moveTo>
                  <a:lnTo>
                    <a:pt x="25" y="118"/>
                  </a:lnTo>
                  <a:lnTo>
                    <a:pt x="69" y="29"/>
                  </a:lnTo>
                  <a:lnTo>
                    <a:pt x="52" y="29"/>
                  </a:lnTo>
                  <a:lnTo>
                    <a:pt x="96" y="118"/>
                  </a:lnTo>
                  <a:lnTo>
                    <a:pt x="105" y="102"/>
                  </a:lnTo>
                  <a:lnTo>
                    <a:pt x="16" y="102"/>
                  </a:lnTo>
                  <a:lnTo>
                    <a:pt x="0" y="123"/>
                  </a:lnTo>
                  <a:lnTo>
                    <a:pt x="121" y="123"/>
                  </a:lnTo>
                  <a:lnTo>
                    <a:pt x="60" y="0"/>
                  </a:lnTo>
                  <a:lnTo>
                    <a:pt x="0" y="123"/>
                  </a:lnTo>
                  <a:lnTo>
                    <a:pt x="16" y="102"/>
                  </a:lnTo>
                  <a:close/>
                </a:path>
              </a:pathLst>
            </a:custGeom>
            <a:solidFill>
              <a:srgbClr val="00FF00"/>
            </a:solidFill>
            <a:ln w="9525">
              <a:solidFill>
                <a:srgbClr val="00FF00"/>
              </a:solidFill>
              <a:round/>
              <a:headEnd/>
              <a:tailEnd/>
            </a:ln>
          </p:spPr>
          <p:txBody>
            <a:bodyPr/>
            <a:lstStyle/>
            <a:p>
              <a:endParaRPr lang="en-US"/>
            </a:p>
          </p:txBody>
        </p:sp>
      </p:grpSp>
      <p:grpSp>
        <p:nvGrpSpPr>
          <p:cNvPr id="16" name="Group 153"/>
          <p:cNvGrpSpPr/>
          <p:nvPr/>
        </p:nvGrpSpPr>
        <p:grpSpPr>
          <a:xfrm>
            <a:off x="6053928" y="3519487"/>
            <a:ext cx="218591" cy="859630"/>
            <a:chOff x="6088851" y="3505200"/>
            <a:chExt cx="218591" cy="859630"/>
          </a:xfrm>
        </p:grpSpPr>
        <p:grpSp>
          <p:nvGrpSpPr>
            <p:cNvPr id="17" name="Group 138"/>
            <p:cNvGrpSpPr/>
            <p:nvPr/>
          </p:nvGrpSpPr>
          <p:grpSpPr>
            <a:xfrm>
              <a:off x="6088851" y="3505200"/>
              <a:ext cx="218591" cy="859630"/>
              <a:chOff x="7239000" y="3733800"/>
              <a:chExt cx="192088" cy="859630"/>
            </a:xfrm>
          </p:grpSpPr>
          <p:cxnSp>
            <p:nvCxnSpPr>
              <p:cNvPr id="135" name="Straight Arrow Connector 134"/>
              <p:cNvCxnSpPr/>
              <p:nvPr/>
            </p:nvCxnSpPr>
            <p:spPr>
              <a:xfrm rot="5400000" flipH="1" flipV="1">
                <a:off x="6914354" y="4172742"/>
                <a:ext cx="840582" cy="794"/>
              </a:xfrm>
              <a:prstGeom prst="straightConnector1">
                <a:avLst/>
              </a:prstGeom>
              <a:ln w="57150">
                <a:solidFill>
                  <a:srgbClr val="00FF00"/>
                </a:solidFill>
                <a:tailEnd type="triangle"/>
              </a:ln>
            </p:spPr>
            <p:style>
              <a:lnRef idx="1">
                <a:schemeClr val="accent1"/>
              </a:lnRef>
              <a:fillRef idx="0">
                <a:schemeClr val="accent1"/>
              </a:fillRef>
              <a:effectRef idx="0">
                <a:schemeClr val="accent1"/>
              </a:effectRef>
              <a:fontRef idx="minor">
                <a:schemeClr val="tx1"/>
              </a:fontRef>
            </p:style>
          </p:cxnSp>
          <p:sp>
            <p:nvSpPr>
              <p:cNvPr id="138" name="Freeform 114"/>
              <p:cNvSpPr>
                <a:spLocks/>
              </p:cNvSpPr>
              <p:nvPr/>
            </p:nvSpPr>
            <p:spPr bwMode="auto">
              <a:xfrm>
                <a:off x="7239000" y="3733800"/>
                <a:ext cx="192088" cy="195263"/>
              </a:xfrm>
              <a:custGeom>
                <a:avLst/>
                <a:gdLst/>
                <a:ahLst/>
                <a:cxnLst>
                  <a:cxn ang="0">
                    <a:pos x="16" y="102"/>
                  </a:cxn>
                  <a:cxn ang="0">
                    <a:pos x="25" y="118"/>
                  </a:cxn>
                  <a:cxn ang="0">
                    <a:pos x="69" y="29"/>
                  </a:cxn>
                  <a:cxn ang="0">
                    <a:pos x="52" y="29"/>
                  </a:cxn>
                  <a:cxn ang="0">
                    <a:pos x="96" y="118"/>
                  </a:cxn>
                  <a:cxn ang="0">
                    <a:pos x="105" y="102"/>
                  </a:cxn>
                  <a:cxn ang="0">
                    <a:pos x="16" y="102"/>
                  </a:cxn>
                  <a:cxn ang="0">
                    <a:pos x="0" y="123"/>
                  </a:cxn>
                  <a:cxn ang="0">
                    <a:pos x="121" y="123"/>
                  </a:cxn>
                  <a:cxn ang="0">
                    <a:pos x="60" y="0"/>
                  </a:cxn>
                  <a:cxn ang="0">
                    <a:pos x="0" y="123"/>
                  </a:cxn>
                  <a:cxn ang="0">
                    <a:pos x="16" y="102"/>
                  </a:cxn>
                </a:cxnLst>
                <a:rect l="0" t="0" r="r" b="b"/>
                <a:pathLst>
                  <a:path w="121" h="123">
                    <a:moveTo>
                      <a:pt x="16" y="102"/>
                    </a:moveTo>
                    <a:lnTo>
                      <a:pt x="25" y="118"/>
                    </a:lnTo>
                    <a:lnTo>
                      <a:pt x="69" y="29"/>
                    </a:lnTo>
                    <a:lnTo>
                      <a:pt x="52" y="29"/>
                    </a:lnTo>
                    <a:lnTo>
                      <a:pt x="96" y="118"/>
                    </a:lnTo>
                    <a:lnTo>
                      <a:pt x="105" y="102"/>
                    </a:lnTo>
                    <a:lnTo>
                      <a:pt x="16" y="102"/>
                    </a:lnTo>
                    <a:lnTo>
                      <a:pt x="0" y="123"/>
                    </a:lnTo>
                    <a:lnTo>
                      <a:pt x="121" y="123"/>
                    </a:lnTo>
                    <a:lnTo>
                      <a:pt x="60" y="0"/>
                    </a:lnTo>
                    <a:lnTo>
                      <a:pt x="0" y="123"/>
                    </a:lnTo>
                    <a:lnTo>
                      <a:pt x="16" y="102"/>
                    </a:lnTo>
                    <a:close/>
                  </a:path>
                </a:pathLst>
              </a:custGeom>
              <a:solidFill>
                <a:srgbClr val="00FF00"/>
              </a:solidFill>
              <a:ln w="9525">
                <a:solidFill>
                  <a:srgbClr val="00FF00"/>
                </a:solidFill>
                <a:round/>
                <a:headEnd/>
                <a:tailEnd/>
              </a:ln>
            </p:spPr>
            <p:txBody>
              <a:bodyPr/>
              <a:lstStyle/>
              <a:p>
                <a:endParaRPr lang="en-US"/>
              </a:p>
            </p:txBody>
          </p:sp>
        </p:grpSp>
        <p:cxnSp>
          <p:nvCxnSpPr>
            <p:cNvPr id="141" name="Straight Connector 140"/>
            <p:cNvCxnSpPr/>
            <p:nvPr/>
          </p:nvCxnSpPr>
          <p:spPr>
            <a:xfrm>
              <a:off x="6175562" y="4343400"/>
              <a:ext cx="72838" cy="1588"/>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grpSp>
      <p:grpSp>
        <p:nvGrpSpPr>
          <p:cNvPr id="18" name="Group 80"/>
          <p:cNvGrpSpPr>
            <a:grpSpLocks/>
          </p:cNvGrpSpPr>
          <p:nvPr/>
        </p:nvGrpSpPr>
        <p:grpSpPr bwMode="auto">
          <a:xfrm>
            <a:off x="6215063" y="3733800"/>
            <a:ext cx="558800" cy="1001713"/>
            <a:chOff x="3921" y="2424"/>
            <a:chExt cx="352" cy="631"/>
          </a:xfrm>
        </p:grpSpPr>
        <p:grpSp>
          <p:nvGrpSpPr>
            <p:cNvPr id="19" name="Group 81"/>
            <p:cNvGrpSpPr>
              <a:grpSpLocks/>
            </p:cNvGrpSpPr>
            <p:nvPr/>
          </p:nvGrpSpPr>
          <p:grpSpPr bwMode="auto">
            <a:xfrm>
              <a:off x="3922" y="2424"/>
              <a:ext cx="351" cy="321"/>
              <a:chOff x="1505" y="2516"/>
              <a:chExt cx="351" cy="321"/>
            </a:xfrm>
          </p:grpSpPr>
          <p:sp>
            <p:nvSpPr>
              <p:cNvPr id="441426" name="Freeform 82"/>
              <p:cNvSpPr>
                <a:spLocks/>
              </p:cNvSpPr>
              <p:nvPr/>
            </p:nvSpPr>
            <p:spPr bwMode="auto">
              <a:xfrm>
                <a:off x="1505" y="2516"/>
                <a:ext cx="351" cy="321"/>
              </a:xfrm>
              <a:custGeom>
                <a:avLst/>
                <a:gdLst/>
                <a:ahLst/>
                <a:cxnLst>
                  <a:cxn ang="0">
                    <a:pos x="14" y="8"/>
                  </a:cxn>
                  <a:cxn ang="0">
                    <a:pos x="7" y="15"/>
                  </a:cxn>
                  <a:cxn ang="0">
                    <a:pos x="344" y="15"/>
                  </a:cxn>
                  <a:cxn ang="0">
                    <a:pos x="337" y="8"/>
                  </a:cxn>
                  <a:cxn ang="0">
                    <a:pos x="337" y="314"/>
                  </a:cxn>
                  <a:cxn ang="0">
                    <a:pos x="344" y="306"/>
                  </a:cxn>
                  <a:cxn ang="0">
                    <a:pos x="7" y="306"/>
                  </a:cxn>
                  <a:cxn ang="0">
                    <a:pos x="14" y="314"/>
                  </a:cxn>
                  <a:cxn ang="0">
                    <a:pos x="14" y="8"/>
                  </a:cxn>
                  <a:cxn ang="0">
                    <a:pos x="0" y="0"/>
                  </a:cxn>
                  <a:cxn ang="0">
                    <a:pos x="0" y="321"/>
                  </a:cxn>
                  <a:cxn ang="0">
                    <a:pos x="351" y="321"/>
                  </a:cxn>
                  <a:cxn ang="0">
                    <a:pos x="351" y="0"/>
                  </a:cxn>
                  <a:cxn ang="0">
                    <a:pos x="0" y="0"/>
                  </a:cxn>
                  <a:cxn ang="0">
                    <a:pos x="14" y="8"/>
                  </a:cxn>
                </a:cxnLst>
                <a:rect l="0" t="0" r="r" b="b"/>
                <a:pathLst>
                  <a:path w="351" h="321">
                    <a:moveTo>
                      <a:pt x="14" y="8"/>
                    </a:moveTo>
                    <a:lnTo>
                      <a:pt x="7" y="15"/>
                    </a:lnTo>
                    <a:lnTo>
                      <a:pt x="344" y="15"/>
                    </a:lnTo>
                    <a:lnTo>
                      <a:pt x="337" y="8"/>
                    </a:lnTo>
                    <a:lnTo>
                      <a:pt x="337" y="314"/>
                    </a:lnTo>
                    <a:lnTo>
                      <a:pt x="344" y="306"/>
                    </a:lnTo>
                    <a:lnTo>
                      <a:pt x="7" y="306"/>
                    </a:lnTo>
                    <a:lnTo>
                      <a:pt x="14" y="314"/>
                    </a:lnTo>
                    <a:lnTo>
                      <a:pt x="14" y="8"/>
                    </a:lnTo>
                    <a:lnTo>
                      <a:pt x="0" y="0"/>
                    </a:lnTo>
                    <a:lnTo>
                      <a:pt x="0" y="321"/>
                    </a:lnTo>
                    <a:lnTo>
                      <a:pt x="351" y="321"/>
                    </a:lnTo>
                    <a:lnTo>
                      <a:pt x="351" y="0"/>
                    </a:lnTo>
                    <a:lnTo>
                      <a:pt x="0" y="0"/>
                    </a:lnTo>
                    <a:lnTo>
                      <a:pt x="14" y="8"/>
                    </a:lnTo>
                    <a:close/>
                  </a:path>
                </a:pathLst>
              </a:custGeom>
              <a:solidFill>
                <a:srgbClr val="FFFF7D"/>
              </a:solidFill>
              <a:ln w="9525">
                <a:noFill/>
                <a:round/>
                <a:headEnd/>
                <a:tailEnd/>
              </a:ln>
            </p:spPr>
            <p:txBody>
              <a:bodyPr/>
              <a:lstStyle/>
              <a:p>
                <a:endParaRPr lang="en-US"/>
              </a:p>
            </p:txBody>
          </p:sp>
          <p:sp>
            <p:nvSpPr>
              <p:cNvPr id="441427" name="Rectangle 83"/>
              <p:cNvSpPr>
                <a:spLocks noChangeArrowheads="1"/>
              </p:cNvSpPr>
              <p:nvPr/>
            </p:nvSpPr>
            <p:spPr bwMode="auto">
              <a:xfrm>
                <a:off x="1526" y="2586"/>
                <a:ext cx="309" cy="182"/>
              </a:xfrm>
              <a:prstGeom prst="rect">
                <a:avLst/>
              </a:prstGeom>
              <a:noFill/>
              <a:ln w="9525">
                <a:noFill/>
                <a:miter lim="800000"/>
                <a:headEnd/>
                <a:tailEnd/>
              </a:ln>
            </p:spPr>
            <p:txBody>
              <a:bodyPr lIns="0" tIns="0" rIns="0" bIns="0">
                <a:spAutoFit/>
              </a:bodyPr>
              <a:lstStyle/>
              <a:p>
                <a:pPr eaLnBrk="0" hangingPunct="0">
                  <a:buSzTx/>
                  <a:buFont typeface="Monotype Sorts" pitchFamily="2" charset="2"/>
                  <a:buNone/>
                </a:pPr>
                <a:r>
                  <a:rPr kumimoji="1" lang="en-US" sz="1900" b="0">
                    <a:solidFill>
                      <a:srgbClr val="FFFF7D"/>
                    </a:solidFill>
                    <a:latin typeface="Arial" charset="0"/>
                  </a:rPr>
                  <a:t>DLL</a:t>
                </a:r>
                <a:endParaRPr kumimoji="1" lang="en-US" sz="1600" b="0">
                  <a:solidFill>
                    <a:srgbClr val="000000"/>
                  </a:solidFill>
                  <a:latin typeface="Arial Black" pitchFamily="34" charset="0"/>
                </a:endParaRPr>
              </a:p>
            </p:txBody>
          </p:sp>
        </p:grpSp>
        <p:grpSp>
          <p:nvGrpSpPr>
            <p:cNvPr id="20" name="Group 84"/>
            <p:cNvGrpSpPr>
              <a:grpSpLocks/>
            </p:cNvGrpSpPr>
            <p:nvPr/>
          </p:nvGrpSpPr>
          <p:grpSpPr bwMode="auto">
            <a:xfrm>
              <a:off x="3921" y="2734"/>
              <a:ext cx="351" cy="321"/>
              <a:chOff x="4349" y="2412"/>
              <a:chExt cx="351" cy="321"/>
            </a:xfrm>
          </p:grpSpPr>
          <p:sp>
            <p:nvSpPr>
              <p:cNvPr id="441429" name="Freeform 85"/>
              <p:cNvSpPr>
                <a:spLocks/>
              </p:cNvSpPr>
              <p:nvPr/>
            </p:nvSpPr>
            <p:spPr bwMode="auto">
              <a:xfrm>
                <a:off x="4349" y="2412"/>
                <a:ext cx="351" cy="321"/>
              </a:xfrm>
              <a:custGeom>
                <a:avLst/>
                <a:gdLst/>
                <a:ahLst/>
                <a:cxnLst>
                  <a:cxn ang="0">
                    <a:pos x="14" y="8"/>
                  </a:cxn>
                  <a:cxn ang="0">
                    <a:pos x="7" y="15"/>
                  </a:cxn>
                  <a:cxn ang="0">
                    <a:pos x="344" y="15"/>
                  </a:cxn>
                  <a:cxn ang="0">
                    <a:pos x="337" y="8"/>
                  </a:cxn>
                  <a:cxn ang="0">
                    <a:pos x="337" y="314"/>
                  </a:cxn>
                  <a:cxn ang="0">
                    <a:pos x="344" y="306"/>
                  </a:cxn>
                  <a:cxn ang="0">
                    <a:pos x="7" y="306"/>
                  </a:cxn>
                  <a:cxn ang="0">
                    <a:pos x="14" y="314"/>
                  </a:cxn>
                  <a:cxn ang="0">
                    <a:pos x="14" y="8"/>
                  </a:cxn>
                  <a:cxn ang="0">
                    <a:pos x="0" y="0"/>
                  </a:cxn>
                  <a:cxn ang="0">
                    <a:pos x="0" y="321"/>
                  </a:cxn>
                  <a:cxn ang="0">
                    <a:pos x="351" y="321"/>
                  </a:cxn>
                  <a:cxn ang="0">
                    <a:pos x="351" y="0"/>
                  </a:cxn>
                  <a:cxn ang="0">
                    <a:pos x="0" y="0"/>
                  </a:cxn>
                  <a:cxn ang="0">
                    <a:pos x="14" y="8"/>
                  </a:cxn>
                </a:cxnLst>
                <a:rect l="0" t="0" r="r" b="b"/>
                <a:pathLst>
                  <a:path w="351" h="321">
                    <a:moveTo>
                      <a:pt x="14" y="8"/>
                    </a:moveTo>
                    <a:lnTo>
                      <a:pt x="7" y="15"/>
                    </a:lnTo>
                    <a:lnTo>
                      <a:pt x="344" y="15"/>
                    </a:lnTo>
                    <a:lnTo>
                      <a:pt x="337" y="8"/>
                    </a:lnTo>
                    <a:lnTo>
                      <a:pt x="337" y="314"/>
                    </a:lnTo>
                    <a:lnTo>
                      <a:pt x="344" y="306"/>
                    </a:lnTo>
                    <a:lnTo>
                      <a:pt x="7" y="306"/>
                    </a:lnTo>
                    <a:lnTo>
                      <a:pt x="14" y="314"/>
                    </a:lnTo>
                    <a:lnTo>
                      <a:pt x="14" y="8"/>
                    </a:lnTo>
                    <a:lnTo>
                      <a:pt x="0" y="0"/>
                    </a:lnTo>
                    <a:lnTo>
                      <a:pt x="0" y="321"/>
                    </a:lnTo>
                    <a:lnTo>
                      <a:pt x="351" y="321"/>
                    </a:lnTo>
                    <a:lnTo>
                      <a:pt x="351" y="0"/>
                    </a:lnTo>
                    <a:lnTo>
                      <a:pt x="0" y="0"/>
                    </a:lnTo>
                    <a:lnTo>
                      <a:pt x="14" y="8"/>
                    </a:lnTo>
                    <a:close/>
                  </a:path>
                </a:pathLst>
              </a:custGeom>
              <a:solidFill>
                <a:srgbClr val="FFFF7D"/>
              </a:solidFill>
              <a:ln w="9525">
                <a:noFill/>
                <a:round/>
                <a:headEnd/>
                <a:tailEnd/>
              </a:ln>
            </p:spPr>
            <p:txBody>
              <a:bodyPr/>
              <a:lstStyle/>
              <a:p>
                <a:endParaRPr lang="en-US"/>
              </a:p>
            </p:txBody>
          </p:sp>
          <p:sp>
            <p:nvSpPr>
              <p:cNvPr id="441430" name="Rectangle 86"/>
              <p:cNvSpPr>
                <a:spLocks noChangeArrowheads="1"/>
              </p:cNvSpPr>
              <p:nvPr/>
            </p:nvSpPr>
            <p:spPr bwMode="auto">
              <a:xfrm>
                <a:off x="4382" y="2482"/>
                <a:ext cx="284" cy="182"/>
              </a:xfrm>
              <a:prstGeom prst="rect">
                <a:avLst/>
              </a:prstGeom>
              <a:noFill/>
              <a:ln w="9525">
                <a:noFill/>
                <a:miter lim="800000"/>
                <a:headEnd/>
                <a:tailEnd/>
              </a:ln>
            </p:spPr>
            <p:txBody>
              <a:bodyPr lIns="0" tIns="0" rIns="0" bIns="0">
                <a:spAutoFit/>
              </a:bodyPr>
              <a:lstStyle/>
              <a:p>
                <a:pPr eaLnBrk="0" hangingPunct="0">
                  <a:buSzTx/>
                  <a:buFont typeface="Monotype Sorts" pitchFamily="2" charset="2"/>
                  <a:buNone/>
                </a:pPr>
                <a:r>
                  <a:rPr kumimoji="1" lang="en-US" sz="1900" b="0" dirty="0">
                    <a:solidFill>
                      <a:srgbClr val="FFFF7D"/>
                    </a:solidFill>
                    <a:latin typeface="Arial" charset="0"/>
                  </a:rPr>
                  <a:t>VLL</a:t>
                </a:r>
                <a:endParaRPr kumimoji="1" lang="en-US" sz="1600" b="0" dirty="0">
                  <a:solidFill>
                    <a:srgbClr val="000000"/>
                  </a:solidFill>
                  <a:latin typeface="Arial Black" pitchFamily="34" charset="0"/>
                </a:endParaRPr>
              </a:p>
            </p:txBody>
          </p:sp>
        </p:grpSp>
      </p:grpSp>
      <p:grpSp>
        <p:nvGrpSpPr>
          <p:cNvPr id="21" name="Group 157"/>
          <p:cNvGrpSpPr/>
          <p:nvPr/>
        </p:nvGrpSpPr>
        <p:grpSpPr>
          <a:xfrm>
            <a:off x="2413000" y="3476636"/>
            <a:ext cx="3816349" cy="2449503"/>
            <a:chOff x="2413000" y="3476636"/>
            <a:chExt cx="3816349" cy="2449503"/>
          </a:xfrm>
        </p:grpSpPr>
        <p:grpSp>
          <p:nvGrpSpPr>
            <p:cNvPr id="22" name="Group 151"/>
            <p:cNvGrpSpPr/>
            <p:nvPr/>
          </p:nvGrpSpPr>
          <p:grpSpPr>
            <a:xfrm>
              <a:off x="2413000" y="3476636"/>
              <a:ext cx="3816349" cy="2449503"/>
              <a:chOff x="2413000" y="3476636"/>
              <a:chExt cx="3816349" cy="2449503"/>
            </a:xfrm>
          </p:grpSpPr>
          <p:grpSp>
            <p:nvGrpSpPr>
              <p:cNvPr id="23" name="Group 95"/>
              <p:cNvGrpSpPr>
                <a:grpSpLocks/>
              </p:cNvGrpSpPr>
              <p:nvPr/>
            </p:nvGrpSpPr>
            <p:grpSpPr bwMode="auto">
              <a:xfrm>
                <a:off x="5241925" y="3476636"/>
                <a:ext cx="617537" cy="203201"/>
                <a:chOff x="3302" y="2190"/>
                <a:chExt cx="389" cy="128"/>
              </a:xfrm>
            </p:grpSpPr>
            <p:sp>
              <p:nvSpPr>
                <p:cNvPr id="441440" name="Freeform 96"/>
                <p:cNvSpPr>
                  <a:spLocks/>
                </p:cNvSpPr>
                <p:nvPr/>
              </p:nvSpPr>
              <p:spPr bwMode="auto">
                <a:xfrm>
                  <a:off x="3452" y="2215"/>
                  <a:ext cx="89" cy="90"/>
                </a:xfrm>
                <a:custGeom>
                  <a:avLst/>
                  <a:gdLst/>
                  <a:ahLst/>
                  <a:cxnLst>
                    <a:cxn ang="0">
                      <a:pos x="0" y="90"/>
                    </a:cxn>
                    <a:cxn ang="0">
                      <a:pos x="45" y="0"/>
                    </a:cxn>
                    <a:cxn ang="0">
                      <a:pos x="89" y="90"/>
                    </a:cxn>
                    <a:cxn ang="0">
                      <a:pos x="0" y="90"/>
                    </a:cxn>
                  </a:cxnLst>
                  <a:rect l="0" t="0" r="r" b="b"/>
                  <a:pathLst>
                    <a:path w="89" h="90">
                      <a:moveTo>
                        <a:pt x="0" y="90"/>
                      </a:moveTo>
                      <a:lnTo>
                        <a:pt x="45" y="0"/>
                      </a:lnTo>
                      <a:lnTo>
                        <a:pt x="89" y="90"/>
                      </a:lnTo>
                      <a:lnTo>
                        <a:pt x="0" y="90"/>
                      </a:lnTo>
                      <a:close/>
                    </a:path>
                  </a:pathLst>
                </a:custGeom>
                <a:solidFill>
                  <a:srgbClr val="FF1721"/>
                </a:solidFill>
                <a:ln w="9525">
                  <a:noFill/>
                  <a:round/>
                  <a:headEnd/>
                  <a:tailEnd/>
                </a:ln>
              </p:spPr>
              <p:txBody>
                <a:bodyPr/>
                <a:lstStyle/>
                <a:p>
                  <a:endParaRPr lang="en-US"/>
                </a:p>
              </p:txBody>
            </p:sp>
            <p:sp>
              <p:nvSpPr>
                <p:cNvPr id="441441" name="Freeform 97"/>
                <p:cNvSpPr>
                  <a:spLocks/>
                </p:cNvSpPr>
                <p:nvPr/>
              </p:nvSpPr>
              <p:spPr bwMode="auto">
                <a:xfrm>
                  <a:off x="3436" y="2190"/>
                  <a:ext cx="121" cy="123"/>
                </a:xfrm>
                <a:custGeom>
                  <a:avLst/>
                  <a:gdLst/>
                  <a:ahLst/>
                  <a:cxnLst>
                    <a:cxn ang="0">
                      <a:pos x="16" y="102"/>
                    </a:cxn>
                    <a:cxn ang="0">
                      <a:pos x="25" y="118"/>
                    </a:cxn>
                    <a:cxn ang="0">
                      <a:pos x="70" y="29"/>
                    </a:cxn>
                    <a:cxn ang="0">
                      <a:pos x="52" y="29"/>
                    </a:cxn>
                    <a:cxn ang="0">
                      <a:pos x="96" y="118"/>
                    </a:cxn>
                    <a:cxn ang="0">
                      <a:pos x="105" y="102"/>
                    </a:cxn>
                    <a:cxn ang="0">
                      <a:pos x="16" y="102"/>
                    </a:cxn>
                    <a:cxn ang="0">
                      <a:pos x="0" y="123"/>
                    </a:cxn>
                    <a:cxn ang="0">
                      <a:pos x="121" y="123"/>
                    </a:cxn>
                    <a:cxn ang="0">
                      <a:pos x="61" y="0"/>
                    </a:cxn>
                    <a:cxn ang="0">
                      <a:pos x="0" y="123"/>
                    </a:cxn>
                    <a:cxn ang="0">
                      <a:pos x="16" y="102"/>
                    </a:cxn>
                  </a:cxnLst>
                  <a:rect l="0" t="0" r="r" b="b"/>
                  <a:pathLst>
                    <a:path w="121" h="123">
                      <a:moveTo>
                        <a:pt x="16" y="102"/>
                      </a:moveTo>
                      <a:lnTo>
                        <a:pt x="25" y="118"/>
                      </a:lnTo>
                      <a:lnTo>
                        <a:pt x="70" y="29"/>
                      </a:lnTo>
                      <a:lnTo>
                        <a:pt x="52" y="29"/>
                      </a:lnTo>
                      <a:lnTo>
                        <a:pt x="96" y="118"/>
                      </a:lnTo>
                      <a:lnTo>
                        <a:pt x="105" y="102"/>
                      </a:lnTo>
                      <a:lnTo>
                        <a:pt x="16" y="102"/>
                      </a:lnTo>
                      <a:lnTo>
                        <a:pt x="0" y="123"/>
                      </a:lnTo>
                      <a:lnTo>
                        <a:pt x="121" y="123"/>
                      </a:lnTo>
                      <a:lnTo>
                        <a:pt x="61" y="0"/>
                      </a:lnTo>
                      <a:lnTo>
                        <a:pt x="0" y="123"/>
                      </a:lnTo>
                      <a:lnTo>
                        <a:pt x="16" y="102"/>
                      </a:lnTo>
                      <a:close/>
                    </a:path>
                  </a:pathLst>
                </a:custGeom>
                <a:solidFill>
                  <a:srgbClr val="FF0000"/>
                </a:solidFill>
                <a:ln w="9525">
                  <a:solidFill>
                    <a:srgbClr val="FF0000"/>
                  </a:solidFill>
                  <a:round/>
                  <a:headEnd/>
                  <a:tailEnd/>
                </a:ln>
              </p:spPr>
              <p:txBody>
                <a:bodyPr/>
                <a:lstStyle/>
                <a:p>
                  <a:endParaRPr lang="en-US"/>
                </a:p>
              </p:txBody>
            </p:sp>
            <p:sp>
              <p:nvSpPr>
                <p:cNvPr id="441442" name="Freeform 98"/>
                <p:cNvSpPr>
                  <a:spLocks/>
                </p:cNvSpPr>
                <p:nvPr/>
              </p:nvSpPr>
              <p:spPr bwMode="auto">
                <a:xfrm>
                  <a:off x="3318" y="2228"/>
                  <a:ext cx="89" cy="90"/>
                </a:xfrm>
                <a:custGeom>
                  <a:avLst/>
                  <a:gdLst/>
                  <a:ahLst/>
                  <a:cxnLst>
                    <a:cxn ang="0">
                      <a:pos x="0" y="90"/>
                    </a:cxn>
                    <a:cxn ang="0">
                      <a:pos x="45" y="0"/>
                    </a:cxn>
                    <a:cxn ang="0">
                      <a:pos x="89" y="90"/>
                    </a:cxn>
                    <a:cxn ang="0">
                      <a:pos x="0" y="90"/>
                    </a:cxn>
                  </a:cxnLst>
                  <a:rect l="0" t="0" r="r" b="b"/>
                  <a:pathLst>
                    <a:path w="89" h="90">
                      <a:moveTo>
                        <a:pt x="0" y="90"/>
                      </a:moveTo>
                      <a:lnTo>
                        <a:pt x="45" y="0"/>
                      </a:lnTo>
                      <a:lnTo>
                        <a:pt x="89" y="90"/>
                      </a:lnTo>
                      <a:lnTo>
                        <a:pt x="0" y="90"/>
                      </a:lnTo>
                      <a:close/>
                    </a:path>
                  </a:pathLst>
                </a:custGeom>
                <a:solidFill>
                  <a:srgbClr val="FF1721"/>
                </a:solidFill>
                <a:ln w="9525">
                  <a:noFill/>
                  <a:round/>
                  <a:headEnd/>
                  <a:tailEnd/>
                </a:ln>
              </p:spPr>
              <p:txBody>
                <a:bodyPr/>
                <a:lstStyle/>
                <a:p>
                  <a:endParaRPr lang="en-US"/>
                </a:p>
              </p:txBody>
            </p:sp>
            <p:sp>
              <p:nvSpPr>
                <p:cNvPr id="441443" name="Freeform 99"/>
                <p:cNvSpPr>
                  <a:spLocks/>
                </p:cNvSpPr>
                <p:nvPr/>
              </p:nvSpPr>
              <p:spPr bwMode="auto">
                <a:xfrm>
                  <a:off x="3302" y="2191"/>
                  <a:ext cx="122" cy="123"/>
                </a:xfrm>
                <a:custGeom>
                  <a:avLst/>
                  <a:gdLst/>
                  <a:ahLst/>
                  <a:cxnLst>
                    <a:cxn ang="0">
                      <a:pos x="16" y="102"/>
                    </a:cxn>
                    <a:cxn ang="0">
                      <a:pos x="25" y="118"/>
                    </a:cxn>
                    <a:cxn ang="0">
                      <a:pos x="70" y="29"/>
                    </a:cxn>
                    <a:cxn ang="0">
                      <a:pos x="52" y="29"/>
                    </a:cxn>
                    <a:cxn ang="0">
                      <a:pos x="97" y="118"/>
                    </a:cxn>
                    <a:cxn ang="0">
                      <a:pos x="105" y="102"/>
                    </a:cxn>
                    <a:cxn ang="0">
                      <a:pos x="16" y="102"/>
                    </a:cxn>
                    <a:cxn ang="0">
                      <a:pos x="0" y="123"/>
                    </a:cxn>
                    <a:cxn ang="0">
                      <a:pos x="122" y="123"/>
                    </a:cxn>
                    <a:cxn ang="0">
                      <a:pos x="61" y="0"/>
                    </a:cxn>
                    <a:cxn ang="0">
                      <a:pos x="0" y="123"/>
                    </a:cxn>
                    <a:cxn ang="0">
                      <a:pos x="16" y="102"/>
                    </a:cxn>
                  </a:cxnLst>
                  <a:rect l="0" t="0" r="r" b="b"/>
                  <a:pathLst>
                    <a:path w="122" h="123">
                      <a:moveTo>
                        <a:pt x="16" y="102"/>
                      </a:moveTo>
                      <a:lnTo>
                        <a:pt x="25" y="118"/>
                      </a:lnTo>
                      <a:lnTo>
                        <a:pt x="70" y="29"/>
                      </a:lnTo>
                      <a:lnTo>
                        <a:pt x="52" y="29"/>
                      </a:lnTo>
                      <a:lnTo>
                        <a:pt x="97" y="118"/>
                      </a:lnTo>
                      <a:lnTo>
                        <a:pt x="105" y="102"/>
                      </a:lnTo>
                      <a:lnTo>
                        <a:pt x="16" y="102"/>
                      </a:lnTo>
                      <a:lnTo>
                        <a:pt x="0" y="123"/>
                      </a:lnTo>
                      <a:lnTo>
                        <a:pt x="122" y="123"/>
                      </a:lnTo>
                      <a:lnTo>
                        <a:pt x="61" y="0"/>
                      </a:lnTo>
                      <a:lnTo>
                        <a:pt x="0" y="123"/>
                      </a:lnTo>
                      <a:lnTo>
                        <a:pt x="16" y="102"/>
                      </a:lnTo>
                      <a:close/>
                    </a:path>
                  </a:pathLst>
                </a:custGeom>
                <a:solidFill>
                  <a:srgbClr val="FF0000"/>
                </a:solidFill>
                <a:ln w="9525">
                  <a:solidFill>
                    <a:srgbClr val="FF0000"/>
                  </a:solidFill>
                  <a:round/>
                  <a:headEnd/>
                  <a:tailEnd/>
                </a:ln>
              </p:spPr>
              <p:txBody>
                <a:bodyPr/>
                <a:lstStyle/>
                <a:p>
                  <a:endParaRPr lang="en-US"/>
                </a:p>
              </p:txBody>
            </p:sp>
            <p:sp>
              <p:nvSpPr>
                <p:cNvPr id="441444" name="Freeform 100"/>
                <p:cNvSpPr>
                  <a:spLocks/>
                </p:cNvSpPr>
                <p:nvPr/>
              </p:nvSpPr>
              <p:spPr bwMode="auto">
                <a:xfrm>
                  <a:off x="3600" y="2217"/>
                  <a:ext cx="75" cy="86"/>
                </a:xfrm>
                <a:custGeom>
                  <a:avLst/>
                  <a:gdLst/>
                  <a:ahLst/>
                  <a:cxnLst>
                    <a:cxn ang="0">
                      <a:pos x="0" y="90"/>
                    </a:cxn>
                    <a:cxn ang="0">
                      <a:pos x="45" y="0"/>
                    </a:cxn>
                    <a:cxn ang="0">
                      <a:pos x="89" y="90"/>
                    </a:cxn>
                    <a:cxn ang="0">
                      <a:pos x="0" y="90"/>
                    </a:cxn>
                  </a:cxnLst>
                  <a:rect l="0" t="0" r="r" b="b"/>
                  <a:pathLst>
                    <a:path w="89" h="90">
                      <a:moveTo>
                        <a:pt x="0" y="90"/>
                      </a:moveTo>
                      <a:lnTo>
                        <a:pt x="45" y="0"/>
                      </a:lnTo>
                      <a:lnTo>
                        <a:pt x="89" y="90"/>
                      </a:lnTo>
                      <a:lnTo>
                        <a:pt x="0" y="90"/>
                      </a:lnTo>
                      <a:close/>
                    </a:path>
                  </a:pathLst>
                </a:custGeom>
                <a:solidFill>
                  <a:srgbClr val="FF1721"/>
                </a:solidFill>
                <a:ln w="9525">
                  <a:noFill/>
                  <a:round/>
                  <a:headEnd/>
                  <a:tailEnd/>
                </a:ln>
              </p:spPr>
              <p:txBody>
                <a:bodyPr/>
                <a:lstStyle/>
                <a:p>
                  <a:endParaRPr lang="en-US"/>
                </a:p>
              </p:txBody>
            </p:sp>
            <p:sp>
              <p:nvSpPr>
                <p:cNvPr id="441445" name="Freeform 101"/>
                <p:cNvSpPr>
                  <a:spLocks/>
                </p:cNvSpPr>
                <p:nvPr/>
              </p:nvSpPr>
              <p:spPr bwMode="auto">
                <a:xfrm>
                  <a:off x="3570" y="2191"/>
                  <a:ext cx="121" cy="123"/>
                </a:xfrm>
                <a:custGeom>
                  <a:avLst/>
                  <a:gdLst/>
                  <a:ahLst/>
                  <a:cxnLst>
                    <a:cxn ang="0">
                      <a:pos x="16" y="102"/>
                    </a:cxn>
                    <a:cxn ang="0">
                      <a:pos x="25" y="118"/>
                    </a:cxn>
                    <a:cxn ang="0">
                      <a:pos x="69" y="29"/>
                    </a:cxn>
                    <a:cxn ang="0">
                      <a:pos x="52" y="29"/>
                    </a:cxn>
                    <a:cxn ang="0">
                      <a:pos x="96" y="118"/>
                    </a:cxn>
                    <a:cxn ang="0">
                      <a:pos x="105" y="102"/>
                    </a:cxn>
                    <a:cxn ang="0">
                      <a:pos x="16" y="102"/>
                    </a:cxn>
                    <a:cxn ang="0">
                      <a:pos x="0" y="123"/>
                    </a:cxn>
                    <a:cxn ang="0">
                      <a:pos x="121" y="123"/>
                    </a:cxn>
                    <a:cxn ang="0">
                      <a:pos x="61" y="0"/>
                    </a:cxn>
                    <a:cxn ang="0">
                      <a:pos x="0" y="123"/>
                    </a:cxn>
                    <a:cxn ang="0">
                      <a:pos x="16" y="102"/>
                    </a:cxn>
                  </a:cxnLst>
                  <a:rect l="0" t="0" r="r" b="b"/>
                  <a:pathLst>
                    <a:path w="121" h="123">
                      <a:moveTo>
                        <a:pt x="16" y="102"/>
                      </a:moveTo>
                      <a:lnTo>
                        <a:pt x="25" y="118"/>
                      </a:lnTo>
                      <a:lnTo>
                        <a:pt x="69" y="29"/>
                      </a:lnTo>
                      <a:lnTo>
                        <a:pt x="52" y="29"/>
                      </a:lnTo>
                      <a:lnTo>
                        <a:pt x="96" y="118"/>
                      </a:lnTo>
                      <a:lnTo>
                        <a:pt x="105" y="102"/>
                      </a:lnTo>
                      <a:lnTo>
                        <a:pt x="16" y="102"/>
                      </a:lnTo>
                      <a:lnTo>
                        <a:pt x="0" y="123"/>
                      </a:lnTo>
                      <a:lnTo>
                        <a:pt x="121" y="123"/>
                      </a:lnTo>
                      <a:lnTo>
                        <a:pt x="61" y="0"/>
                      </a:lnTo>
                      <a:lnTo>
                        <a:pt x="0" y="123"/>
                      </a:lnTo>
                      <a:lnTo>
                        <a:pt x="16" y="102"/>
                      </a:lnTo>
                      <a:close/>
                    </a:path>
                  </a:pathLst>
                </a:custGeom>
                <a:solidFill>
                  <a:srgbClr val="FF1721"/>
                </a:solidFill>
                <a:ln w="9525">
                  <a:noFill/>
                  <a:round/>
                  <a:headEnd/>
                  <a:tailEnd/>
                </a:ln>
              </p:spPr>
              <p:txBody>
                <a:bodyPr/>
                <a:lstStyle/>
                <a:p>
                  <a:endParaRPr lang="en-US"/>
                </a:p>
              </p:txBody>
            </p:sp>
          </p:grpSp>
          <p:grpSp>
            <p:nvGrpSpPr>
              <p:cNvPr id="24" name="Group 102"/>
              <p:cNvGrpSpPr>
                <a:grpSpLocks/>
              </p:cNvGrpSpPr>
              <p:nvPr/>
            </p:nvGrpSpPr>
            <p:grpSpPr bwMode="auto">
              <a:xfrm>
                <a:off x="2413000" y="3536951"/>
                <a:ext cx="3816349" cy="2389188"/>
                <a:chOff x="1520" y="2228"/>
                <a:chExt cx="2404" cy="1505"/>
              </a:xfrm>
            </p:grpSpPr>
            <p:sp>
              <p:nvSpPr>
                <p:cNvPr id="441447" name="Freeform 103"/>
                <p:cNvSpPr>
                  <a:spLocks/>
                </p:cNvSpPr>
                <p:nvPr/>
              </p:nvSpPr>
              <p:spPr bwMode="auto">
                <a:xfrm>
                  <a:off x="2281" y="2228"/>
                  <a:ext cx="1360" cy="1505"/>
                </a:xfrm>
                <a:custGeom>
                  <a:avLst/>
                  <a:gdLst/>
                  <a:ahLst/>
                  <a:cxnLst>
                    <a:cxn ang="0">
                      <a:pos x="22" y="1505"/>
                    </a:cxn>
                    <a:cxn ang="0">
                      <a:pos x="22" y="1387"/>
                    </a:cxn>
                    <a:cxn ang="0">
                      <a:pos x="11" y="1398"/>
                    </a:cxn>
                    <a:cxn ang="0">
                      <a:pos x="1360" y="1398"/>
                    </a:cxn>
                    <a:cxn ang="0">
                      <a:pos x="1360" y="0"/>
                    </a:cxn>
                    <a:cxn ang="0">
                      <a:pos x="1339" y="0"/>
                    </a:cxn>
                    <a:cxn ang="0">
                      <a:pos x="1339" y="1387"/>
                    </a:cxn>
                    <a:cxn ang="0">
                      <a:pos x="1350" y="1377"/>
                    </a:cxn>
                    <a:cxn ang="0">
                      <a:pos x="0" y="1377"/>
                    </a:cxn>
                    <a:cxn ang="0">
                      <a:pos x="0" y="1505"/>
                    </a:cxn>
                    <a:cxn ang="0">
                      <a:pos x="22" y="1505"/>
                    </a:cxn>
                  </a:cxnLst>
                  <a:rect l="0" t="0" r="r" b="b"/>
                  <a:pathLst>
                    <a:path w="1360" h="1505">
                      <a:moveTo>
                        <a:pt x="22" y="1505"/>
                      </a:moveTo>
                      <a:lnTo>
                        <a:pt x="22" y="1387"/>
                      </a:lnTo>
                      <a:lnTo>
                        <a:pt x="11" y="1398"/>
                      </a:lnTo>
                      <a:lnTo>
                        <a:pt x="1360" y="1398"/>
                      </a:lnTo>
                      <a:lnTo>
                        <a:pt x="1360" y="0"/>
                      </a:lnTo>
                      <a:lnTo>
                        <a:pt x="1339" y="0"/>
                      </a:lnTo>
                      <a:lnTo>
                        <a:pt x="1339" y="1387"/>
                      </a:lnTo>
                      <a:lnTo>
                        <a:pt x="1350" y="1377"/>
                      </a:lnTo>
                      <a:lnTo>
                        <a:pt x="0" y="1377"/>
                      </a:lnTo>
                      <a:lnTo>
                        <a:pt x="0" y="1505"/>
                      </a:lnTo>
                      <a:lnTo>
                        <a:pt x="22" y="1505"/>
                      </a:lnTo>
                      <a:close/>
                    </a:path>
                  </a:pathLst>
                </a:custGeom>
                <a:solidFill>
                  <a:srgbClr val="FF1721"/>
                </a:solidFill>
                <a:ln w="28575" cmpd="sng">
                  <a:solidFill>
                    <a:srgbClr val="FF0000"/>
                  </a:solidFill>
                  <a:round/>
                  <a:headEnd/>
                  <a:tailEnd/>
                </a:ln>
              </p:spPr>
              <p:txBody>
                <a:bodyPr/>
                <a:lstStyle/>
                <a:p>
                  <a:endParaRPr lang="en-US"/>
                </a:p>
              </p:txBody>
            </p:sp>
            <p:sp>
              <p:nvSpPr>
                <p:cNvPr id="441448" name="Freeform 104"/>
                <p:cNvSpPr>
                  <a:spLocks/>
                </p:cNvSpPr>
                <p:nvPr/>
              </p:nvSpPr>
              <p:spPr bwMode="auto">
                <a:xfrm>
                  <a:off x="1520" y="2228"/>
                  <a:ext cx="1984" cy="1264"/>
                </a:xfrm>
                <a:custGeom>
                  <a:avLst/>
                  <a:gdLst/>
                  <a:ahLst/>
                  <a:cxnLst>
                    <a:cxn ang="0">
                      <a:pos x="0" y="1264"/>
                    </a:cxn>
                    <a:cxn ang="0">
                      <a:pos x="1984" y="1264"/>
                    </a:cxn>
                    <a:cxn ang="0">
                      <a:pos x="1984" y="0"/>
                    </a:cxn>
                    <a:cxn ang="0">
                      <a:pos x="1963" y="0"/>
                    </a:cxn>
                    <a:cxn ang="0">
                      <a:pos x="1963" y="1253"/>
                    </a:cxn>
                    <a:cxn ang="0">
                      <a:pos x="1974" y="1242"/>
                    </a:cxn>
                    <a:cxn ang="0">
                      <a:pos x="0" y="1242"/>
                    </a:cxn>
                    <a:cxn ang="0">
                      <a:pos x="0" y="1264"/>
                    </a:cxn>
                  </a:cxnLst>
                  <a:rect l="0" t="0" r="r" b="b"/>
                  <a:pathLst>
                    <a:path w="1984" h="1264">
                      <a:moveTo>
                        <a:pt x="0" y="1264"/>
                      </a:moveTo>
                      <a:lnTo>
                        <a:pt x="1984" y="1264"/>
                      </a:lnTo>
                      <a:lnTo>
                        <a:pt x="1984" y="0"/>
                      </a:lnTo>
                      <a:lnTo>
                        <a:pt x="1963" y="0"/>
                      </a:lnTo>
                      <a:lnTo>
                        <a:pt x="1963" y="1253"/>
                      </a:lnTo>
                      <a:lnTo>
                        <a:pt x="1974" y="1242"/>
                      </a:lnTo>
                      <a:lnTo>
                        <a:pt x="0" y="1242"/>
                      </a:lnTo>
                      <a:lnTo>
                        <a:pt x="0" y="1264"/>
                      </a:lnTo>
                      <a:close/>
                    </a:path>
                  </a:pathLst>
                </a:custGeom>
                <a:solidFill>
                  <a:srgbClr val="FF0000"/>
                </a:solidFill>
                <a:ln w="28575" cmpd="sng">
                  <a:solidFill>
                    <a:srgbClr val="FF0000"/>
                  </a:solidFill>
                  <a:round/>
                  <a:headEnd/>
                  <a:tailEnd/>
                </a:ln>
              </p:spPr>
              <p:txBody>
                <a:bodyPr/>
                <a:lstStyle/>
                <a:p>
                  <a:endParaRPr lang="en-US"/>
                </a:p>
              </p:txBody>
            </p:sp>
            <p:sp>
              <p:nvSpPr>
                <p:cNvPr id="441449" name="Freeform 105"/>
                <p:cNvSpPr>
                  <a:spLocks/>
                </p:cNvSpPr>
                <p:nvPr/>
              </p:nvSpPr>
              <p:spPr bwMode="auto">
                <a:xfrm>
                  <a:off x="1523" y="2228"/>
                  <a:ext cx="1851" cy="1096"/>
                </a:xfrm>
                <a:custGeom>
                  <a:avLst/>
                  <a:gdLst/>
                  <a:ahLst/>
                  <a:cxnLst>
                    <a:cxn ang="0">
                      <a:pos x="0" y="1096"/>
                    </a:cxn>
                    <a:cxn ang="0">
                      <a:pos x="1851" y="1096"/>
                    </a:cxn>
                    <a:cxn ang="0">
                      <a:pos x="1851" y="0"/>
                    </a:cxn>
                    <a:cxn ang="0">
                      <a:pos x="1829" y="0"/>
                    </a:cxn>
                    <a:cxn ang="0">
                      <a:pos x="1829" y="1085"/>
                    </a:cxn>
                    <a:cxn ang="0">
                      <a:pos x="1840" y="1074"/>
                    </a:cxn>
                    <a:cxn ang="0">
                      <a:pos x="0" y="1074"/>
                    </a:cxn>
                    <a:cxn ang="0">
                      <a:pos x="0" y="1096"/>
                    </a:cxn>
                  </a:cxnLst>
                  <a:rect l="0" t="0" r="r" b="b"/>
                  <a:pathLst>
                    <a:path w="1851" h="1096">
                      <a:moveTo>
                        <a:pt x="0" y="1096"/>
                      </a:moveTo>
                      <a:lnTo>
                        <a:pt x="1851" y="1096"/>
                      </a:lnTo>
                      <a:lnTo>
                        <a:pt x="1851" y="0"/>
                      </a:lnTo>
                      <a:lnTo>
                        <a:pt x="1829" y="0"/>
                      </a:lnTo>
                      <a:lnTo>
                        <a:pt x="1829" y="1085"/>
                      </a:lnTo>
                      <a:lnTo>
                        <a:pt x="1840" y="1074"/>
                      </a:lnTo>
                      <a:lnTo>
                        <a:pt x="0" y="1074"/>
                      </a:lnTo>
                      <a:lnTo>
                        <a:pt x="0" y="1096"/>
                      </a:lnTo>
                      <a:close/>
                    </a:path>
                  </a:pathLst>
                </a:custGeom>
                <a:solidFill>
                  <a:srgbClr val="FF0000"/>
                </a:solidFill>
                <a:ln w="28575" cmpd="sng">
                  <a:solidFill>
                    <a:srgbClr val="FF0000"/>
                  </a:solidFill>
                  <a:round/>
                  <a:headEnd/>
                  <a:tailEnd/>
                </a:ln>
              </p:spPr>
              <p:txBody>
                <a:bodyPr/>
                <a:lstStyle/>
                <a:p>
                  <a:endParaRPr lang="en-US"/>
                </a:p>
              </p:txBody>
            </p:sp>
            <p:sp>
              <p:nvSpPr>
                <p:cNvPr id="441450" name="Line 106"/>
                <p:cNvSpPr>
                  <a:spLocks noChangeShapeType="1"/>
                </p:cNvSpPr>
                <p:nvPr/>
              </p:nvSpPr>
              <p:spPr bwMode="auto">
                <a:xfrm>
                  <a:off x="3494" y="2811"/>
                  <a:ext cx="419" cy="0"/>
                </a:xfrm>
                <a:prstGeom prst="line">
                  <a:avLst/>
                </a:prstGeom>
                <a:noFill/>
                <a:ln w="57150">
                  <a:solidFill>
                    <a:srgbClr val="FF0000"/>
                  </a:solidFill>
                  <a:round/>
                  <a:headEnd/>
                  <a:tailEnd type="triangle" w="med" len="med"/>
                </a:ln>
                <a:effectLst/>
              </p:spPr>
              <p:txBody>
                <a:bodyPr lIns="92075" tIns="46038" rIns="92075" bIns="46038"/>
                <a:lstStyle/>
                <a:p>
                  <a:endParaRPr lang="en-US"/>
                </a:p>
              </p:txBody>
            </p:sp>
            <p:sp>
              <p:nvSpPr>
                <p:cNvPr id="441451" name="Line 107"/>
                <p:cNvSpPr>
                  <a:spLocks noChangeShapeType="1"/>
                </p:cNvSpPr>
                <p:nvPr/>
              </p:nvSpPr>
              <p:spPr bwMode="auto">
                <a:xfrm>
                  <a:off x="3352" y="2925"/>
                  <a:ext cx="572" cy="2"/>
                </a:xfrm>
                <a:prstGeom prst="line">
                  <a:avLst/>
                </a:prstGeom>
                <a:noFill/>
                <a:ln w="57150">
                  <a:solidFill>
                    <a:srgbClr val="FF0000"/>
                  </a:solidFill>
                  <a:round/>
                  <a:headEnd/>
                  <a:tailEnd type="triangle" w="med" len="med"/>
                </a:ln>
                <a:effectLst/>
              </p:spPr>
              <p:txBody>
                <a:bodyPr lIns="92075" tIns="46038" rIns="92075" bIns="46038"/>
                <a:lstStyle/>
                <a:p>
                  <a:endParaRPr lang="en-US"/>
                </a:p>
              </p:txBody>
            </p:sp>
          </p:grpSp>
        </p:grpSp>
        <p:sp>
          <p:nvSpPr>
            <p:cNvPr id="157" name="Freeform 96"/>
            <p:cNvSpPr>
              <a:spLocks/>
            </p:cNvSpPr>
            <p:nvPr/>
          </p:nvSpPr>
          <p:spPr bwMode="auto">
            <a:xfrm>
              <a:off x="5688009" y="3521867"/>
              <a:ext cx="141287" cy="142875"/>
            </a:xfrm>
            <a:custGeom>
              <a:avLst/>
              <a:gdLst/>
              <a:ahLst/>
              <a:cxnLst>
                <a:cxn ang="0">
                  <a:pos x="0" y="90"/>
                </a:cxn>
                <a:cxn ang="0">
                  <a:pos x="45" y="0"/>
                </a:cxn>
                <a:cxn ang="0">
                  <a:pos x="89" y="90"/>
                </a:cxn>
                <a:cxn ang="0">
                  <a:pos x="0" y="90"/>
                </a:cxn>
              </a:cxnLst>
              <a:rect l="0" t="0" r="r" b="b"/>
              <a:pathLst>
                <a:path w="89" h="90">
                  <a:moveTo>
                    <a:pt x="0" y="90"/>
                  </a:moveTo>
                  <a:lnTo>
                    <a:pt x="45" y="0"/>
                  </a:lnTo>
                  <a:lnTo>
                    <a:pt x="89" y="90"/>
                  </a:lnTo>
                  <a:lnTo>
                    <a:pt x="0" y="90"/>
                  </a:lnTo>
                  <a:close/>
                </a:path>
              </a:pathLst>
            </a:custGeom>
            <a:solidFill>
              <a:srgbClr val="FF1721"/>
            </a:solidFill>
            <a:ln w="9525">
              <a:noFill/>
              <a:round/>
              <a:headEnd/>
              <a:tailEnd/>
            </a:ln>
          </p:spPr>
          <p:txBody>
            <a:bodyPr/>
            <a:lstStyle/>
            <a:p>
              <a:endParaRPr lang="en-US"/>
            </a:p>
          </p:txBody>
        </p:sp>
      </p:grpSp>
      <p:sp>
        <p:nvSpPr>
          <p:cNvPr id="159" name="TextBox 158"/>
          <p:cNvSpPr txBox="1"/>
          <p:nvPr/>
        </p:nvSpPr>
        <p:spPr>
          <a:xfrm>
            <a:off x="457200" y="1447800"/>
            <a:ext cx="1447800" cy="1034129"/>
          </a:xfrm>
          <a:prstGeom prst="rect">
            <a:avLst/>
          </a:prstGeom>
          <a:noFill/>
        </p:spPr>
        <p:txBody>
          <a:bodyPr wrap="square" rtlCol="0">
            <a:spAutoFit/>
          </a:bodyPr>
          <a:lstStyle/>
          <a:p>
            <a:r>
              <a:rPr lang="en-US" sz="1800" b="1" dirty="0" smtClean="0">
                <a:solidFill>
                  <a:srgbClr val="FF0000"/>
                </a:solidFill>
              </a:rPr>
              <a:t>GLUT</a:t>
            </a:r>
          </a:p>
          <a:p>
            <a:r>
              <a:rPr lang="en-US" sz="1800" b="1" dirty="0" smtClean="0">
                <a:solidFill>
                  <a:srgbClr val="00B0F0"/>
                </a:solidFill>
              </a:rPr>
              <a:t>GABA</a:t>
            </a:r>
          </a:p>
          <a:p>
            <a:r>
              <a:rPr lang="en-US" sz="1800" b="1" dirty="0" smtClean="0">
                <a:solidFill>
                  <a:srgbClr val="00FF00"/>
                </a:solidFill>
              </a:rPr>
              <a:t>GLY</a:t>
            </a:r>
          </a:p>
        </p:txBody>
      </p:sp>
      <p:sp>
        <p:nvSpPr>
          <p:cNvPr id="131" name="Text Box 76"/>
          <p:cNvSpPr txBox="1">
            <a:spLocks noChangeArrowheads="1"/>
          </p:cNvSpPr>
          <p:nvPr/>
        </p:nvSpPr>
        <p:spPr bwMode="auto">
          <a:xfrm>
            <a:off x="6212114" y="2841625"/>
            <a:ext cx="2931886" cy="769441"/>
          </a:xfrm>
          <a:prstGeom prst="rect">
            <a:avLst/>
          </a:prstGeom>
          <a:noFill/>
          <a:ln w="9525">
            <a:noFill/>
            <a:miter lim="800000"/>
            <a:headEnd/>
            <a:tailEnd/>
          </a:ln>
          <a:effectLst/>
        </p:spPr>
        <p:txBody>
          <a:bodyPr wrap="square">
            <a:spAutoFit/>
          </a:bodyPr>
          <a:lstStyle/>
          <a:p>
            <a:pPr eaLnBrk="0" hangingPunct="0">
              <a:buSzTx/>
              <a:buFont typeface="Monotype Sorts" pitchFamily="2" charset="2"/>
              <a:buNone/>
            </a:pPr>
            <a:r>
              <a:rPr kumimoji="1" lang="en-US" sz="2000" b="0" dirty="0">
                <a:solidFill>
                  <a:srgbClr val="FFFF00"/>
                </a:solidFill>
                <a:latin typeface="Arial Black" pitchFamily="34" charset="0"/>
              </a:rPr>
              <a:t>Inferior</a:t>
            </a:r>
          </a:p>
          <a:p>
            <a:pPr eaLnBrk="0" hangingPunct="0">
              <a:buSzTx/>
              <a:buFont typeface="Monotype Sorts" pitchFamily="2" charset="2"/>
              <a:buNone/>
            </a:pPr>
            <a:r>
              <a:rPr kumimoji="1" lang="en-US" sz="2000" b="0" dirty="0">
                <a:solidFill>
                  <a:srgbClr val="FFFF00"/>
                </a:solidFill>
                <a:latin typeface="Arial Black" pitchFamily="34" charset="0"/>
              </a:rPr>
              <a:t>Colliculus</a:t>
            </a:r>
          </a:p>
        </p:txBody>
      </p:sp>
      <p:sp>
        <p:nvSpPr>
          <p:cNvPr id="132" name="Text Box 76"/>
          <p:cNvSpPr txBox="1">
            <a:spLocks noChangeArrowheads="1"/>
          </p:cNvSpPr>
          <p:nvPr/>
        </p:nvSpPr>
        <p:spPr bwMode="auto">
          <a:xfrm>
            <a:off x="6212114" y="1965260"/>
            <a:ext cx="2931886" cy="707886"/>
          </a:xfrm>
          <a:prstGeom prst="rect">
            <a:avLst/>
          </a:prstGeom>
          <a:noFill/>
          <a:ln w="9525">
            <a:noFill/>
            <a:miter lim="800000"/>
            <a:headEnd/>
            <a:tailEnd/>
          </a:ln>
          <a:effectLst/>
        </p:spPr>
        <p:txBody>
          <a:bodyPr wrap="square">
            <a:spAutoFit/>
          </a:bodyPr>
          <a:lstStyle/>
          <a:p>
            <a:pPr eaLnBrk="0" hangingPunct="0">
              <a:buSzTx/>
              <a:buFont typeface="Monotype Sorts" pitchFamily="2" charset="2"/>
              <a:buNone/>
            </a:pPr>
            <a:r>
              <a:rPr kumimoji="1" lang="en-US" sz="2000" b="0" dirty="0" smtClean="0">
                <a:solidFill>
                  <a:srgbClr val="FFFF00"/>
                </a:solidFill>
                <a:latin typeface="Arial Black" pitchFamily="34" charset="0"/>
              </a:rPr>
              <a:t>Medial Geniculate Body</a:t>
            </a:r>
            <a:endParaRPr kumimoji="1" lang="en-US" sz="2000" b="0"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011259"/>
            <a:ext cx="7772400" cy="1392936"/>
          </a:xfrm>
        </p:spPr>
        <p:txBody>
          <a:bodyPr/>
          <a:lstStyle/>
          <a:p>
            <a:r>
              <a:rPr lang="en-US" dirty="0" smtClean="0"/>
              <a:t>Questions about the Inferior Colliculus</a:t>
            </a:r>
            <a:endParaRPr lang="en-US" dirty="0"/>
          </a:p>
        </p:txBody>
      </p:sp>
      <p:sp>
        <p:nvSpPr>
          <p:cNvPr id="3" name="Content Placeholder 2"/>
          <p:cNvSpPr>
            <a:spLocks noGrp="1"/>
          </p:cNvSpPr>
          <p:nvPr>
            <p:ph idx="1"/>
          </p:nvPr>
        </p:nvSpPr>
        <p:spPr>
          <a:xfrm>
            <a:off x="914400" y="3415454"/>
            <a:ext cx="7772400" cy="2431288"/>
          </a:xfrm>
        </p:spPr>
        <p:txBody>
          <a:bodyPr/>
          <a:lstStyle/>
          <a:p>
            <a:r>
              <a:rPr lang="en-US" dirty="0" smtClean="0"/>
              <a:t>What are the types of neurons?</a:t>
            </a:r>
          </a:p>
          <a:p>
            <a:r>
              <a:rPr lang="en-US" dirty="0" smtClean="0"/>
              <a:t>How are the synapses organized?</a:t>
            </a:r>
          </a:p>
          <a:p>
            <a:r>
              <a:rPr lang="en-US" dirty="0" smtClean="0"/>
              <a:t>What are their inputs?</a:t>
            </a:r>
          </a:p>
          <a:p>
            <a:r>
              <a:rPr lang="en-US" dirty="0" smtClean="0"/>
              <a:t>What neural circuits do they make?</a:t>
            </a:r>
          </a:p>
          <a:p>
            <a:endParaRPr lang="en-US"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228600" y="0"/>
            <a:ext cx="3352800" cy="2667000"/>
          </a:xfrm>
          <a:noFill/>
          <a:ln/>
        </p:spPr>
        <p:txBody>
          <a:bodyPr/>
          <a:lstStyle/>
          <a:p>
            <a:r>
              <a:rPr kumimoji="1" lang="en-US" sz="4000" dirty="0" smtClean="0"/>
              <a:t>Neurons </a:t>
            </a:r>
            <a:br>
              <a:rPr kumimoji="1" lang="en-US" sz="4000" dirty="0" smtClean="0"/>
            </a:br>
            <a:r>
              <a:rPr kumimoji="1" lang="en-US" sz="4000" dirty="0" smtClean="0"/>
              <a:t>in the Inferior </a:t>
            </a:r>
            <a:r>
              <a:rPr kumimoji="1" lang="en-US" sz="4000" dirty="0"/>
              <a:t>Colliculus </a:t>
            </a:r>
          </a:p>
        </p:txBody>
      </p:sp>
      <p:sp>
        <p:nvSpPr>
          <p:cNvPr id="11" name="Content Placeholder 10"/>
          <p:cNvSpPr>
            <a:spLocks noGrp="1"/>
          </p:cNvSpPr>
          <p:nvPr>
            <p:ph idx="1"/>
          </p:nvPr>
        </p:nvSpPr>
        <p:spPr>
          <a:xfrm>
            <a:off x="152400" y="3200400"/>
            <a:ext cx="3352800" cy="3505200"/>
          </a:xfrm>
        </p:spPr>
        <p:txBody>
          <a:bodyPr/>
          <a:lstStyle/>
          <a:p>
            <a:r>
              <a:rPr lang="en-US" dirty="0" smtClean="0"/>
              <a:t>Divided into parts with different cellular organization</a:t>
            </a:r>
          </a:p>
          <a:p>
            <a:r>
              <a:rPr lang="en-US" dirty="0" smtClean="0"/>
              <a:t>CN=central nucleus has layers of cells</a:t>
            </a:r>
            <a:endParaRPr lang="en-US" dirty="0"/>
          </a:p>
        </p:txBody>
      </p:sp>
      <p:pic>
        <p:nvPicPr>
          <p:cNvPr id="384004" name="Picture 4" descr="golgi150"/>
          <p:cNvPicPr>
            <a:picLocks noChangeAspect="1" noChangeArrowheads="1"/>
          </p:cNvPicPr>
          <p:nvPr/>
        </p:nvPicPr>
        <p:blipFill>
          <a:blip r:embed="rId4" cstate="print"/>
          <a:srcRect/>
          <a:stretch>
            <a:fillRect/>
          </a:stretch>
        </p:blipFill>
        <p:spPr bwMode="auto">
          <a:xfrm>
            <a:off x="3638550" y="0"/>
            <a:ext cx="5505450" cy="6858000"/>
          </a:xfrm>
          <a:prstGeom prst="rect">
            <a:avLst/>
          </a:prstGeom>
          <a:noFill/>
        </p:spPr>
      </p:pic>
      <p:sp>
        <p:nvSpPr>
          <p:cNvPr id="384005" name="Text Box 5"/>
          <p:cNvSpPr txBox="1">
            <a:spLocks noChangeArrowheads="1"/>
          </p:cNvSpPr>
          <p:nvPr/>
        </p:nvSpPr>
        <p:spPr bwMode="auto">
          <a:xfrm>
            <a:off x="5105400" y="2743200"/>
            <a:ext cx="536575" cy="400752"/>
          </a:xfrm>
          <a:prstGeom prst="rect">
            <a:avLst/>
          </a:prstGeom>
          <a:solidFill>
            <a:schemeClr val="bg1"/>
          </a:solidFill>
          <a:ln w="9525" algn="ctr">
            <a:noFill/>
            <a:miter lim="800000"/>
            <a:headEnd/>
            <a:tailEnd/>
          </a:ln>
          <a:effectLst/>
        </p:spPr>
        <p:txBody>
          <a:bodyPr wrap="square" lIns="92075" tIns="46038" rIns="92075" bIns="46038">
            <a:spAutoFit/>
          </a:bodyPr>
          <a:lstStyle/>
          <a:p>
            <a:pPr marL="342900" indent="-342900">
              <a:buFont typeface="Wingdings" pitchFamily="2" charset="2"/>
              <a:buNone/>
            </a:pPr>
            <a:r>
              <a:rPr lang="en-US" sz="2000" dirty="0">
                <a:latin typeface="+mn-lt"/>
              </a:rPr>
              <a:t>CN</a:t>
            </a:r>
          </a:p>
        </p:txBody>
      </p:sp>
      <p:sp>
        <p:nvSpPr>
          <p:cNvPr id="384006" name="Text Box 6"/>
          <p:cNvSpPr txBox="1">
            <a:spLocks noChangeArrowheads="1"/>
          </p:cNvSpPr>
          <p:nvPr/>
        </p:nvSpPr>
        <p:spPr bwMode="auto">
          <a:xfrm>
            <a:off x="6629400" y="762000"/>
            <a:ext cx="566737" cy="400752"/>
          </a:xfrm>
          <a:prstGeom prst="rect">
            <a:avLst/>
          </a:prstGeom>
          <a:solidFill>
            <a:schemeClr val="bg1"/>
          </a:solidFill>
          <a:ln w="9525" algn="ctr">
            <a:noFill/>
            <a:miter lim="800000"/>
            <a:headEnd/>
            <a:tailEnd/>
          </a:ln>
          <a:effectLst/>
        </p:spPr>
        <p:txBody>
          <a:bodyPr wrap="square" lIns="92075" tIns="46038" rIns="92075" bIns="46038">
            <a:spAutoFit/>
          </a:bodyPr>
          <a:lstStyle/>
          <a:p>
            <a:pPr marL="342900" indent="-342900">
              <a:buFont typeface="Wingdings" pitchFamily="2" charset="2"/>
              <a:buNone/>
            </a:pPr>
            <a:r>
              <a:rPr lang="en-US" sz="2000" dirty="0">
                <a:latin typeface="+mn-lt"/>
              </a:rPr>
              <a:t>DC</a:t>
            </a:r>
          </a:p>
        </p:txBody>
      </p:sp>
      <p:sp>
        <p:nvSpPr>
          <p:cNvPr id="384007" name="Text Box 7"/>
          <p:cNvSpPr txBox="1">
            <a:spLocks noChangeArrowheads="1"/>
          </p:cNvSpPr>
          <p:nvPr/>
        </p:nvSpPr>
        <p:spPr bwMode="auto">
          <a:xfrm>
            <a:off x="3954193" y="1828800"/>
            <a:ext cx="533400" cy="400752"/>
          </a:xfrm>
          <a:prstGeom prst="rect">
            <a:avLst/>
          </a:prstGeom>
          <a:solidFill>
            <a:schemeClr val="bg1"/>
          </a:solidFill>
          <a:ln w="9525" algn="ctr">
            <a:noFill/>
            <a:miter lim="800000"/>
            <a:headEnd/>
            <a:tailEnd/>
          </a:ln>
          <a:effectLst/>
        </p:spPr>
        <p:txBody>
          <a:bodyPr wrap="square" lIns="92075" tIns="46038" rIns="92075" bIns="46038">
            <a:spAutoFit/>
          </a:bodyPr>
          <a:lstStyle/>
          <a:p>
            <a:pPr marL="342900" indent="-342900">
              <a:buFont typeface="Wingdings" pitchFamily="2" charset="2"/>
              <a:buNone/>
            </a:pPr>
            <a:r>
              <a:rPr lang="en-US" sz="2000" dirty="0">
                <a:latin typeface="+mn-lt"/>
              </a:rPr>
              <a:t>LC</a:t>
            </a:r>
          </a:p>
        </p:txBody>
      </p:sp>
      <p:grpSp>
        <p:nvGrpSpPr>
          <p:cNvPr id="2" name="Group 8"/>
          <p:cNvGrpSpPr>
            <a:grpSpLocks/>
          </p:cNvGrpSpPr>
          <p:nvPr/>
        </p:nvGrpSpPr>
        <p:grpSpPr bwMode="auto">
          <a:xfrm>
            <a:off x="0" y="1676400"/>
            <a:ext cx="6248401" cy="5181600"/>
            <a:chOff x="192" y="1056"/>
            <a:chExt cx="3936" cy="3264"/>
          </a:xfrm>
        </p:grpSpPr>
        <p:sp>
          <p:nvSpPr>
            <p:cNvPr id="384009" name="Line 9"/>
            <p:cNvSpPr>
              <a:spLocks noChangeShapeType="1"/>
            </p:cNvSpPr>
            <p:nvPr/>
          </p:nvSpPr>
          <p:spPr bwMode="auto">
            <a:xfrm flipV="1">
              <a:off x="2544" y="1056"/>
              <a:ext cx="1056" cy="864"/>
            </a:xfrm>
            <a:prstGeom prst="line">
              <a:avLst/>
            </a:prstGeom>
            <a:noFill/>
            <a:ln w="57150">
              <a:solidFill>
                <a:srgbClr val="FF1721"/>
              </a:solidFill>
              <a:round/>
              <a:headEnd/>
              <a:tailEnd type="triangle" w="med" len="med"/>
            </a:ln>
            <a:effectLst/>
          </p:spPr>
          <p:txBody>
            <a:bodyPr/>
            <a:lstStyle/>
            <a:p>
              <a:endParaRPr lang="en-US" dirty="0"/>
            </a:p>
          </p:txBody>
        </p:sp>
        <p:sp>
          <p:nvSpPr>
            <p:cNvPr id="384010" name="Line 10"/>
            <p:cNvSpPr>
              <a:spLocks noChangeShapeType="1"/>
            </p:cNvSpPr>
            <p:nvPr/>
          </p:nvSpPr>
          <p:spPr bwMode="auto">
            <a:xfrm flipV="1">
              <a:off x="2544" y="1632"/>
              <a:ext cx="1584" cy="2688"/>
            </a:xfrm>
            <a:prstGeom prst="line">
              <a:avLst/>
            </a:prstGeom>
            <a:noFill/>
            <a:ln w="57150">
              <a:solidFill>
                <a:srgbClr val="FF1721"/>
              </a:solidFill>
              <a:round/>
              <a:headEnd/>
              <a:tailEnd type="triangle" w="med" len="med"/>
            </a:ln>
            <a:effectLst/>
          </p:spPr>
          <p:txBody>
            <a:bodyPr/>
            <a:lstStyle/>
            <a:p>
              <a:endParaRPr lang="en-US" dirty="0"/>
            </a:p>
          </p:txBody>
        </p:sp>
        <p:graphicFrame>
          <p:nvGraphicFramePr>
            <p:cNvPr id="384011" name="Object 11"/>
            <p:cNvGraphicFramePr>
              <a:graphicFrameLocks noChangeAspect="1"/>
            </p:cNvGraphicFramePr>
            <p:nvPr/>
          </p:nvGraphicFramePr>
          <p:xfrm>
            <a:off x="192" y="1872"/>
            <a:ext cx="2377" cy="2448"/>
          </p:xfrm>
          <a:graphic>
            <a:graphicData uri="http://schemas.openxmlformats.org/presentationml/2006/ole">
              <p:oleObj spid="_x0000_s82946" name="Designer Drawing" r:id="rId5" imgW="5870880" imgH="6044760" progId="">
                <p:embed/>
              </p:oleObj>
            </a:graphicData>
          </a:graphic>
        </p:graphicFrame>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2" descr="Figure05"/>
          <p:cNvPicPr>
            <a:picLocks noChangeAspect="1" noChangeArrowheads="1"/>
          </p:cNvPicPr>
          <p:nvPr/>
        </p:nvPicPr>
        <p:blipFill>
          <a:blip r:embed="rId3" cstate="print">
            <a:lum bright="-30000" contrast="36000"/>
          </a:blip>
          <a:srcRect/>
          <a:stretch>
            <a:fillRect/>
          </a:stretch>
        </p:blipFill>
        <p:spPr bwMode="auto">
          <a:xfrm>
            <a:off x="88900" y="752475"/>
            <a:ext cx="4057650" cy="5351463"/>
          </a:xfrm>
          <a:prstGeom prst="rect">
            <a:avLst/>
          </a:prstGeom>
          <a:noFill/>
          <a:ln w="9525">
            <a:noFill/>
            <a:miter lim="800000"/>
            <a:headEnd/>
            <a:tailEnd/>
          </a:ln>
        </p:spPr>
      </p:pic>
      <p:sp>
        <p:nvSpPr>
          <p:cNvPr id="302083" name="Rectangle 3"/>
          <p:cNvSpPr>
            <a:spLocks noGrp="1" noChangeArrowheads="1"/>
          </p:cNvSpPr>
          <p:nvPr>
            <p:ph type="title" idx="4294967295"/>
          </p:nvPr>
        </p:nvSpPr>
        <p:spPr>
          <a:xfrm>
            <a:off x="4327525" y="5062538"/>
            <a:ext cx="4816475" cy="1466850"/>
          </a:xfrm>
        </p:spPr>
        <p:txBody>
          <a:bodyPr/>
          <a:lstStyle/>
          <a:p>
            <a:pPr eaLnBrk="1" hangingPunct="1">
              <a:defRPr/>
            </a:pPr>
            <a:r>
              <a:rPr lang="en-US" b="1" dirty="0" smtClean="0"/>
              <a:t>Highly oriented disc- shaped neurons</a:t>
            </a:r>
          </a:p>
        </p:txBody>
      </p:sp>
      <p:sp>
        <p:nvSpPr>
          <p:cNvPr id="15364" name="Text Box 4"/>
          <p:cNvSpPr txBox="1">
            <a:spLocks noChangeArrowheads="1"/>
          </p:cNvSpPr>
          <p:nvPr/>
        </p:nvSpPr>
        <p:spPr bwMode="auto">
          <a:xfrm>
            <a:off x="374650" y="6211888"/>
            <a:ext cx="1470025" cy="579437"/>
          </a:xfrm>
          <a:prstGeom prst="rect">
            <a:avLst/>
          </a:prstGeom>
          <a:noFill/>
          <a:ln w="9525" algn="ctr">
            <a:noFill/>
            <a:miter lim="800000"/>
            <a:headEnd/>
            <a:tailEnd/>
          </a:ln>
        </p:spPr>
        <p:txBody>
          <a:bodyPr wrap="none" lIns="92075" tIns="46038" rIns="92075" bIns="46038">
            <a:spAutoFit/>
          </a:bodyPr>
          <a:lstStyle/>
          <a:p>
            <a:pPr marL="342900" indent="-342900">
              <a:buFont typeface="Wingdings" pitchFamily="2" charset="2"/>
              <a:buNone/>
            </a:pPr>
            <a:r>
              <a:rPr lang="en-US" sz="3200"/>
              <a:t>Stellate</a:t>
            </a:r>
          </a:p>
        </p:txBody>
      </p:sp>
      <p:sp>
        <p:nvSpPr>
          <p:cNvPr id="15365" name="Text Box 5"/>
          <p:cNvSpPr txBox="1">
            <a:spLocks noChangeArrowheads="1"/>
          </p:cNvSpPr>
          <p:nvPr/>
        </p:nvSpPr>
        <p:spPr bwMode="auto">
          <a:xfrm>
            <a:off x="2470150" y="106363"/>
            <a:ext cx="930275" cy="579437"/>
          </a:xfrm>
          <a:prstGeom prst="rect">
            <a:avLst/>
          </a:prstGeom>
          <a:noFill/>
          <a:ln w="9525" algn="ctr">
            <a:noFill/>
            <a:miter lim="800000"/>
            <a:headEnd/>
            <a:tailEnd/>
          </a:ln>
        </p:spPr>
        <p:txBody>
          <a:bodyPr wrap="none" lIns="92075" tIns="46038" rIns="92075" bIns="46038">
            <a:spAutoFit/>
          </a:bodyPr>
          <a:lstStyle/>
          <a:p>
            <a:pPr marL="342900" indent="-342900">
              <a:buFont typeface="Wingdings" pitchFamily="2" charset="2"/>
              <a:buNone/>
            </a:pPr>
            <a:r>
              <a:rPr lang="en-US" sz="3200"/>
              <a:t>Disc</a:t>
            </a:r>
          </a:p>
        </p:txBody>
      </p:sp>
      <p:pic>
        <p:nvPicPr>
          <p:cNvPr id="7" name="Cell1 rotations0003.avi">
            <a:hlinkClick r:id="" action="ppaction://media"/>
          </p:cNvPr>
          <p:cNvPicPr>
            <a:picLocks noRot="1" noChangeAspect="1"/>
          </p:cNvPicPr>
          <p:nvPr>
            <a:videoFile r:link="rId1"/>
          </p:nvPr>
        </p:nvPicPr>
        <p:blipFill>
          <a:blip r:embed="rId4" cstate="print"/>
          <a:srcRect l="7698" t="9975" r="10808" b="12908"/>
          <a:stretch>
            <a:fillRect/>
          </a:stretch>
        </p:blipFill>
        <p:spPr>
          <a:xfrm>
            <a:off x="4121834" y="-168812"/>
            <a:ext cx="5247249" cy="46423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683678" y="1361299"/>
          <a:ext cx="7799917" cy="5496701"/>
        </p:xfrm>
        <a:graphic>
          <a:graphicData uri="http://schemas.openxmlformats.org/presentationml/2006/ole">
            <p:oleObj spid="_x0000_s2050" name="Graph" r:id="rId3" imgW="3726720" imgH="2628000" progId="Origin50.Graph">
              <p:embed/>
            </p:oleObj>
          </a:graphicData>
        </a:graphic>
      </p:graphicFrame>
      <p:sp>
        <p:nvSpPr>
          <p:cNvPr id="332803" name="Text Box 3"/>
          <p:cNvSpPr txBox="1">
            <a:spLocks noChangeArrowheads="1"/>
          </p:cNvSpPr>
          <p:nvPr/>
        </p:nvSpPr>
        <p:spPr bwMode="auto">
          <a:xfrm>
            <a:off x="55563" y="6276975"/>
            <a:ext cx="2343150" cy="581025"/>
          </a:xfrm>
          <a:prstGeom prst="rect">
            <a:avLst/>
          </a:prstGeom>
          <a:noFill/>
          <a:ln w="9525">
            <a:noFill/>
            <a:miter lim="800000"/>
            <a:headEnd/>
            <a:tailEnd/>
          </a:ln>
          <a:effectLst/>
        </p:spPr>
        <p:txBody>
          <a:bodyPr>
            <a:spAutoFit/>
          </a:bodyPr>
          <a:lstStyle/>
          <a:p>
            <a:pPr eaLnBrk="0" hangingPunct="0">
              <a:buSzTx/>
              <a:buFont typeface="Monotype Sorts" pitchFamily="2" charset="2"/>
              <a:buNone/>
              <a:defRPr/>
            </a:pPr>
            <a:r>
              <a:rPr kumimoji="1" lang="en-US" sz="1600" b="0">
                <a:effectLst>
                  <a:outerShdw blurRad="38100" dist="38100" dir="2700000" algn="tl">
                    <a:srgbClr val="000000"/>
                  </a:outerShdw>
                </a:effectLst>
                <a:latin typeface="Arial Black" pitchFamily="34" charset="0"/>
              </a:rPr>
              <a:t>Sustained-Regular</a:t>
            </a:r>
            <a:r>
              <a:rPr kumimoji="1" lang="en-US" sz="1600" b="0">
                <a:latin typeface="Arial Black" pitchFamily="34" charset="0"/>
              </a:rPr>
              <a:t>, Delayed rectifier K </a:t>
            </a:r>
          </a:p>
        </p:txBody>
      </p:sp>
      <p:sp>
        <p:nvSpPr>
          <p:cNvPr id="332804" name="Text Box 4"/>
          <p:cNvSpPr txBox="1">
            <a:spLocks noChangeArrowheads="1"/>
          </p:cNvSpPr>
          <p:nvPr/>
        </p:nvSpPr>
        <p:spPr bwMode="auto">
          <a:xfrm>
            <a:off x="2627313" y="6276975"/>
            <a:ext cx="3109912" cy="581025"/>
          </a:xfrm>
          <a:prstGeom prst="rect">
            <a:avLst/>
          </a:prstGeom>
          <a:noFill/>
          <a:ln w="9525">
            <a:noFill/>
            <a:miter lim="800000"/>
            <a:headEnd/>
            <a:tailEnd/>
          </a:ln>
          <a:effectLst/>
        </p:spPr>
        <p:txBody>
          <a:bodyPr>
            <a:spAutoFit/>
          </a:bodyPr>
          <a:lstStyle/>
          <a:p>
            <a:pPr eaLnBrk="0" hangingPunct="0">
              <a:buSzTx/>
              <a:buFont typeface="Monotype Sorts" pitchFamily="2" charset="2"/>
              <a:buNone/>
              <a:defRPr/>
            </a:pPr>
            <a:r>
              <a:rPr kumimoji="1" lang="en-US" sz="1600" b="0">
                <a:effectLst>
                  <a:outerShdw blurRad="38100" dist="38100" dir="2700000" algn="tl">
                    <a:srgbClr val="000000"/>
                  </a:outerShdw>
                </a:effectLst>
                <a:latin typeface="Arial Black" pitchFamily="34" charset="0"/>
              </a:rPr>
              <a:t>Onset</a:t>
            </a:r>
            <a:r>
              <a:rPr kumimoji="1" lang="en-US" sz="1600" b="0">
                <a:latin typeface="Arial Black" pitchFamily="34" charset="0"/>
              </a:rPr>
              <a:t>, Low threshold and Kv 3.1 type high threshold</a:t>
            </a:r>
          </a:p>
        </p:txBody>
      </p:sp>
      <p:sp>
        <p:nvSpPr>
          <p:cNvPr id="332805" name="Text Box 5"/>
          <p:cNvSpPr txBox="1">
            <a:spLocks noChangeArrowheads="1"/>
          </p:cNvSpPr>
          <p:nvPr/>
        </p:nvSpPr>
        <p:spPr bwMode="auto">
          <a:xfrm>
            <a:off x="5903913" y="6276975"/>
            <a:ext cx="3240087" cy="581025"/>
          </a:xfrm>
          <a:prstGeom prst="rect">
            <a:avLst/>
          </a:prstGeom>
          <a:noFill/>
          <a:ln w="9525">
            <a:noFill/>
            <a:miter lim="800000"/>
            <a:headEnd/>
            <a:tailEnd/>
          </a:ln>
          <a:effectLst/>
        </p:spPr>
        <p:txBody>
          <a:bodyPr>
            <a:spAutoFit/>
          </a:bodyPr>
          <a:lstStyle/>
          <a:p>
            <a:pPr eaLnBrk="0" hangingPunct="0">
              <a:buSzTx/>
              <a:buFont typeface="Monotype Sorts" pitchFamily="2" charset="2"/>
              <a:buNone/>
              <a:defRPr/>
            </a:pPr>
            <a:r>
              <a:rPr kumimoji="1" lang="en-US" sz="1600" b="0">
                <a:effectLst>
                  <a:outerShdw blurRad="38100" dist="38100" dir="2700000" algn="tl">
                    <a:srgbClr val="000000"/>
                  </a:outerShdw>
                </a:effectLst>
                <a:latin typeface="Arial Black" pitchFamily="34" charset="0"/>
              </a:rPr>
              <a:t>Buildup-pauser</a:t>
            </a:r>
            <a:r>
              <a:rPr kumimoji="1" lang="en-US" sz="1600" b="0">
                <a:latin typeface="Arial Black" pitchFamily="34" charset="0"/>
              </a:rPr>
              <a:t>,  Transient A-type K+current</a:t>
            </a:r>
          </a:p>
        </p:txBody>
      </p:sp>
      <p:sp>
        <p:nvSpPr>
          <p:cNvPr id="332806" name="Text Box 6"/>
          <p:cNvSpPr txBox="1">
            <a:spLocks noChangeArrowheads="1"/>
          </p:cNvSpPr>
          <p:nvPr/>
        </p:nvSpPr>
        <p:spPr bwMode="auto">
          <a:xfrm>
            <a:off x="193675" y="718072"/>
            <a:ext cx="2235200" cy="874712"/>
          </a:xfrm>
          <a:prstGeom prst="rect">
            <a:avLst/>
          </a:prstGeom>
          <a:noFill/>
          <a:ln w="9525">
            <a:noFill/>
            <a:miter lim="800000"/>
            <a:headEnd/>
            <a:tailEnd/>
          </a:ln>
          <a:effectLst/>
        </p:spPr>
        <p:txBody>
          <a:bodyPr>
            <a:spAutoFit/>
          </a:bodyPr>
          <a:lstStyle/>
          <a:p>
            <a:pPr eaLnBrk="0" hangingPunct="0">
              <a:buSzTx/>
              <a:buFont typeface="Monotype Sorts" pitchFamily="2" charset="2"/>
              <a:buNone/>
              <a:defRPr/>
            </a:pPr>
            <a:r>
              <a:rPr kumimoji="1" lang="en-US" sz="1600" b="0" dirty="0">
                <a:effectLst>
                  <a:outerShdw blurRad="38100" dist="38100" dir="2700000" algn="tl">
                    <a:srgbClr val="000000"/>
                  </a:outerShdw>
                </a:effectLst>
                <a:latin typeface="Arial Black" pitchFamily="34" charset="0"/>
              </a:rPr>
              <a:t>Rebound-Regular</a:t>
            </a:r>
            <a:endParaRPr kumimoji="1" lang="en-US" sz="1600" b="0" dirty="0">
              <a:latin typeface="Arial Black" pitchFamily="34" charset="0"/>
            </a:endParaRPr>
          </a:p>
          <a:p>
            <a:pPr eaLnBrk="0" hangingPunct="0">
              <a:buSzTx/>
              <a:buFont typeface="Monotype Sorts" pitchFamily="2" charset="2"/>
              <a:buNone/>
              <a:defRPr/>
            </a:pPr>
            <a:r>
              <a:rPr kumimoji="1" lang="en-US" sz="1600" b="0" dirty="0">
                <a:latin typeface="Arial Black" pitchFamily="34" charset="0"/>
              </a:rPr>
              <a:t>Ca</a:t>
            </a:r>
            <a:r>
              <a:rPr kumimoji="1" lang="en-US" sz="1600" b="0" baseline="30000" dirty="0">
                <a:latin typeface="Arial Black" pitchFamily="34" charset="0"/>
              </a:rPr>
              <a:t>++</a:t>
            </a:r>
            <a:r>
              <a:rPr kumimoji="1" lang="en-US" sz="1600" b="0" dirty="0">
                <a:latin typeface="Arial Black" pitchFamily="34" charset="0"/>
              </a:rPr>
              <a:t> rebound &amp; Delayed rectifier</a:t>
            </a:r>
          </a:p>
        </p:txBody>
      </p:sp>
      <p:sp>
        <p:nvSpPr>
          <p:cNvPr id="332807" name="Text Box 7"/>
          <p:cNvSpPr txBox="1">
            <a:spLocks noChangeArrowheads="1"/>
          </p:cNvSpPr>
          <p:nvPr/>
        </p:nvSpPr>
        <p:spPr bwMode="auto">
          <a:xfrm>
            <a:off x="2624138" y="718072"/>
            <a:ext cx="3305175" cy="874712"/>
          </a:xfrm>
          <a:prstGeom prst="rect">
            <a:avLst/>
          </a:prstGeom>
          <a:noFill/>
          <a:ln w="9525">
            <a:noFill/>
            <a:miter lim="800000"/>
            <a:headEnd/>
            <a:tailEnd/>
          </a:ln>
          <a:effectLst/>
        </p:spPr>
        <p:txBody>
          <a:bodyPr>
            <a:spAutoFit/>
          </a:bodyPr>
          <a:lstStyle/>
          <a:p>
            <a:pPr eaLnBrk="0" hangingPunct="0">
              <a:buSzTx/>
              <a:buFont typeface="Monotype Sorts" pitchFamily="2" charset="2"/>
              <a:buNone/>
              <a:defRPr/>
            </a:pPr>
            <a:r>
              <a:rPr kumimoji="1" lang="en-US" sz="1600" b="0">
                <a:effectLst>
                  <a:outerShdw blurRad="38100" dist="38100" dir="2700000" algn="tl">
                    <a:srgbClr val="000000"/>
                  </a:outerShdw>
                </a:effectLst>
                <a:latin typeface="Arial Black" pitchFamily="34" charset="0"/>
              </a:rPr>
              <a:t>Rebound-Adapting</a:t>
            </a:r>
            <a:endParaRPr kumimoji="1" lang="en-US" sz="1600" b="0">
              <a:latin typeface="Arial Black" pitchFamily="34" charset="0"/>
            </a:endParaRPr>
          </a:p>
          <a:p>
            <a:pPr eaLnBrk="0" hangingPunct="0">
              <a:buSzTx/>
              <a:buFont typeface="Monotype Sorts" pitchFamily="2" charset="2"/>
              <a:buNone/>
              <a:defRPr/>
            </a:pPr>
            <a:r>
              <a:rPr kumimoji="1" lang="en-US" sz="1600" b="0">
                <a:latin typeface="Arial Black" pitchFamily="34" charset="0"/>
              </a:rPr>
              <a:t>Ca</a:t>
            </a:r>
            <a:r>
              <a:rPr kumimoji="1" lang="en-US" sz="1600" b="0" baseline="30000">
                <a:latin typeface="Arial Black" pitchFamily="34" charset="0"/>
              </a:rPr>
              <a:t>++</a:t>
            </a:r>
            <a:r>
              <a:rPr kumimoji="1" lang="en-US" sz="1600" b="0">
                <a:latin typeface="Arial Black" pitchFamily="34" charset="0"/>
              </a:rPr>
              <a:t> rebound &amp; Apamin-sensitive Ca</a:t>
            </a:r>
            <a:r>
              <a:rPr kumimoji="1" lang="en-US" sz="1600" b="0" baseline="30000">
                <a:latin typeface="Arial Black" pitchFamily="34" charset="0"/>
              </a:rPr>
              <a:t>++</a:t>
            </a:r>
            <a:r>
              <a:rPr kumimoji="1" lang="en-US" sz="1600" b="0">
                <a:latin typeface="Arial Black" pitchFamily="34" charset="0"/>
              </a:rPr>
              <a:t> activated sK</a:t>
            </a:r>
          </a:p>
        </p:txBody>
      </p:sp>
      <p:sp>
        <p:nvSpPr>
          <p:cNvPr id="332808" name="Text Box 8"/>
          <p:cNvSpPr txBox="1">
            <a:spLocks noChangeArrowheads="1"/>
          </p:cNvSpPr>
          <p:nvPr/>
        </p:nvSpPr>
        <p:spPr bwMode="auto">
          <a:xfrm>
            <a:off x="6126163" y="718072"/>
            <a:ext cx="2824162" cy="874712"/>
          </a:xfrm>
          <a:prstGeom prst="rect">
            <a:avLst/>
          </a:prstGeom>
          <a:noFill/>
          <a:ln w="9525">
            <a:noFill/>
            <a:miter lim="800000"/>
            <a:headEnd/>
            <a:tailEnd/>
          </a:ln>
          <a:effectLst/>
        </p:spPr>
        <p:txBody>
          <a:bodyPr>
            <a:spAutoFit/>
          </a:bodyPr>
          <a:lstStyle/>
          <a:p>
            <a:pPr eaLnBrk="0" hangingPunct="0">
              <a:buSzTx/>
              <a:buFont typeface="Monotype Sorts" pitchFamily="2" charset="2"/>
              <a:buNone/>
              <a:defRPr/>
            </a:pPr>
            <a:r>
              <a:rPr kumimoji="1" lang="en-US" sz="1600" b="0">
                <a:effectLst>
                  <a:outerShdw blurRad="38100" dist="38100" dir="2700000" algn="tl">
                    <a:srgbClr val="000000"/>
                  </a:outerShdw>
                </a:effectLst>
                <a:latin typeface="Arial Black" pitchFamily="34" charset="0"/>
              </a:rPr>
              <a:t>Rebound-Transient</a:t>
            </a:r>
          </a:p>
          <a:p>
            <a:pPr eaLnBrk="0" hangingPunct="0">
              <a:buSzTx/>
              <a:buFont typeface="Monotype Sorts" pitchFamily="2" charset="2"/>
              <a:buNone/>
              <a:defRPr/>
            </a:pPr>
            <a:r>
              <a:rPr kumimoji="1" lang="en-US" sz="1600" b="0">
                <a:latin typeface="Arial Black" pitchFamily="34" charset="0"/>
              </a:rPr>
              <a:t>Ca</a:t>
            </a:r>
            <a:r>
              <a:rPr kumimoji="1" lang="en-US" sz="1600" b="0" baseline="30000">
                <a:latin typeface="Arial Black" pitchFamily="34" charset="0"/>
              </a:rPr>
              <a:t>++</a:t>
            </a:r>
            <a:r>
              <a:rPr kumimoji="1" lang="en-US" sz="1600" b="0">
                <a:latin typeface="Arial Black" pitchFamily="34" charset="0"/>
              </a:rPr>
              <a:t> rebound CTX-sensitive Ca</a:t>
            </a:r>
            <a:r>
              <a:rPr kumimoji="1" lang="en-US" sz="1600" b="0" baseline="30000">
                <a:latin typeface="Arial Black" pitchFamily="34" charset="0"/>
              </a:rPr>
              <a:t>++</a:t>
            </a:r>
            <a:r>
              <a:rPr kumimoji="1" lang="en-US" sz="1600" b="0">
                <a:latin typeface="Arial Black" pitchFamily="34" charset="0"/>
              </a:rPr>
              <a:t> act. BK</a:t>
            </a:r>
          </a:p>
        </p:txBody>
      </p:sp>
      <p:sp>
        <p:nvSpPr>
          <p:cNvPr id="9" name="Title 8"/>
          <p:cNvSpPr>
            <a:spLocks noGrp="1"/>
          </p:cNvSpPr>
          <p:nvPr>
            <p:ph type="title" idx="4294967295"/>
          </p:nvPr>
        </p:nvSpPr>
        <p:spPr>
          <a:xfrm>
            <a:off x="0" y="0"/>
            <a:ext cx="9144000" cy="914400"/>
          </a:xfrm>
        </p:spPr>
        <p:txBody>
          <a:bodyPr/>
          <a:lstStyle/>
          <a:p>
            <a:pPr algn="ctr"/>
            <a:r>
              <a:rPr lang="en-US" sz="3200" dirty="0" smtClean="0"/>
              <a:t>Cell types based</a:t>
            </a:r>
            <a:r>
              <a:rPr lang="en-US" sz="3200" baseline="0" dirty="0" smtClean="0"/>
              <a:t> on membrane properties</a:t>
            </a:r>
            <a:endParaRPr lang="en-US" sz="32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23088"/>
            <a:ext cx="7772400" cy="1392936"/>
          </a:xfrm>
        </p:spPr>
        <p:txBody>
          <a:bodyPr/>
          <a:lstStyle/>
          <a:p>
            <a:r>
              <a:rPr lang="en-US" dirty="0" smtClean="0"/>
              <a:t>Questions about the Inferior Colliculus</a:t>
            </a:r>
            <a:endParaRPr lang="en-US" dirty="0"/>
          </a:p>
        </p:txBody>
      </p:sp>
      <p:sp>
        <p:nvSpPr>
          <p:cNvPr id="3" name="Content Placeholder 2"/>
          <p:cNvSpPr>
            <a:spLocks noGrp="1"/>
          </p:cNvSpPr>
          <p:nvPr>
            <p:ph idx="1"/>
          </p:nvPr>
        </p:nvSpPr>
        <p:spPr>
          <a:xfrm>
            <a:off x="914400" y="2039112"/>
            <a:ext cx="7772400" cy="4495800"/>
          </a:xfrm>
        </p:spPr>
        <p:txBody>
          <a:bodyPr>
            <a:normAutofit/>
          </a:bodyPr>
          <a:lstStyle/>
          <a:p>
            <a:r>
              <a:rPr lang="en-US" dirty="0" smtClean="0"/>
              <a:t>What are the types of neurons? </a:t>
            </a:r>
          </a:p>
          <a:p>
            <a:pPr lvl="1"/>
            <a:r>
              <a:rPr lang="en-US" sz="3600" dirty="0" smtClean="0">
                <a:solidFill>
                  <a:srgbClr val="FFFF00"/>
                </a:solidFill>
              </a:rPr>
              <a:t>Flat dendrites in layers</a:t>
            </a:r>
          </a:p>
          <a:p>
            <a:pPr lvl="1"/>
            <a:r>
              <a:rPr lang="en-US" sz="3600" dirty="0" smtClean="0">
                <a:solidFill>
                  <a:srgbClr val="FFFF00"/>
                </a:solidFill>
              </a:rPr>
              <a:t>Different intrinsic properties</a:t>
            </a:r>
          </a:p>
          <a:p>
            <a:r>
              <a:rPr lang="en-US" dirty="0" smtClean="0"/>
              <a:t>How are the synapses organized?</a:t>
            </a:r>
          </a:p>
          <a:p>
            <a:r>
              <a:rPr lang="en-US" dirty="0" smtClean="0"/>
              <a:t>What are their inputs?</a:t>
            </a:r>
          </a:p>
          <a:p>
            <a:r>
              <a:rPr lang="en-US" dirty="0" smtClean="0"/>
              <a:t>What neural circuits do they make?</a:t>
            </a:r>
          </a:p>
          <a:p>
            <a:endParaRPr lang="en-US" dirty="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descr="2.Altschuler_VGLUT1+2_x4.5.jpg"/>
          <p:cNvPicPr>
            <a:picLocks noChangeAspect="1"/>
          </p:cNvPicPr>
          <p:nvPr/>
        </p:nvPicPr>
        <p:blipFill>
          <a:blip r:embed="rId2" cstate="print"/>
          <a:srcRect/>
          <a:stretch>
            <a:fillRect/>
          </a:stretch>
        </p:blipFill>
        <p:spPr bwMode="auto">
          <a:xfrm>
            <a:off x="0" y="1335088"/>
            <a:ext cx="9144000" cy="5522912"/>
          </a:xfrm>
          <a:prstGeom prst="rect">
            <a:avLst/>
          </a:prstGeom>
          <a:noFill/>
          <a:ln w="9525">
            <a:noFill/>
            <a:miter lim="800000"/>
            <a:headEnd/>
            <a:tailEnd/>
          </a:ln>
        </p:spPr>
      </p:pic>
      <p:sp>
        <p:nvSpPr>
          <p:cNvPr id="3" name="Title 2"/>
          <p:cNvSpPr>
            <a:spLocks noGrp="1"/>
          </p:cNvSpPr>
          <p:nvPr>
            <p:ph type="title" idx="4294967295"/>
          </p:nvPr>
        </p:nvSpPr>
        <p:spPr>
          <a:xfrm>
            <a:off x="609600" y="228600"/>
            <a:ext cx="8458200" cy="914400"/>
          </a:xfrm>
        </p:spPr>
        <p:txBody>
          <a:bodyPr/>
          <a:lstStyle/>
          <a:p>
            <a:pPr eaLnBrk="1" fontAlgn="auto" hangingPunct="1">
              <a:spcAft>
                <a:spcPts val="0"/>
              </a:spcAft>
              <a:defRPr/>
            </a:pPr>
            <a:r>
              <a:rPr lang="en-US" dirty="0" smtClean="0">
                <a:solidFill>
                  <a:schemeClr val="tx2">
                    <a:satMod val="200000"/>
                  </a:schemeClr>
                </a:solidFill>
              </a:rPr>
              <a:t>VGLUT marks glutamate synapses </a:t>
            </a:r>
            <a:endParaRPr lang="en-US" dirty="0">
              <a:solidFill>
                <a:schemeClr val="tx2">
                  <a:satMod val="200000"/>
                </a:schemeClr>
              </a:solidFill>
            </a:endParaRPr>
          </a:p>
        </p:txBody>
      </p:sp>
      <p:sp>
        <p:nvSpPr>
          <p:cNvPr id="15364" name="TextBox 4"/>
          <p:cNvSpPr txBox="1">
            <a:spLocks noChangeArrowheads="1"/>
          </p:cNvSpPr>
          <p:nvPr/>
        </p:nvSpPr>
        <p:spPr bwMode="auto">
          <a:xfrm>
            <a:off x="0" y="5147604"/>
            <a:ext cx="1828800" cy="1348061"/>
          </a:xfrm>
          <a:prstGeom prst="rect">
            <a:avLst/>
          </a:prstGeom>
          <a:solidFill>
            <a:schemeClr val="bg1"/>
          </a:solidFill>
          <a:ln w="9525">
            <a:noFill/>
            <a:miter lim="800000"/>
            <a:headEnd/>
            <a:tailEnd/>
          </a:ln>
        </p:spPr>
        <p:txBody>
          <a:bodyPr>
            <a:spAutoFit/>
          </a:bodyPr>
          <a:lstStyle/>
          <a:p>
            <a:r>
              <a:rPr lang="en-US" sz="2400" b="1" dirty="0">
                <a:solidFill>
                  <a:srgbClr val="FF0000"/>
                </a:solidFill>
              </a:rPr>
              <a:t>MAP2</a:t>
            </a:r>
          </a:p>
          <a:p>
            <a:pPr>
              <a:buNone/>
            </a:pPr>
            <a:r>
              <a:rPr lang="en-US" sz="2400" b="1" dirty="0">
                <a:solidFill>
                  <a:srgbClr val="00FF00"/>
                </a:solidFill>
              </a:rPr>
              <a:t>VGLUT2</a:t>
            </a:r>
          </a:p>
          <a:p>
            <a:r>
              <a:rPr lang="en-US" sz="2400" b="1" dirty="0">
                <a:solidFill>
                  <a:srgbClr val="00B0F0"/>
                </a:solidFill>
              </a:rPr>
              <a:t>VGLUT1</a:t>
            </a:r>
          </a:p>
        </p:txBody>
      </p:sp>
      <p:sp>
        <p:nvSpPr>
          <p:cNvPr id="15365" name="TextBox 4"/>
          <p:cNvSpPr txBox="1">
            <a:spLocks noChangeArrowheads="1"/>
          </p:cNvSpPr>
          <p:nvPr/>
        </p:nvSpPr>
        <p:spPr bwMode="auto">
          <a:xfrm>
            <a:off x="0" y="6488113"/>
            <a:ext cx="2438400" cy="400110"/>
          </a:xfrm>
          <a:prstGeom prst="rect">
            <a:avLst/>
          </a:prstGeom>
          <a:solidFill>
            <a:schemeClr val="bg1"/>
          </a:solidFill>
          <a:ln w="9525">
            <a:noFill/>
            <a:miter lim="800000"/>
            <a:headEnd/>
            <a:tailEnd/>
          </a:ln>
        </p:spPr>
        <p:txBody>
          <a:bodyPr>
            <a:spAutoFit/>
          </a:bodyPr>
          <a:lstStyle/>
          <a:p>
            <a:pPr>
              <a:buNone/>
            </a:pPr>
            <a:r>
              <a:rPr lang="en-US" sz="2000" dirty="0"/>
              <a:t>Altschuler et al 2008</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2550"/>
            <a:ext cx="8382000" cy="1447800"/>
          </a:xfrm>
        </p:spPr>
        <p:txBody>
          <a:bodyPr/>
          <a:lstStyle/>
          <a:p>
            <a:pPr>
              <a:defRPr/>
            </a:pPr>
            <a:r>
              <a:rPr lang="en-US" dirty="0" smtClean="0"/>
              <a:t>Only some GABAergic neurons have VGLUT2 axosomatics - ICC</a:t>
            </a:r>
            <a:endParaRPr lang="en-US" dirty="0"/>
          </a:p>
        </p:txBody>
      </p:sp>
      <p:pic>
        <p:nvPicPr>
          <p:cNvPr id="18435" name="Picture 2" descr="Fig3_ICC GABA neurons.tif"/>
          <p:cNvPicPr>
            <a:picLocks noChangeAspect="1"/>
          </p:cNvPicPr>
          <p:nvPr/>
        </p:nvPicPr>
        <p:blipFill>
          <a:blip r:embed="rId2" cstate="print"/>
          <a:srcRect/>
          <a:stretch>
            <a:fillRect/>
          </a:stretch>
        </p:blipFill>
        <p:spPr bwMode="auto">
          <a:xfrm>
            <a:off x="0" y="1371600"/>
            <a:ext cx="9144000" cy="5162550"/>
          </a:xfrm>
          <a:prstGeom prst="rect">
            <a:avLst/>
          </a:prstGeom>
          <a:noFill/>
          <a:ln w="9525">
            <a:noFill/>
            <a:miter lim="800000"/>
            <a:headEnd/>
            <a:tailEnd/>
          </a:ln>
        </p:spPr>
      </p:pic>
      <p:sp>
        <p:nvSpPr>
          <p:cNvPr id="18436" name="TextBox 3"/>
          <p:cNvSpPr txBox="1">
            <a:spLocks noChangeArrowheads="1"/>
          </p:cNvSpPr>
          <p:nvPr/>
        </p:nvSpPr>
        <p:spPr bwMode="auto">
          <a:xfrm>
            <a:off x="2235588" y="6519863"/>
            <a:ext cx="2195735" cy="369332"/>
          </a:xfrm>
          <a:prstGeom prst="rect">
            <a:avLst/>
          </a:prstGeom>
          <a:solidFill>
            <a:schemeClr val="bg1"/>
          </a:solidFill>
          <a:ln w="9525">
            <a:noFill/>
            <a:miter lim="800000"/>
            <a:headEnd/>
            <a:tailEnd/>
          </a:ln>
        </p:spPr>
        <p:txBody>
          <a:bodyPr wrap="square">
            <a:spAutoFit/>
          </a:bodyPr>
          <a:lstStyle/>
          <a:p>
            <a:pPr>
              <a:buNone/>
            </a:pPr>
            <a:r>
              <a:rPr lang="en-US" sz="1800" dirty="0" smtClean="0">
                <a:solidFill>
                  <a:srgbClr val="00FF00"/>
                </a:solidFill>
                <a:latin typeface="+mn-lt"/>
              </a:rPr>
              <a:t>VGLUT2-glutamate</a:t>
            </a:r>
            <a:endParaRPr lang="en-US" sz="1800" dirty="0">
              <a:solidFill>
                <a:srgbClr val="00FF00"/>
              </a:solidFill>
              <a:latin typeface="+mn-lt"/>
            </a:endParaRPr>
          </a:p>
        </p:txBody>
      </p:sp>
      <p:sp>
        <p:nvSpPr>
          <p:cNvPr id="18437" name="TextBox 4"/>
          <p:cNvSpPr txBox="1">
            <a:spLocks noChangeArrowheads="1"/>
          </p:cNvSpPr>
          <p:nvPr/>
        </p:nvSpPr>
        <p:spPr bwMode="auto">
          <a:xfrm>
            <a:off x="4648199" y="6519863"/>
            <a:ext cx="2174631" cy="369332"/>
          </a:xfrm>
          <a:prstGeom prst="rect">
            <a:avLst/>
          </a:prstGeom>
          <a:solidFill>
            <a:schemeClr val="bg1"/>
          </a:solidFill>
          <a:ln w="9525">
            <a:noFill/>
            <a:miter lim="800000"/>
            <a:headEnd/>
            <a:tailEnd/>
          </a:ln>
        </p:spPr>
        <p:txBody>
          <a:bodyPr wrap="square">
            <a:spAutoFit/>
          </a:bodyPr>
          <a:lstStyle/>
          <a:p>
            <a:pPr>
              <a:buNone/>
            </a:pPr>
            <a:r>
              <a:rPr lang="en-US" sz="1800" dirty="0" smtClean="0">
                <a:solidFill>
                  <a:srgbClr val="FF0000"/>
                </a:solidFill>
                <a:latin typeface="+mn-lt"/>
              </a:rPr>
              <a:t>GAD67-GABA</a:t>
            </a:r>
            <a:endParaRPr lang="en-US" sz="1800" dirty="0">
              <a:solidFill>
                <a:srgbClr val="FF0000"/>
              </a:solidFill>
              <a:latin typeface="+mn-lt"/>
            </a:endParaRPr>
          </a:p>
        </p:txBody>
      </p:sp>
      <p:sp>
        <p:nvSpPr>
          <p:cNvPr id="18438" name="Rectangle 5"/>
          <p:cNvSpPr>
            <a:spLocks noChangeArrowheads="1"/>
          </p:cNvSpPr>
          <p:nvPr/>
        </p:nvSpPr>
        <p:spPr bwMode="auto">
          <a:xfrm>
            <a:off x="6934200" y="6519863"/>
            <a:ext cx="741363" cy="369332"/>
          </a:xfrm>
          <a:prstGeom prst="rect">
            <a:avLst/>
          </a:prstGeom>
          <a:solidFill>
            <a:schemeClr val="tx2"/>
          </a:solidFill>
          <a:ln w="9525">
            <a:noFill/>
            <a:miter lim="800000"/>
            <a:headEnd/>
            <a:tailEnd/>
          </a:ln>
        </p:spPr>
        <p:txBody>
          <a:bodyPr>
            <a:spAutoFit/>
          </a:bodyPr>
          <a:lstStyle/>
          <a:p>
            <a:pPr>
              <a:buNone/>
            </a:pPr>
            <a:r>
              <a:rPr lang="en-US" sz="1800" dirty="0">
                <a:solidFill>
                  <a:srgbClr val="0000FF"/>
                </a:solidFill>
                <a:latin typeface="+mn-lt"/>
              </a:rPr>
              <a:t>Nissl</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descr="Figure01"/>
          <p:cNvPicPr>
            <a:picLocks noChangeAspect="1" noChangeArrowheads="1"/>
          </p:cNvPicPr>
          <p:nvPr/>
        </p:nvPicPr>
        <p:blipFill>
          <a:blip r:embed="rId2" cstate="print"/>
          <a:srcRect/>
          <a:stretch>
            <a:fillRect/>
          </a:stretch>
        </p:blipFill>
        <p:spPr bwMode="auto">
          <a:xfrm>
            <a:off x="4021138" y="71438"/>
            <a:ext cx="5013325" cy="6713537"/>
          </a:xfrm>
          <a:prstGeom prst="rect">
            <a:avLst/>
          </a:prstGeom>
          <a:noFill/>
          <a:ln w="9525">
            <a:noFill/>
            <a:miter lim="800000"/>
            <a:headEnd/>
            <a:tailEnd/>
          </a:ln>
        </p:spPr>
      </p:pic>
      <p:sp>
        <p:nvSpPr>
          <p:cNvPr id="181251" name="Rectangle 3"/>
          <p:cNvSpPr>
            <a:spLocks noGrp="1" noChangeArrowheads="1"/>
          </p:cNvSpPr>
          <p:nvPr>
            <p:ph type="title" idx="4294967295"/>
          </p:nvPr>
        </p:nvSpPr>
        <p:spPr>
          <a:xfrm>
            <a:off x="0" y="0"/>
            <a:ext cx="3940175" cy="1658938"/>
          </a:xfrm>
        </p:spPr>
        <p:txBody>
          <a:bodyPr/>
          <a:lstStyle/>
          <a:p>
            <a:pPr eaLnBrk="1" hangingPunct="1">
              <a:defRPr/>
            </a:pPr>
            <a:r>
              <a:rPr lang="en-US" dirty="0" smtClean="0"/>
              <a:t>Auditory system in gross brain</a:t>
            </a:r>
          </a:p>
        </p:txBody>
      </p:sp>
      <p:sp>
        <p:nvSpPr>
          <p:cNvPr id="11268" name="Rectangle 4"/>
          <p:cNvSpPr>
            <a:spLocks noGrp="1" noChangeArrowheads="1"/>
          </p:cNvSpPr>
          <p:nvPr>
            <p:ph type="body" idx="4294967295"/>
          </p:nvPr>
        </p:nvSpPr>
        <p:spPr>
          <a:xfrm>
            <a:off x="0" y="1981200"/>
            <a:ext cx="7772400" cy="4114800"/>
          </a:xfrm>
        </p:spPr>
        <p:txBody>
          <a:bodyPr/>
          <a:lstStyle/>
          <a:p>
            <a:pPr eaLnBrk="1" hangingPunct="1"/>
            <a:r>
              <a:rPr lang="en-US" dirty="0" smtClean="0"/>
              <a:t>Cat</a:t>
            </a:r>
          </a:p>
          <a:p>
            <a:pPr eaLnBrk="1" hangingPunct="1"/>
            <a:r>
              <a:rPr lang="en-US" dirty="0" smtClean="0"/>
              <a:t>Rat</a:t>
            </a:r>
          </a:p>
        </p:txBody>
      </p:sp>
      <p:sp>
        <p:nvSpPr>
          <p:cNvPr id="11269" name="Line 5"/>
          <p:cNvSpPr>
            <a:spLocks noChangeShapeType="1"/>
          </p:cNvSpPr>
          <p:nvPr/>
        </p:nvSpPr>
        <p:spPr bwMode="auto">
          <a:xfrm flipV="1">
            <a:off x="1887538" y="1676400"/>
            <a:ext cx="2625725" cy="561975"/>
          </a:xfrm>
          <a:prstGeom prst="line">
            <a:avLst/>
          </a:prstGeom>
          <a:noFill/>
          <a:ln w="76200">
            <a:solidFill>
              <a:schemeClr val="hlink"/>
            </a:solidFill>
            <a:round/>
            <a:headEnd/>
            <a:tailEnd type="triangle" w="med" len="med"/>
          </a:ln>
        </p:spPr>
        <p:txBody>
          <a:bodyPr lIns="92075" tIns="46038" rIns="92075" bIns="46038"/>
          <a:lstStyle/>
          <a:p>
            <a:endParaRPr lang="en-US"/>
          </a:p>
        </p:txBody>
      </p:sp>
      <p:sp>
        <p:nvSpPr>
          <p:cNvPr id="11270" name="Line 6"/>
          <p:cNvSpPr>
            <a:spLocks noChangeShapeType="1"/>
          </p:cNvSpPr>
          <p:nvPr/>
        </p:nvSpPr>
        <p:spPr bwMode="auto">
          <a:xfrm>
            <a:off x="1946275" y="2882900"/>
            <a:ext cx="2989263" cy="2614613"/>
          </a:xfrm>
          <a:prstGeom prst="line">
            <a:avLst/>
          </a:prstGeom>
          <a:noFill/>
          <a:ln w="76200">
            <a:solidFill>
              <a:schemeClr val="hlink"/>
            </a:solidFill>
            <a:round/>
            <a:headEnd/>
            <a:tailEnd type="triangle" w="med" len="med"/>
          </a:ln>
        </p:spPr>
        <p:txBody>
          <a:bodyPr lIns="92075" tIns="46038" rIns="92075" bIns="46038"/>
          <a:lstStyle/>
          <a:p>
            <a:endParaRPr lang="en-US"/>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23088"/>
            <a:ext cx="7772400" cy="1392936"/>
          </a:xfrm>
        </p:spPr>
        <p:txBody>
          <a:bodyPr/>
          <a:lstStyle/>
          <a:p>
            <a:r>
              <a:rPr lang="en-US" dirty="0" smtClean="0"/>
              <a:t>Questions about the Inferior Colliculus</a:t>
            </a:r>
            <a:endParaRPr lang="en-US" dirty="0"/>
          </a:p>
        </p:txBody>
      </p:sp>
      <p:sp>
        <p:nvSpPr>
          <p:cNvPr id="3" name="Content Placeholder 2"/>
          <p:cNvSpPr>
            <a:spLocks noGrp="1"/>
          </p:cNvSpPr>
          <p:nvPr>
            <p:ph idx="1"/>
          </p:nvPr>
        </p:nvSpPr>
        <p:spPr>
          <a:xfrm>
            <a:off x="914400" y="2039112"/>
            <a:ext cx="7772400" cy="4495800"/>
          </a:xfrm>
        </p:spPr>
        <p:txBody>
          <a:bodyPr>
            <a:normAutofit lnSpcReduction="10000"/>
          </a:bodyPr>
          <a:lstStyle/>
          <a:p>
            <a:r>
              <a:rPr lang="en-US" dirty="0" smtClean="0"/>
              <a:t>What are the types of neurons? </a:t>
            </a:r>
          </a:p>
          <a:p>
            <a:pPr lvl="1"/>
            <a:r>
              <a:rPr lang="en-US" dirty="0" smtClean="0">
                <a:solidFill>
                  <a:srgbClr val="FFFF00"/>
                </a:solidFill>
              </a:rPr>
              <a:t>Flat dendrites in layers</a:t>
            </a:r>
          </a:p>
          <a:p>
            <a:pPr lvl="1"/>
            <a:r>
              <a:rPr lang="en-US" dirty="0" smtClean="0">
                <a:solidFill>
                  <a:srgbClr val="FFFF00"/>
                </a:solidFill>
              </a:rPr>
              <a:t>Different intrinsic properties</a:t>
            </a:r>
          </a:p>
          <a:p>
            <a:r>
              <a:rPr lang="en-US" dirty="0" smtClean="0"/>
              <a:t>How are the synapses organized?</a:t>
            </a:r>
          </a:p>
          <a:p>
            <a:pPr lvl="1"/>
            <a:r>
              <a:rPr lang="en-US" sz="3200" dirty="0" smtClean="0">
                <a:solidFill>
                  <a:srgbClr val="FFFF00"/>
                </a:solidFill>
              </a:rPr>
              <a:t>Large GABAergic neurons have special excitatory synapses on the cell body and proximal dendrites</a:t>
            </a:r>
          </a:p>
          <a:p>
            <a:r>
              <a:rPr lang="en-US" dirty="0" smtClean="0"/>
              <a:t>What are their inputs?</a:t>
            </a:r>
          </a:p>
          <a:p>
            <a:r>
              <a:rPr lang="en-US" dirty="0" smtClean="0"/>
              <a:t>What neural circuits do they make?</a:t>
            </a:r>
          </a:p>
          <a:p>
            <a:endParaRPr lang="en-US" dirty="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2" descr="FIG 07 cat bouton images"/>
          <p:cNvPicPr>
            <a:picLocks noChangeAspect="1" noChangeArrowheads="1"/>
          </p:cNvPicPr>
          <p:nvPr/>
        </p:nvPicPr>
        <p:blipFill>
          <a:blip r:embed="rId2" cstate="print"/>
          <a:srcRect/>
          <a:stretch>
            <a:fillRect/>
          </a:stretch>
        </p:blipFill>
        <p:spPr bwMode="auto">
          <a:xfrm>
            <a:off x="6251575" y="128588"/>
            <a:ext cx="2892425" cy="6599237"/>
          </a:xfrm>
          <a:prstGeom prst="rect">
            <a:avLst/>
          </a:prstGeom>
          <a:noFill/>
          <a:ln w="9525">
            <a:noFill/>
            <a:miter lim="800000"/>
            <a:headEnd/>
            <a:tailEnd/>
          </a:ln>
        </p:spPr>
      </p:pic>
      <p:grpSp>
        <p:nvGrpSpPr>
          <p:cNvPr id="18435" name="Group 3"/>
          <p:cNvGrpSpPr>
            <a:grpSpLocks/>
          </p:cNvGrpSpPr>
          <p:nvPr/>
        </p:nvGrpSpPr>
        <p:grpSpPr bwMode="auto">
          <a:xfrm>
            <a:off x="3192463" y="0"/>
            <a:ext cx="3030537" cy="6858000"/>
            <a:chOff x="528" y="0"/>
            <a:chExt cx="1909" cy="4320"/>
          </a:xfrm>
        </p:grpSpPr>
        <p:pic>
          <p:nvPicPr>
            <p:cNvPr id="18438" name="Picture 4" descr="FIG 06 93-01 images"/>
            <p:cNvPicPr>
              <a:picLocks noChangeAspect="1" noChangeArrowheads="1"/>
            </p:cNvPicPr>
            <p:nvPr/>
          </p:nvPicPr>
          <p:blipFill>
            <a:blip r:embed="rId3" cstate="print"/>
            <a:srcRect/>
            <a:stretch>
              <a:fillRect/>
            </a:stretch>
          </p:blipFill>
          <p:spPr bwMode="auto">
            <a:xfrm>
              <a:off x="528" y="0"/>
              <a:ext cx="1909" cy="4320"/>
            </a:xfrm>
            <a:prstGeom prst="rect">
              <a:avLst/>
            </a:prstGeom>
            <a:noFill/>
            <a:ln w="9525">
              <a:noFill/>
              <a:miter lim="800000"/>
              <a:headEnd/>
              <a:tailEnd/>
            </a:ln>
          </p:spPr>
        </p:pic>
        <p:sp>
          <p:nvSpPr>
            <p:cNvPr id="18439" name="Line 5"/>
            <p:cNvSpPr>
              <a:spLocks noChangeShapeType="1"/>
            </p:cNvSpPr>
            <p:nvPr/>
          </p:nvSpPr>
          <p:spPr bwMode="auto">
            <a:xfrm>
              <a:off x="1008" y="912"/>
              <a:ext cx="672" cy="720"/>
            </a:xfrm>
            <a:prstGeom prst="line">
              <a:avLst/>
            </a:prstGeom>
            <a:noFill/>
            <a:ln w="9525">
              <a:solidFill>
                <a:schemeClr val="bg2"/>
              </a:solidFill>
              <a:round/>
              <a:headEnd/>
              <a:tailEnd/>
            </a:ln>
          </p:spPr>
          <p:txBody>
            <a:bodyPr/>
            <a:lstStyle/>
            <a:p>
              <a:endParaRPr lang="en-US"/>
            </a:p>
          </p:txBody>
        </p:sp>
        <p:sp>
          <p:nvSpPr>
            <p:cNvPr id="18440" name="Line 6"/>
            <p:cNvSpPr>
              <a:spLocks noChangeShapeType="1"/>
            </p:cNvSpPr>
            <p:nvPr/>
          </p:nvSpPr>
          <p:spPr bwMode="auto">
            <a:xfrm>
              <a:off x="1152" y="768"/>
              <a:ext cx="672" cy="720"/>
            </a:xfrm>
            <a:prstGeom prst="line">
              <a:avLst/>
            </a:prstGeom>
            <a:noFill/>
            <a:ln w="9525">
              <a:solidFill>
                <a:schemeClr val="bg2"/>
              </a:solidFill>
              <a:round/>
              <a:headEnd/>
              <a:tailEnd/>
            </a:ln>
          </p:spPr>
          <p:txBody>
            <a:bodyPr/>
            <a:lstStyle/>
            <a:p>
              <a:endParaRPr lang="en-US"/>
            </a:p>
          </p:txBody>
        </p:sp>
        <p:sp>
          <p:nvSpPr>
            <p:cNvPr id="18441" name="Line 7"/>
            <p:cNvSpPr>
              <a:spLocks noChangeShapeType="1"/>
            </p:cNvSpPr>
            <p:nvPr/>
          </p:nvSpPr>
          <p:spPr bwMode="auto">
            <a:xfrm flipH="1">
              <a:off x="1008" y="768"/>
              <a:ext cx="144" cy="144"/>
            </a:xfrm>
            <a:prstGeom prst="line">
              <a:avLst/>
            </a:prstGeom>
            <a:noFill/>
            <a:ln w="9525">
              <a:solidFill>
                <a:schemeClr val="bg2"/>
              </a:solidFill>
              <a:round/>
              <a:headEnd/>
              <a:tailEnd/>
            </a:ln>
          </p:spPr>
          <p:txBody>
            <a:bodyPr/>
            <a:lstStyle/>
            <a:p>
              <a:endParaRPr lang="en-US"/>
            </a:p>
          </p:txBody>
        </p:sp>
        <p:sp>
          <p:nvSpPr>
            <p:cNvPr id="18442" name="Line 8"/>
            <p:cNvSpPr>
              <a:spLocks noChangeShapeType="1"/>
            </p:cNvSpPr>
            <p:nvPr/>
          </p:nvSpPr>
          <p:spPr bwMode="auto">
            <a:xfrm flipH="1">
              <a:off x="1680" y="1488"/>
              <a:ext cx="144" cy="144"/>
            </a:xfrm>
            <a:prstGeom prst="line">
              <a:avLst/>
            </a:prstGeom>
            <a:noFill/>
            <a:ln w="9525">
              <a:solidFill>
                <a:schemeClr val="bg2"/>
              </a:solidFill>
              <a:round/>
              <a:headEnd/>
              <a:tailEnd/>
            </a:ln>
          </p:spPr>
          <p:txBody>
            <a:bodyPr/>
            <a:lstStyle/>
            <a:p>
              <a:endParaRPr lang="en-US"/>
            </a:p>
          </p:txBody>
        </p:sp>
      </p:grpSp>
      <p:sp>
        <p:nvSpPr>
          <p:cNvPr id="343049" name="Rectangle 9"/>
          <p:cNvSpPr>
            <a:spLocks noGrp="1" noChangeArrowheads="1"/>
          </p:cNvSpPr>
          <p:nvPr>
            <p:ph type="title" idx="4294967295"/>
          </p:nvPr>
        </p:nvSpPr>
        <p:spPr>
          <a:xfrm>
            <a:off x="344034" y="111125"/>
            <a:ext cx="2496456" cy="2588532"/>
          </a:xfrm>
        </p:spPr>
        <p:txBody>
          <a:bodyPr/>
          <a:lstStyle/>
          <a:p>
            <a:pPr eaLnBrk="1" hangingPunct="1">
              <a:defRPr/>
            </a:pPr>
            <a:r>
              <a:rPr lang="en-US" sz="4000" dirty="0" smtClean="0">
                <a:solidFill>
                  <a:schemeClr val="tx1"/>
                </a:solidFill>
              </a:rPr>
              <a:t>Laminar axons in IC from DCN</a:t>
            </a:r>
          </a:p>
        </p:txBody>
      </p:sp>
      <p:sp>
        <p:nvSpPr>
          <p:cNvPr id="18437" name="Rectangle 10"/>
          <p:cNvSpPr>
            <a:spLocks noGrp="1" noChangeArrowheads="1"/>
          </p:cNvSpPr>
          <p:nvPr>
            <p:ph type="body" idx="4294967295"/>
          </p:nvPr>
        </p:nvSpPr>
        <p:spPr>
          <a:xfrm>
            <a:off x="0" y="2683325"/>
            <a:ext cx="3184525" cy="4095859"/>
          </a:xfrm>
        </p:spPr>
        <p:txBody>
          <a:bodyPr/>
          <a:lstStyle/>
          <a:p>
            <a:pPr eaLnBrk="1" hangingPunct="1">
              <a:lnSpc>
                <a:spcPct val="90000"/>
              </a:lnSpc>
            </a:pPr>
            <a:r>
              <a:rPr lang="en-US" dirty="0" smtClean="0"/>
              <a:t>Cat</a:t>
            </a:r>
          </a:p>
          <a:p>
            <a:pPr eaLnBrk="1" hangingPunct="1">
              <a:lnSpc>
                <a:spcPct val="90000"/>
              </a:lnSpc>
            </a:pPr>
            <a:r>
              <a:rPr lang="en-US" dirty="0" smtClean="0"/>
              <a:t>Axons terminate in narrow layer</a:t>
            </a:r>
          </a:p>
          <a:p>
            <a:pPr eaLnBrk="1" hangingPunct="1">
              <a:lnSpc>
                <a:spcPct val="90000"/>
              </a:lnSpc>
            </a:pPr>
            <a:r>
              <a:rPr lang="en-US" dirty="0" smtClean="0"/>
              <a:t>Boutons indicate synapses from major inputs to IC</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7491" name="Rectangle 3"/>
          <p:cNvSpPr>
            <a:spLocks noGrp="1" noChangeArrowheads="1"/>
          </p:cNvSpPr>
          <p:nvPr>
            <p:ph idx="1"/>
          </p:nvPr>
        </p:nvSpPr>
        <p:spPr>
          <a:xfrm>
            <a:off x="1" y="2715433"/>
            <a:ext cx="2071688" cy="3525830"/>
          </a:xfrm>
        </p:spPr>
        <p:txBody>
          <a:bodyPr>
            <a:normAutofit fontScale="92500" lnSpcReduction="10000"/>
          </a:bodyPr>
          <a:lstStyle/>
          <a:p>
            <a:pPr marL="0" indent="0"/>
            <a:r>
              <a:rPr lang="en-US" sz="2400" dirty="0" smtClean="0"/>
              <a:t>Anatomic laminae 150 µm thick</a:t>
            </a:r>
          </a:p>
          <a:p>
            <a:pPr marL="0" indent="0"/>
            <a:r>
              <a:rPr lang="en-US" sz="2400" dirty="0" smtClean="0"/>
              <a:t>Insert </a:t>
            </a:r>
            <a:r>
              <a:rPr lang="en-US" sz="2400" dirty="0"/>
              <a:t>electrode</a:t>
            </a:r>
          </a:p>
          <a:p>
            <a:pPr marL="0" indent="0"/>
            <a:r>
              <a:rPr lang="en-US" sz="2400" dirty="0"/>
              <a:t>Record neuronal activity</a:t>
            </a:r>
          </a:p>
          <a:p>
            <a:pPr marL="0" indent="0"/>
            <a:r>
              <a:rPr lang="en-US" sz="2400" dirty="0"/>
              <a:t>Penetrate dorsal to ventral</a:t>
            </a:r>
          </a:p>
        </p:txBody>
      </p:sp>
      <p:sp>
        <p:nvSpPr>
          <p:cNvPr id="447490" name="Rectangle 2"/>
          <p:cNvSpPr>
            <a:spLocks noGrp="1" noChangeArrowheads="1"/>
          </p:cNvSpPr>
          <p:nvPr>
            <p:ph type="title"/>
          </p:nvPr>
        </p:nvSpPr>
        <p:spPr>
          <a:xfrm>
            <a:off x="204959" y="616737"/>
            <a:ext cx="1813033" cy="1481959"/>
          </a:xfrm>
        </p:spPr>
        <p:txBody>
          <a:bodyPr/>
          <a:lstStyle/>
          <a:p>
            <a:r>
              <a:rPr lang="en-US" sz="2800" dirty="0" smtClean="0"/>
              <a:t>Axonal Layers In Rat</a:t>
            </a:r>
            <a:endParaRPr lang="en-US" sz="2800" dirty="0"/>
          </a:p>
        </p:txBody>
      </p:sp>
      <p:pic>
        <p:nvPicPr>
          <p:cNvPr id="6" name="IC_laminae_ratV3.avi">
            <a:hlinkClick r:id="" action="ppaction://media"/>
          </p:cNvPr>
          <p:cNvPicPr>
            <a:picLocks noRot="1" noChangeAspect="1"/>
          </p:cNvPicPr>
          <p:nvPr>
            <a:videoFile r:link="rId1"/>
          </p:nvPr>
        </p:nvPicPr>
        <p:blipFill>
          <a:blip r:embed="rId4" cstate="print"/>
          <a:stretch>
            <a:fillRect/>
          </a:stretch>
        </p:blipFill>
        <p:spPr>
          <a:xfrm>
            <a:off x="2041578" y="453686"/>
            <a:ext cx="7086600" cy="6400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Prev" delay="0">
                      <p:tgtEl>
                        <p:sldTgt/>
                      </p:tgtEl>
                    </p:cond>
                  </p:endCondLst>
                </p:cTn>
                <p:tgtEl>
                  <p:spTgt spid="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3394" name="Rectangle 2"/>
          <p:cNvSpPr>
            <a:spLocks noChangeArrowheads="1"/>
          </p:cNvSpPr>
          <p:nvPr/>
        </p:nvSpPr>
        <p:spPr bwMode="auto">
          <a:xfrm>
            <a:off x="1143000" y="1612900"/>
            <a:ext cx="1219200" cy="4953000"/>
          </a:xfrm>
          <a:prstGeom prst="rect">
            <a:avLst/>
          </a:prstGeom>
          <a:solidFill>
            <a:schemeClr val="accent1"/>
          </a:solidFill>
          <a:ln w="12700" cap="sq">
            <a:solidFill>
              <a:schemeClr val="tx1"/>
            </a:solidFill>
            <a:miter lim="800000"/>
            <a:headEnd type="none" w="sm" len="sm"/>
            <a:tailEnd type="none" w="sm" len="sm"/>
          </a:ln>
          <a:effectLst/>
        </p:spPr>
        <p:txBody>
          <a:bodyPr wrap="none" anchor="ctr"/>
          <a:lstStyle/>
          <a:p>
            <a:endParaRPr lang="en-US" dirty="0"/>
          </a:p>
        </p:txBody>
      </p:sp>
      <p:sp>
        <p:nvSpPr>
          <p:cNvPr id="443395" name="Rectangle 3"/>
          <p:cNvSpPr>
            <a:spLocks noChangeArrowheads="1"/>
          </p:cNvSpPr>
          <p:nvPr/>
        </p:nvSpPr>
        <p:spPr bwMode="auto">
          <a:xfrm>
            <a:off x="4032250" y="1649413"/>
            <a:ext cx="1219200" cy="4953000"/>
          </a:xfrm>
          <a:prstGeom prst="rect">
            <a:avLst/>
          </a:prstGeom>
          <a:solidFill>
            <a:schemeClr val="accent1"/>
          </a:solidFill>
          <a:ln w="12700" cap="sq">
            <a:solidFill>
              <a:schemeClr val="tx1"/>
            </a:solidFill>
            <a:miter lim="800000"/>
            <a:headEnd type="none" w="sm" len="sm"/>
            <a:tailEnd type="none" w="sm" len="sm"/>
          </a:ln>
          <a:effectLst/>
        </p:spPr>
        <p:txBody>
          <a:bodyPr wrap="none" anchor="ctr"/>
          <a:lstStyle/>
          <a:p>
            <a:endParaRPr lang="en-US" dirty="0"/>
          </a:p>
        </p:txBody>
      </p:sp>
      <p:sp>
        <p:nvSpPr>
          <p:cNvPr id="443396" name="Rectangle 4"/>
          <p:cNvSpPr>
            <a:spLocks noChangeArrowheads="1"/>
          </p:cNvSpPr>
          <p:nvPr/>
        </p:nvSpPr>
        <p:spPr bwMode="auto">
          <a:xfrm>
            <a:off x="6657975" y="1649413"/>
            <a:ext cx="1219200" cy="4953000"/>
          </a:xfrm>
          <a:prstGeom prst="rect">
            <a:avLst/>
          </a:prstGeom>
          <a:solidFill>
            <a:schemeClr val="accent1"/>
          </a:solidFill>
          <a:ln w="12700" cap="sq">
            <a:solidFill>
              <a:schemeClr val="tx1"/>
            </a:solidFill>
            <a:miter lim="800000"/>
            <a:headEnd type="none" w="sm" len="sm"/>
            <a:tailEnd type="none" w="sm" len="sm"/>
          </a:ln>
          <a:effectLst/>
        </p:spPr>
        <p:txBody>
          <a:bodyPr wrap="none" anchor="ctr"/>
          <a:lstStyle/>
          <a:p>
            <a:endParaRPr lang="en-US" dirty="0"/>
          </a:p>
        </p:txBody>
      </p:sp>
      <p:sp>
        <p:nvSpPr>
          <p:cNvPr id="443397" name="Text Box 5"/>
          <p:cNvSpPr txBox="1">
            <a:spLocks noChangeArrowheads="1"/>
          </p:cNvSpPr>
          <p:nvPr/>
        </p:nvSpPr>
        <p:spPr bwMode="auto">
          <a:xfrm>
            <a:off x="1108075" y="927100"/>
            <a:ext cx="1306768" cy="400110"/>
          </a:xfrm>
          <a:prstGeom prst="rect">
            <a:avLst/>
          </a:prstGeom>
          <a:noFill/>
          <a:ln w="12700" cap="sq">
            <a:noFill/>
            <a:miter lim="800000"/>
            <a:headEnd type="none" w="sm" len="sm"/>
            <a:tailEnd type="none" w="sm" len="sm"/>
          </a:ln>
          <a:effectLst/>
        </p:spPr>
        <p:txBody>
          <a:bodyPr wrap="none">
            <a:spAutoFit/>
          </a:bodyPr>
          <a:lstStyle/>
          <a:p>
            <a:pPr>
              <a:spcBef>
                <a:spcPct val="0"/>
              </a:spcBef>
              <a:buClrTx/>
              <a:buSzTx/>
              <a:buFontTx/>
              <a:buNone/>
            </a:pPr>
            <a:r>
              <a:rPr lang="en-US" sz="2000" dirty="0">
                <a:latin typeface="+mn-lt"/>
              </a:rPr>
              <a:t>COCHLEA</a:t>
            </a:r>
          </a:p>
        </p:txBody>
      </p:sp>
      <p:sp>
        <p:nvSpPr>
          <p:cNvPr id="443398" name="Text Box 6"/>
          <p:cNvSpPr txBox="1">
            <a:spLocks noChangeArrowheads="1"/>
          </p:cNvSpPr>
          <p:nvPr/>
        </p:nvSpPr>
        <p:spPr bwMode="auto">
          <a:xfrm>
            <a:off x="3914775" y="927100"/>
            <a:ext cx="1467068" cy="707886"/>
          </a:xfrm>
          <a:prstGeom prst="rect">
            <a:avLst/>
          </a:prstGeom>
          <a:noFill/>
          <a:ln w="12700" cap="sq">
            <a:noFill/>
            <a:miter lim="800000"/>
            <a:headEnd type="none" w="sm" len="sm"/>
            <a:tailEnd type="none" w="sm" len="sm"/>
          </a:ln>
          <a:effectLst/>
        </p:spPr>
        <p:txBody>
          <a:bodyPr wrap="none">
            <a:spAutoFit/>
          </a:bodyPr>
          <a:lstStyle/>
          <a:p>
            <a:pPr algn="ctr">
              <a:spcBef>
                <a:spcPct val="0"/>
              </a:spcBef>
              <a:buClrTx/>
              <a:buSzTx/>
              <a:buFontTx/>
              <a:buNone/>
            </a:pPr>
            <a:r>
              <a:rPr lang="en-US" sz="2000" dirty="0">
                <a:latin typeface="+mn-lt"/>
              </a:rPr>
              <a:t>COCHLEAR</a:t>
            </a:r>
          </a:p>
          <a:p>
            <a:pPr algn="ctr">
              <a:spcBef>
                <a:spcPct val="0"/>
              </a:spcBef>
              <a:buClrTx/>
              <a:buSzTx/>
              <a:buFontTx/>
              <a:buNone/>
            </a:pPr>
            <a:r>
              <a:rPr lang="en-US" sz="2000" dirty="0">
                <a:latin typeface="+mn-lt"/>
              </a:rPr>
              <a:t>NUCLEUS</a:t>
            </a:r>
          </a:p>
        </p:txBody>
      </p:sp>
      <p:grpSp>
        <p:nvGrpSpPr>
          <p:cNvPr id="2" name="Group 7"/>
          <p:cNvGrpSpPr>
            <a:grpSpLocks/>
          </p:cNvGrpSpPr>
          <p:nvPr/>
        </p:nvGrpSpPr>
        <p:grpSpPr bwMode="auto">
          <a:xfrm>
            <a:off x="1828800" y="4946650"/>
            <a:ext cx="2590800" cy="457200"/>
            <a:chOff x="1104" y="3120"/>
            <a:chExt cx="1632" cy="288"/>
          </a:xfrm>
        </p:grpSpPr>
        <p:sp>
          <p:nvSpPr>
            <p:cNvPr id="443400" name="Oval 8"/>
            <p:cNvSpPr>
              <a:spLocks noChangeArrowheads="1"/>
            </p:cNvSpPr>
            <p:nvPr/>
          </p:nvSpPr>
          <p:spPr bwMode="auto">
            <a:xfrm>
              <a:off x="1104" y="3120"/>
              <a:ext cx="288" cy="288"/>
            </a:xfrm>
            <a:prstGeom prst="ellipse">
              <a:avLst/>
            </a:prstGeom>
            <a:solidFill>
              <a:srgbClr val="FF0000"/>
            </a:solidFill>
            <a:ln w="12700" cap="sq">
              <a:solidFill>
                <a:schemeClr val="tx1"/>
              </a:solidFill>
              <a:round/>
              <a:headEnd type="none" w="sm" len="sm"/>
              <a:tailEnd type="none" w="sm" len="sm"/>
            </a:ln>
            <a:effectLst/>
          </p:spPr>
          <p:txBody>
            <a:bodyPr wrap="none" anchor="ctr"/>
            <a:lstStyle/>
            <a:p>
              <a:endParaRPr lang="en-US" dirty="0"/>
            </a:p>
          </p:txBody>
        </p:sp>
        <p:sp>
          <p:nvSpPr>
            <p:cNvPr id="443401" name="Line 9"/>
            <p:cNvSpPr>
              <a:spLocks noChangeShapeType="1"/>
            </p:cNvSpPr>
            <p:nvPr/>
          </p:nvSpPr>
          <p:spPr bwMode="auto">
            <a:xfrm>
              <a:off x="1392" y="3264"/>
              <a:ext cx="1344" cy="0"/>
            </a:xfrm>
            <a:prstGeom prst="line">
              <a:avLst/>
            </a:prstGeom>
            <a:noFill/>
            <a:ln w="76200" cap="sq">
              <a:solidFill>
                <a:srgbClr val="FF0000"/>
              </a:solidFill>
              <a:round/>
              <a:headEnd type="none" w="sm" len="sm"/>
              <a:tailEnd type="triangle" w="sm" len="sm"/>
            </a:ln>
            <a:effectLst/>
          </p:spPr>
          <p:txBody>
            <a:bodyPr/>
            <a:lstStyle/>
            <a:p>
              <a:endParaRPr lang="en-US" dirty="0"/>
            </a:p>
          </p:txBody>
        </p:sp>
      </p:grpSp>
      <p:grpSp>
        <p:nvGrpSpPr>
          <p:cNvPr id="3" name="Group 10"/>
          <p:cNvGrpSpPr>
            <a:grpSpLocks/>
          </p:cNvGrpSpPr>
          <p:nvPr/>
        </p:nvGrpSpPr>
        <p:grpSpPr bwMode="auto">
          <a:xfrm>
            <a:off x="4441825" y="4946650"/>
            <a:ext cx="2590800" cy="457200"/>
            <a:chOff x="1104" y="3120"/>
            <a:chExt cx="1632" cy="288"/>
          </a:xfrm>
        </p:grpSpPr>
        <p:sp>
          <p:nvSpPr>
            <p:cNvPr id="443403" name="Oval 11"/>
            <p:cNvSpPr>
              <a:spLocks noChangeArrowheads="1"/>
            </p:cNvSpPr>
            <p:nvPr/>
          </p:nvSpPr>
          <p:spPr bwMode="auto">
            <a:xfrm>
              <a:off x="1104" y="3120"/>
              <a:ext cx="288" cy="288"/>
            </a:xfrm>
            <a:prstGeom prst="ellipse">
              <a:avLst/>
            </a:prstGeom>
            <a:solidFill>
              <a:srgbClr val="FF0000"/>
            </a:solidFill>
            <a:ln w="12700" cap="sq">
              <a:solidFill>
                <a:schemeClr val="tx1"/>
              </a:solidFill>
              <a:round/>
              <a:headEnd type="none" w="sm" len="sm"/>
              <a:tailEnd type="none" w="sm" len="sm"/>
            </a:ln>
            <a:effectLst/>
          </p:spPr>
          <p:txBody>
            <a:bodyPr wrap="none" anchor="ctr"/>
            <a:lstStyle/>
            <a:p>
              <a:endParaRPr lang="en-US" dirty="0"/>
            </a:p>
          </p:txBody>
        </p:sp>
        <p:sp>
          <p:nvSpPr>
            <p:cNvPr id="443404" name="Line 12"/>
            <p:cNvSpPr>
              <a:spLocks noChangeShapeType="1"/>
            </p:cNvSpPr>
            <p:nvPr/>
          </p:nvSpPr>
          <p:spPr bwMode="auto">
            <a:xfrm>
              <a:off x="1392" y="3264"/>
              <a:ext cx="1344" cy="0"/>
            </a:xfrm>
            <a:prstGeom prst="line">
              <a:avLst/>
            </a:prstGeom>
            <a:noFill/>
            <a:ln w="76200" cap="sq">
              <a:solidFill>
                <a:srgbClr val="FF0000"/>
              </a:solidFill>
              <a:round/>
              <a:headEnd type="none" w="sm" len="sm"/>
              <a:tailEnd type="triangle" w="sm" len="sm"/>
            </a:ln>
            <a:effectLst/>
          </p:spPr>
          <p:txBody>
            <a:bodyPr/>
            <a:lstStyle/>
            <a:p>
              <a:endParaRPr lang="en-US" dirty="0"/>
            </a:p>
          </p:txBody>
        </p:sp>
      </p:grpSp>
      <p:grpSp>
        <p:nvGrpSpPr>
          <p:cNvPr id="4" name="Group 13"/>
          <p:cNvGrpSpPr>
            <a:grpSpLocks/>
          </p:cNvGrpSpPr>
          <p:nvPr/>
        </p:nvGrpSpPr>
        <p:grpSpPr bwMode="auto">
          <a:xfrm>
            <a:off x="7086600" y="4946650"/>
            <a:ext cx="1752600" cy="457200"/>
            <a:chOff x="4368" y="624"/>
            <a:chExt cx="1104" cy="288"/>
          </a:xfrm>
        </p:grpSpPr>
        <p:sp>
          <p:nvSpPr>
            <p:cNvPr id="443406" name="Oval 14"/>
            <p:cNvSpPr>
              <a:spLocks noChangeArrowheads="1"/>
            </p:cNvSpPr>
            <p:nvPr/>
          </p:nvSpPr>
          <p:spPr bwMode="auto">
            <a:xfrm>
              <a:off x="4368" y="624"/>
              <a:ext cx="288" cy="288"/>
            </a:xfrm>
            <a:prstGeom prst="ellipse">
              <a:avLst/>
            </a:prstGeom>
            <a:solidFill>
              <a:srgbClr val="FF0000"/>
            </a:solidFill>
            <a:ln w="12700" cap="sq">
              <a:solidFill>
                <a:schemeClr val="tx1"/>
              </a:solidFill>
              <a:round/>
              <a:headEnd type="none" w="sm" len="sm"/>
              <a:tailEnd type="none" w="sm" len="sm"/>
            </a:ln>
            <a:effectLst/>
          </p:spPr>
          <p:txBody>
            <a:bodyPr wrap="none" anchor="ctr"/>
            <a:lstStyle/>
            <a:p>
              <a:endParaRPr lang="en-US" dirty="0"/>
            </a:p>
          </p:txBody>
        </p:sp>
        <p:sp>
          <p:nvSpPr>
            <p:cNvPr id="443407" name="Line 15"/>
            <p:cNvSpPr>
              <a:spLocks noChangeShapeType="1"/>
            </p:cNvSpPr>
            <p:nvPr/>
          </p:nvSpPr>
          <p:spPr bwMode="auto">
            <a:xfrm>
              <a:off x="4656" y="768"/>
              <a:ext cx="816" cy="0"/>
            </a:xfrm>
            <a:prstGeom prst="line">
              <a:avLst/>
            </a:prstGeom>
            <a:noFill/>
            <a:ln w="76200" cap="sq">
              <a:solidFill>
                <a:srgbClr val="FF0000"/>
              </a:solidFill>
              <a:round/>
              <a:headEnd type="none" w="sm" len="sm"/>
              <a:tailEnd type="triangle" w="sm" len="sm"/>
            </a:ln>
            <a:effectLst/>
          </p:spPr>
          <p:txBody>
            <a:bodyPr/>
            <a:lstStyle/>
            <a:p>
              <a:endParaRPr lang="en-US" dirty="0"/>
            </a:p>
          </p:txBody>
        </p:sp>
      </p:grpSp>
      <p:grpSp>
        <p:nvGrpSpPr>
          <p:cNvPr id="5" name="Group 16"/>
          <p:cNvGrpSpPr>
            <a:grpSpLocks/>
          </p:cNvGrpSpPr>
          <p:nvPr/>
        </p:nvGrpSpPr>
        <p:grpSpPr bwMode="auto">
          <a:xfrm>
            <a:off x="1828800" y="3859213"/>
            <a:ext cx="2590800" cy="457200"/>
            <a:chOff x="1104" y="3120"/>
            <a:chExt cx="1632" cy="288"/>
          </a:xfrm>
        </p:grpSpPr>
        <p:sp>
          <p:nvSpPr>
            <p:cNvPr id="443409" name="Oval 17"/>
            <p:cNvSpPr>
              <a:spLocks noChangeArrowheads="1"/>
            </p:cNvSpPr>
            <p:nvPr/>
          </p:nvSpPr>
          <p:spPr bwMode="auto">
            <a:xfrm>
              <a:off x="1104" y="3120"/>
              <a:ext cx="288" cy="288"/>
            </a:xfrm>
            <a:prstGeom prst="ellipse">
              <a:avLst/>
            </a:prstGeom>
            <a:solidFill>
              <a:srgbClr val="FF0000"/>
            </a:solidFill>
            <a:ln w="12700" cap="sq">
              <a:solidFill>
                <a:schemeClr val="tx1"/>
              </a:solidFill>
              <a:round/>
              <a:headEnd type="none" w="sm" len="sm"/>
              <a:tailEnd type="none" w="sm" len="sm"/>
            </a:ln>
            <a:effectLst/>
          </p:spPr>
          <p:txBody>
            <a:bodyPr wrap="none" anchor="ctr"/>
            <a:lstStyle/>
            <a:p>
              <a:endParaRPr lang="en-US" dirty="0"/>
            </a:p>
          </p:txBody>
        </p:sp>
        <p:sp>
          <p:nvSpPr>
            <p:cNvPr id="443410" name="Line 18"/>
            <p:cNvSpPr>
              <a:spLocks noChangeShapeType="1"/>
            </p:cNvSpPr>
            <p:nvPr/>
          </p:nvSpPr>
          <p:spPr bwMode="auto">
            <a:xfrm>
              <a:off x="1392" y="3264"/>
              <a:ext cx="1344" cy="0"/>
            </a:xfrm>
            <a:prstGeom prst="line">
              <a:avLst/>
            </a:prstGeom>
            <a:noFill/>
            <a:ln w="76200" cap="sq">
              <a:solidFill>
                <a:srgbClr val="FF0000"/>
              </a:solidFill>
              <a:round/>
              <a:headEnd type="none" w="sm" len="sm"/>
              <a:tailEnd type="triangle" w="sm" len="sm"/>
            </a:ln>
            <a:effectLst/>
          </p:spPr>
          <p:txBody>
            <a:bodyPr/>
            <a:lstStyle/>
            <a:p>
              <a:endParaRPr lang="en-US" dirty="0"/>
            </a:p>
          </p:txBody>
        </p:sp>
      </p:grpSp>
      <p:grpSp>
        <p:nvGrpSpPr>
          <p:cNvPr id="6" name="Group 19"/>
          <p:cNvGrpSpPr>
            <a:grpSpLocks/>
          </p:cNvGrpSpPr>
          <p:nvPr/>
        </p:nvGrpSpPr>
        <p:grpSpPr bwMode="auto">
          <a:xfrm>
            <a:off x="4441825" y="3859213"/>
            <a:ext cx="2590800" cy="457200"/>
            <a:chOff x="1104" y="3120"/>
            <a:chExt cx="1632" cy="288"/>
          </a:xfrm>
        </p:grpSpPr>
        <p:sp>
          <p:nvSpPr>
            <p:cNvPr id="443412" name="Oval 20"/>
            <p:cNvSpPr>
              <a:spLocks noChangeArrowheads="1"/>
            </p:cNvSpPr>
            <p:nvPr/>
          </p:nvSpPr>
          <p:spPr bwMode="auto">
            <a:xfrm>
              <a:off x="1104" y="3120"/>
              <a:ext cx="288" cy="288"/>
            </a:xfrm>
            <a:prstGeom prst="ellipse">
              <a:avLst/>
            </a:prstGeom>
            <a:solidFill>
              <a:srgbClr val="FF0000"/>
            </a:solidFill>
            <a:ln w="12700" cap="sq">
              <a:solidFill>
                <a:schemeClr val="tx1"/>
              </a:solidFill>
              <a:round/>
              <a:headEnd type="none" w="sm" len="sm"/>
              <a:tailEnd type="none" w="sm" len="sm"/>
            </a:ln>
            <a:effectLst/>
          </p:spPr>
          <p:txBody>
            <a:bodyPr wrap="none" anchor="ctr"/>
            <a:lstStyle/>
            <a:p>
              <a:endParaRPr lang="en-US" dirty="0"/>
            </a:p>
          </p:txBody>
        </p:sp>
        <p:sp>
          <p:nvSpPr>
            <p:cNvPr id="443413" name="Line 21"/>
            <p:cNvSpPr>
              <a:spLocks noChangeShapeType="1"/>
            </p:cNvSpPr>
            <p:nvPr/>
          </p:nvSpPr>
          <p:spPr bwMode="auto">
            <a:xfrm>
              <a:off x="1392" y="3264"/>
              <a:ext cx="1344" cy="0"/>
            </a:xfrm>
            <a:prstGeom prst="line">
              <a:avLst/>
            </a:prstGeom>
            <a:noFill/>
            <a:ln w="76200" cap="sq">
              <a:solidFill>
                <a:srgbClr val="FF0000"/>
              </a:solidFill>
              <a:round/>
              <a:headEnd type="none" w="sm" len="sm"/>
              <a:tailEnd type="triangle" w="sm" len="sm"/>
            </a:ln>
            <a:effectLst/>
          </p:spPr>
          <p:txBody>
            <a:bodyPr/>
            <a:lstStyle/>
            <a:p>
              <a:endParaRPr lang="en-US" dirty="0"/>
            </a:p>
          </p:txBody>
        </p:sp>
      </p:grpSp>
      <p:grpSp>
        <p:nvGrpSpPr>
          <p:cNvPr id="7" name="Group 22"/>
          <p:cNvGrpSpPr>
            <a:grpSpLocks/>
          </p:cNvGrpSpPr>
          <p:nvPr/>
        </p:nvGrpSpPr>
        <p:grpSpPr bwMode="auto">
          <a:xfrm>
            <a:off x="7086600" y="3859213"/>
            <a:ext cx="1752600" cy="457200"/>
            <a:chOff x="4368" y="624"/>
            <a:chExt cx="1104" cy="288"/>
          </a:xfrm>
        </p:grpSpPr>
        <p:sp>
          <p:nvSpPr>
            <p:cNvPr id="443415" name="Oval 23"/>
            <p:cNvSpPr>
              <a:spLocks noChangeArrowheads="1"/>
            </p:cNvSpPr>
            <p:nvPr/>
          </p:nvSpPr>
          <p:spPr bwMode="auto">
            <a:xfrm>
              <a:off x="4368" y="624"/>
              <a:ext cx="288" cy="288"/>
            </a:xfrm>
            <a:prstGeom prst="ellipse">
              <a:avLst/>
            </a:prstGeom>
            <a:solidFill>
              <a:srgbClr val="FF0000"/>
            </a:solidFill>
            <a:ln w="12700" cap="sq">
              <a:solidFill>
                <a:schemeClr val="tx1"/>
              </a:solidFill>
              <a:round/>
              <a:headEnd type="none" w="sm" len="sm"/>
              <a:tailEnd type="none" w="sm" len="sm"/>
            </a:ln>
            <a:effectLst/>
          </p:spPr>
          <p:txBody>
            <a:bodyPr wrap="none" anchor="ctr"/>
            <a:lstStyle/>
            <a:p>
              <a:endParaRPr lang="en-US" dirty="0"/>
            </a:p>
          </p:txBody>
        </p:sp>
        <p:sp>
          <p:nvSpPr>
            <p:cNvPr id="443416" name="Line 24"/>
            <p:cNvSpPr>
              <a:spLocks noChangeShapeType="1"/>
            </p:cNvSpPr>
            <p:nvPr/>
          </p:nvSpPr>
          <p:spPr bwMode="auto">
            <a:xfrm>
              <a:off x="4656" y="768"/>
              <a:ext cx="816" cy="0"/>
            </a:xfrm>
            <a:prstGeom prst="line">
              <a:avLst/>
            </a:prstGeom>
            <a:noFill/>
            <a:ln w="76200" cap="sq">
              <a:solidFill>
                <a:srgbClr val="FF0000"/>
              </a:solidFill>
              <a:round/>
              <a:headEnd type="none" w="sm" len="sm"/>
              <a:tailEnd type="triangle" w="sm" len="sm"/>
            </a:ln>
            <a:effectLst/>
          </p:spPr>
          <p:txBody>
            <a:bodyPr/>
            <a:lstStyle/>
            <a:p>
              <a:endParaRPr lang="en-US" dirty="0"/>
            </a:p>
          </p:txBody>
        </p:sp>
      </p:grpSp>
      <p:grpSp>
        <p:nvGrpSpPr>
          <p:cNvPr id="8" name="Group 25"/>
          <p:cNvGrpSpPr>
            <a:grpSpLocks/>
          </p:cNvGrpSpPr>
          <p:nvPr/>
        </p:nvGrpSpPr>
        <p:grpSpPr bwMode="auto">
          <a:xfrm>
            <a:off x="1828800" y="2771775"/>
            <a:ext cx="2590800" cy="457200"/>
            <a:chOff x="1104" y="3120"/>
            <a:chExt cx="1632" cy="288"/>
          </a:xfrm>
        </p:grpSpPr>
        <p:sp>
          <p:nvSpPr>
            <p:cNvPr id="443418" name="Oval 26"/>
            <p:cNvSpPr>
              <a:spLocks noChangeArrowheads="1"/>
            </p:cNvSpPr>
            <p:nvPr/>
          </p:nvSpPr>
          <p:spPr bwMode="auto">
            <a:xfrm>
              <a:off x="1104" y="3120"/>
              <a:ext cx="288" cy="288"/>
            </a:xfrm>
            <a:prstGeom prst="ellipse">
              <a:avLst/>
            </a:prstGeom>
            <a:solidFill>
              <a:srgbClr val="FF0000"/>
            </a:solidFill>
            <a:ln w="12700" cap="sq">
              <a:solidFill>
                <a:schemeClr val="tx1"/>
              </a:solidFill>
              <a:round/>
              <a:headEnd type="none" w="sm" len="sm"/>
              <a:tailEnd type="none" w="sm" len="sm"/>
            </a:ln>
            <a:effectLst/>
          </p:spPr>
          <p:txBody>
            <a:bodyPr wrap="none" anchor="ctr"/>
            <a:lstStyle/>
            <a:p>
              <a:endParaRPr lang="en-US" dirty="0"/>
            </a:p>
          </p:txBody>
        </p:sp>
        <p:sp>
          <p:nvSpPr>
            <p:cNvPr id="443419" name="Line 27"/>
            <p:cNvSpPr>
              <a:spLocks noChangeShapeType="1"/>
            </p:cNvSpPr>
            <p:nvPr/>
          </p:nvSpPr>
          <p:spPr bwMode="auto">
            <a:xfrm>
              <a:off x="1392" y="3264"/>
              <a:ext cx="1344" cy="0"/>
            </a:xfrm>
            <a:prstGeom prst="line">
              <a:avLst/>
            </a:prstGeom>
            <a:noFill/>
            <a:ln w="76200" cap="sq">
              <a:solidFill>
                <a:srgbClr val="FF0000"/>
              </a:solidFill>
              <a:round/>
              <a:headEnd type="none" w="sm" len="sm"/>
              <a:tailEnd type="triangle" w="sm" len="sm"/>
            </a:ln>
            <a:effectLst/>
          </p:spPr>
          <p:txBody>
            <a:bodyPr/>
            <a:lstStyle/>
            <a:p>
              <a:endParaRPr lang="en-US" dirty="0"/>
            </a:p>
          </p:txBody>
        </p:sp>
      </p:grpSp>
      <p:grpSp>
        <p:nvGrpSpPr>
          <p:cNvPr id="9" name="Group 28"/>
          <p:cNvGrpSpPr>
            <a:grpSpLocks/>
          </p:cNvGrpSpPr>
          <p:nvPr/>
        </p:nvGrpSpPr>
        <p:grpSpPr bwMode="auto">
          <a:xfrm>
            <a:off x="4441825" y="2771775"/>
            <a:ext cx="2590800" cy="457200"/>
            <a:chOff x="1104" y="3120"/>
            <a:chExt cx="1632" cy="288"/>
          </a:xfrm>
        </p:grpSpPr>
        <p:sp>
          <p:nvSpPr>
            <p:cNvPr id="443421" name="Oval 29"/>
            <p:cNvSpPr>
              <a:spLocks noChangeArrowheads="1"/>
            </p:cNvSpPr>
            <p:nvPr/>
          </p:nvSpPr>
          <p:spPr bwMode="auto">
            <a:xfrm>
              <a:off x="1104" y="3120"/>
              <a:ext cx="288" cy="288"/>
            </a:xfrm>
            <a:prstGeom prst="ellipse">
              <a:avLst/>
            </a:prstGeom>
            <a:solidFill>
              <a:srgbClr val="FF0000"/>
            </a:solidFill>
            <a:ln w="12700" cap="sq">
              <a:solidFill>
                <a:schemeClr val="tx1"/>
              </a:solidFill>
              <a:round/>
              <a:headEnd type="none" w="sm" len="sm"/>
              <a:tailEnd type="none" w="sm" len="sm"/>
            </a:ln>
            <a:effectLst/>
          </p:spPr>
          <p:txBody>
            <a:bodyPr wrap="none" anchor="ctr"/>
            <a:lstStyle/>
            <a:p>
              <a:endParaRPr lang="en-US" dirty="0"/>
            </a:p>
          </p:txBody>
        </p:sp>
        <p:sp>
          <p:nvSpPr>
            <p:cNvPr id="443422" name="Line 30"/>
            <p:cNvSpPr>
              <a:spLocks noChangeShapeType="1"/>
            </p:cNvSpPr>
            <p:nvPr/>
          </p:nvSpPr>
          <p:spPr bwMode="auto">
            <a:xfrm>
              <a:off x="1392" y="3264"/>
              <a:ext cx="1344" cy="0"/>
            </a:xfrm>
            <a:prstGeom prst="line">
              <a:avLst/>
            </a:prstGeom>
            <a:noFill/>
            <a:ln w="76200" cap="sq">
              <a:solidFill>
                <a:srgbClr val="FF0000"/>
              </a:solidFill>
              <a:round/>
              <a:headEnd type="none" w="sm" len="sm"/>
              <a:tailEnd type="triangle" w="sm" len="sm"/>
            </a:ln>
            <a:effectLst/>
          </p:spPr>
          <p:txBody>
            <a:bodyPr/>
            <a:lstStyle/>
            <a:p>
              <a:endParaRPr lang="en-US" dirty="0"/>
            </a:p>
          </p:txBody>
        </p:sp>
      </p:grpSp>
      <p:grpSp>
        <p:nvGrpSpPr>
          <p:cNvPr id="10" name="Group 31"/>
          <p:cNvGrpSpPr>
            <a:grpSpLocks/>
          </p:cNvGrpSpPr>
          <p:nvPr/>
        </p:nvGrpSpPr>
        <p:grpSpPr bwMode="auto">
          <a:xfrm>
            <a:off x="7086600" y="2771775"/>
            <a:ext cx="1752600" cy="457200"/>
            <a:chOff x="4368" y="624"/>
            <a:chExt cx="1104" cy="288"/>
          </a:xfrm>
        </p:grpSpPr>
        <p:sp>
          <p:nvSpPr>
            <p:cNvPr id="443424" name="Oval 32"/>
            <p:cNvSpPr>
              <a:spLocks noChangeArrowheads="1"/>
            </p:cNvSpPr>
            <p:nvPr/>
          </p:nvSpPr>
          <p:spPr bwMode="auto">
            <a:xfrm>
              <a:off x="4368" y="624"/>
              <a:ext cx="288" cy="288"/>
            </a:xfrm>
            <a:prstGeom prst="ellipse">
              <a:avLst/>
            </a:prstGeom>
            <a:solidFill>
              <a:srgbClr val="FF0000"/>
            </a:solidFill>
            <a:ln w="12700" cap="sq">
              <a:solidFill>
                <a:schemeClr val="tx1"/>
              </a:solidFill>
              <a:round/>
              <a:headEnd type="none" w="sm" len="sm"/>
              <a:tailEnd type="none" w="sm" len="sm"/>
            </a:ln>
            <a:effectLst/>
          </p:spPr>
          <p:txBody>
            <a:bodyPr wrap="none" anchor="ctr"/>
            <a:lstStyle/>
            <a:p>
              <a:endParaRPr lang="en-US" dirty="0"/>
            </a:p>
          </p:txBody>
        </p:sp>
        <p:sp>
          <p:nvSpPr>
            <p:cNvPr id="443425" name="Line 33"/>
            <p:cNvSpPr>
              <a:spLocks noChangeShapeType="1"/>
            </p:cNvSpPr>
            <p:nvPr/>
          </p:nvSpPr>
          <p:spPr bwMode="auto">
            <a:xfrm>
              <a:off x="4656" y="768"/>
              <a:ext cx="816" cy="0"/>
            </a:xfrm>
            <a:prstGeom prst="line">
              <a:avLst/>
            </a:prstGeom>
            <a:noFill/>
            <a:ln w="76200" cap="sq">
              <a:solidFill>
                <a:srgbClr val="FF0000"/>
              </a:solidFill>
              <a:round/>
              <a:headEnd type="none" w="sm" len="sm"/>
              <a:tailEnd type="triangle" w="sm" len="sm"/>
            </a:ln>
            <a:effectLst/>
          </p:spPr>
          <p:txBody>
            <a:bodyPr/>
            <a:lstStyle/>
            <a:p>
              <a:endParaRPr lang="en-US" dirty="0"/>
            </a:p>
          </p:txBody>
        </p:sp>
      </p:grpSp>
      <p:grpSp>
        <p:nvGrpSpPr>
          <p:cNvPr id="11" name="Group 34"/>
          <p:cNvGrpSpPr>
            <a:grpSpLocks/>
          </p:cNvGrpSpPr>
          <p:nvPr/>
        </p:nvGrpSpPr>
        <p:grpSpPr bwMode="auto">
          <a:xfrm>
            <a:off x="1828800" y="1684338"/>
            <a:ext cx="7010400" cy="457200"/>
            <a:chOff x="1056" y="619"/>
            <a:chExt cx="4416" cy="288"/>
          </a:xfrm>
        </p:grpSpPr>
        <p:grpSp>
          <p:nvGrpSpPr>
            <p:cNvPr id="12" name="Group 35"/>
            <p:cNvGrpSpPr>
              <a:grpSpLocks/>
            </p:cNvGrpSpPr>
            <p:nvPr/>
          </p:nvGrpSpPr>
          <p:grpSpPr bwMode="auto">
            <a:xfrm>
              <a:off x="1056" y="619"/>
              <a:ext cx="1632" cy="288"/>
              <a:chOff x="1104" y="3120"/>
              <a:chExt cx="1632" cy="288"/>
            </a:xfrm>
          </p:grpSpPr>
          <p:sp>
            <p:nvSpPr>
              <p:cNvPr id="443428" name="Oval 36"/>
              <p:cNvSpPr>
                <a:spLocks noChangeArrowheads="1"/>
              </p:cNvSpPr>
              <p:nvPr/>
            </p:nvSpPr>
            <p:spPr bwMode="auto">
              <a:xfrm>
                <a:off x="1104" y="3120"/>
                <a:ext cx="288" cy="288"/>
              </a:xfrm>
              <a:prstGeom prst="ellipse">
                <a:avLst/>
              </a:prstGeom>
              <a:solidFill>
                <a:srgbClr val="FF0000"/>
              </a:solidFill>
              <a:ln w="12700" cap="sq">
                <a:solidFill>
                  <a:schemeClr val="tx1"/>
                </a:solidFill>
                <a:round/>
                <a:headEnd type="none" w="sm" len="sm"/>
                <a:tailEnd type="none" w="sm" len="sm"/>
              </a:ln>
              <a:effectLst/>
            </p:spPr>
            <p:txBody>
              <a:bodyPr wrap="none" anchor="ctr"/>
              <a:lstStyle/>
              <a:p>
                <a:endParaRPr lang="en-US" sz="2000" dirty="0"/>
              </a:p>
            </p:txBody>
          </p:sp>
          <p:sp>
            <p:nvSpPr>
              <p:cNvPr id="443429" name="Line 37"/>
              <p:cNvSpPr>
                <a:spLocks noChangeShapeType="1"/>
              </p:cNvSpPr>
              <p:nvPr/>
            </p:nvSpPr>
            <p:spPr bwMode="auto">
              <a:xfrm>
                <a:off x="1392" y="3264"/>
                <a:ext cx="1344" cy="0"/>
              </a:xfrm>
              <a:prstGeom prst="line">
                <a:avLst/>
              </a:prstGeom>
              <a:noFill/>
              <a:ln w="76200" cap="sq">
                <a:solidFill>
                  <a:srgbClr val="FF0000"/>
                </a:solidFill>
                <a:round/>
                <a:headEnd type="none" w="sm" len="sm"/>
                <a:tailEnd type="triangle" w="sm" len="sm"/>
              </a:ln>
              <a:effectLst/>
            </p:spPr>
            <p:txBody>
              <a:bodyPr/>
              <a:lstStyle/>
              <a:p>
                <a:endParaRPr lang="en-US" sz="2000" dirty="0"/>
              </a:p>
            </p:txBody>
          </p:sp>
        </p:grpSp>
        <p:grpSp>
          <p:nvGrpSpPr>
            <p:cNvPr id="13" name="Group 38"/>
            <p:cNvGrpSpPr>
              <a:grpSpLocks/>
            </p:cNvGrpSpPr>
            <p:nvPr/>
          </p:nvGrpSpPr>
          <p:grpSpPr bwMode="auto">
            <a:xfrm>
              <a:off x="2702" y="619"/>
              <a:ext cx="1632" cy="288"/>
              <a:chOff x="1104" y="3120"/>
              <a:chExt cx="1632" cy="288"/>
            </a:xfrm>
          </p:grpSpPr>
          <p:sp>
            <p:nvSpPr>
              <p:cNvPr id="443431" name="Oval 39"/>
              <p:cNvSpPr>
                <a:spLocks noChangeArrowheads="1"/>
              </p:cNvSpPr>
              <p:nvPr/>
            </p:nvSpPr>
            <p:spPr bwMode="auto">
              <a:xfrm>
                <a:off x="1104" y="3120"/>
                <a:ext cx="288" cy="288"/>
              </a:xfrm>
              <a:prstGeom prst="ellipse">
                <a:avLst/>
              </a:prstGeom>
              <a:solidFill>
                <a:srgbClr val="FF0000"/>
              </a:solidFill>
              <a:ln w="12700" cap="sq">
                <a:solidFill>
                  <a:schemeClr val="tx1"/>
                </a:solidFill>
                <a:round/>
                <a:headEnd type="none" w="sm" len="sm"/>
                <a:tailEnd type="none" w="sm" len="sm"/>
              </a:ln>
              <a:effectLst/>
            </p:spPr>
            <p:txBody>
              <a:bodyPr wrap="none" anchor="ctr"/>
              <a:lstStyle/>
              <a:p>
                <a:endParaRPr lang="en-US" sz="2000" dirty="0"/>
              </a:p>
            </p:txBody>
          </p:sp>
          <p:sp>
            <p:nvSpPr>
              <p:cNvPr id="443432" name="Line 40"/>
              <p:cNvSpPr>
                <a:spLocks noChangeShapeType="1"/>
              </p:cNvSpPr>
              <p:nvPr/>
            </p:nvSpPr>
            <p:spPr bwMode="auto">
              <a:xfrm>
                <a:off x="1392" y="3264"/>
                <a:ext cx="1344" cy="0"/>
              </a:xfrm>
              <a:prstGeom prst="line">
                <a:avLst/>
              </a:prstGeom>
              <a:noFill/>
              <a:ln w="76200" cap="sq">
                <a:solidFill>
                  <a:srgbClr val="FF0000"/>
                </a:solidFill>
                <a:round/>
                <a:headEnd type="none" w="sm" len="sm"/>
                <a:tailEnd type="triangle" w="sm" len="sm"/>
              </a:ln>
              <a:effectLst/>
            </p:spPr>
            <p:txBody>
              <a:bodyPr/>
              <a:lstStyle/>
              <a:p>
                <a:endParaRPr lang="en-US" sz="2000" dirty="0"/>
              </a:p>
            </p:txBody>
          </p:sp>
        </p:grpSp>
        <p:grpSp>
          <p:nvGrpSpPr>
            <p:cNvPr id="14" name="Group 41"/>
            <p:cNvGrpSpPr>
              <a:grpSpLocks/>
            </p:cNvGrpSpPr>
            <p:nvPr/>
          </p:nvGrpSpPr>
          <p:grpSpPr bwMode="auto">
            <a:xfrm>
              <a:off x="4368" y="619"/>
              <a:ext cx="1104" cy="288"/>
              <a:chOff x="4368" y="624"/>
              <a:chExt cx="1104" cy="288"/>
            </a:xfrm>
          </p:grpSpPr>
          <p:sp>
            <p:nvSpPr>
              <p:cNvPr id="443434" name="Oval 42"/>
              <p:cNvSpPr>
                <a:spLocks noChangeArrowheads="1"/>
              </p:cNvSpPr>
              <p:nvPr/>
            </p:nvSpPr>
            <p:spPr bwMode="auto">
              <a:xfrm>
                <a:off x="4368" y="624"/>
                <a:ext cx="288" cy="288"/>
              </a:xfrm>
              <a:prstGeom prst="ellipse">
                <a:avLst/>
              </a:prstGeom>
              <a:solidFill>
                <a:srgbClr val="FF0000"/>
              </a:solidFill>
              <a:ln w="12700" cap="sq">
                <a:solidFill>
                  <a:schemeClr val="tx1"/>
                </a:solidFill>
                <a:round/>
                <a:headEnd type="none" w="sm" len="sm"/>
                <a:tailEnd type="none" w="sm" len="sm"/>
              </a:ln>
              <a:effectLst/>
            </p:spPr>
            <p:txBody>
              <a:bodyPr wrap="none" anchor="ctr"/>
              <a:lstStyle/>
              <a:p>
                <a:endParaRPr lang="en-US" sz="2000" dirty="0"/>
              </a:p>
            </p:txBody>
          </p:sp>
          <p:sp>
            <p:nvSpPr>
              <p:cNvPr id="443435" name="Line 43"/>
              <p:cNvSpPr>
                <a:spLocks noChangeShapeType="1"/>
              </p:cNvSpPr>
              <p:nvPr/>
            </p:nvSpPr>
            <p:spPr bwMode="auto">
              <a:xfrm>
                <a:off x="4656" y="768"/>
                <a:ext cx="816" cy="0"/>
              </a:xfrm>
              <a:prstGeom prst="line">
                <a:avLst/>
              </a:prstGeom>
              <a:noFill/>
              <a:ln w="76200" cap="sq">
                <a:solidFill>
                  <a:srgbClr val="FF0000"/>
                </a:solidFill>
                <a:round/>
                <a:headEnd type="none" w="sm" len="sm"/>
                <a:tailEnd type="triangle" w="sm" len="sm"/>
              </a:ln>
              <a:effectLst/>
            </p:spPr>
            <p:txBody>
              <a:bodyPr/>
              <a:lstStyle/>
              <a:p>
                <a:endParaRPr lang="en-US" sz="2000" dirty="0"/>
              </a:p>
            </p:txBody>
          </p:sp>
        </p:grpSp>
      </p:grpSp>
      <p:sp>
        <p:nvSpPr>
          <p:cNvPr id="443436" name="Text Box 44"/>
          <p:cNvSpPr txBox="1">
            <a:spLocks noChangeArrowheads="1"/>
          </p:cNvSpPr>
          <p:nvPr/>
        </p:nvSpPr>
        <p:spPr bwMode="auto">
          <a:xfrm>
            <a:off x="304800" y="1728788"/>
            <a:ext cx="816249" cy="400110"/>
          </a:xfrm>
          <a:prstGeom prst="rect">
            <a:avLst/>
          </a:prstGeom>
          <a:noFill/>
          <a:ln w="12700" cap="sq">
            <a:noFill/>
            <a:miter lim="800000"/>
            <a:headEnd type="none" w="sm" len="sm"/>
            <a:tailEnd type="none" w="sm" len="sm"/>
          </a:ln>
          <a:effectLst/>
        </p:spPr>
        <p:txBody>
          <a:bodyPr wrap="none">
            <a:spAutoFit/>
          </a:bodyPr>
          <a:lstStyle/>
          <a:p>
            <a:pPr>
              <a:spcBef>
                <a:spcPct val="0"/>
              </a:spcBef>
              <a:buClrTx/>
              <a:buSzTx/>
              <a:buFontTx/>
              <a:buNone/>
            </a:pPr>
            <a:r>
              <a:rPr lang="en-US" sz="2000" dirty="0">
                <a:latin typeface="+mn-lt"/>
              </a:rPr>
              <a:t>APEX</a:t>
            </a:r>
          </a:p>
        </p:txBody>
      </p:sp>
      <p:sp>
        <p:nvSpPr>
          <p:cNvPr id="443437" name="Text Box 45"/>
          <p:cNvSpPr txBox="1">
            <a:spLocks noChangeArrowheads="1"/>
          </p:cNvSpPr>
          <p:nvPr/>
        </p:nvSpPr>
        <p:spPr bwMode="auto">
          <a:xfrm>
            <a:off x="1104900" y="1730375"/>
            <a:ext cx="792333" cy="400110"/>
          </a:xfrm>
          <a:prstGeom prst="rect">
            <a:avLst/>
          </a:prstGeom>
          <a:noFill/>
          <a:ln w="12700" cap="sq">
            <a:noFill/>
            <a:miter lim="800000"/>
            <a:headEnd type="none" w="sm" len="sm"/>
            <a:tailEnd type="none" w="sm" len="sm"/>
          </a:ln>
          <a:effectLst/>
        </p:spPr>
        <p:txBody>
          <a:bodyPr wrap="none">
            <a:spAutoFit/>
          </a:bodyPr>
          <a:lstStyle/>
          <a:p>
            <a:pPr>
              <a:spcBef>
                <a:spcPct val="0"/>
              </a:spcBef>
              <a:buClrTx/>
              <a:buSzTx/>
              <a:buFontTx/>
              <a:buNone/>
            </a:pPr>
            <a:r>
              <a:rPr lang="en-US" sz="2000" dirty="0">
                <a:solidFill>
                  <a:srgbClr val="000000"/>
                </a:solidFill>
                <a:latin typeface="+mn-lt"/>
              </a:rPr>
              <a:t>1.75K</a:t>
            </a:r>
          </a:p>
        </p:txBody>
      </p:sp>
      <p:sp>
        <p:nvSpPr>
          <p:cNvPr id="443438" name="Text Box 46"/>
          <p:cNvSpPr txBox="1">
            <a:spLocks noChangeArrowheads="1"/>
          </p:cNvSpPr>
          <p:nvPr/>
        </p:nvSpPr>
        <p:spPr bwMode="auto">
          <a:xfrm>
            <a:off x="1104900" y="2841625"/>
            <a:ext cx="622286" cy="369332"/>
          </a:xfrm>
          <a:prstGeom prst="rect">
            <a:avLst/>
          </a:prstGeom>
          <a:noFill/>
          <a:ln w="12700" cap="sq">
            <a:noFill/>
            <a:miter lim="800000"/>
            <a:headEnd type="none" w="sm" len="sm"/>
            <a:tailEnd type="none" w="sm" len="sm"/>
          </a:ln>
          <a:effectLst/>
        </p:spPr>
        <p:txBody>
          <a:bodyPr wrap="none">
            <a:spAutoFit/>
          </a:bodyPr>
          <a:lstStyle/>
          <a:p>
            <a:pPr>
              <a:spcBef>
                <a:spcPct val="0"/>
              </a:spcBef>
              <a:buClrTx/>
              <a:buSzTx/>
              <a:buFontTx/>
              <a:buNone/>
            </a:pPr>
            <a:r>
              <a:rPr lang="en-US" sz="1800" dirty="0">
                <a:solidFill>
                  <a:srgbClr val="000000"/>
                </a:solidFill>
                <a:latin typeface="+mn-lt"/>
              </a:rPr>
              <a:t>3.5K</a:t>
            </a:r>
          </a:p>
        </p:txBody>
      </p:sp>
      <p:sp>
        <p:nvSpPr>
          <p:cNvPr id="443439" name="Text Box 47"/>
          <p:cNvSpPr txBox="1">
            <a:spLocks noChangeArrowheads="1"/>
          </p:cNvSpPr>
          <p:nvPr/>
        </p:nvSpPr>
        <p:spPr bwMode="auto">
          <a:xfrm>
            <a:off x="1104900" y="3908425"/>
            <a:ext cx="442750" cy="369332"/>
          </a:xfrm>
          <a:prstGeom prst="rect">
            <a:avLst/>
          </a:prstGeom>
          <a:noFill/>
          <a:ln w="12700" cap="sq">
            <a:noFill/>
            <a:miter lim="800000"/>
            <a:headEnd type="none" w="sm" len="sm"/>
            <a:tailEnd type="none" w="sm" len="sm"/>
          </a:ln>
          <a:effectLst/>
        </p:spPr>
        <p:txBody>
          <a:bodyPr wrap="none">
            <a:spAutoFit/>
          </a:bodyPr>
          <a:lstStyle/>
          <a:p>
            <a:pPr>
              <a:spcBef>
                <a:spcPct val="0"/>
              </a:spcBef>
              <a:buClrTx/>
              <a:buSzTx/>
              <a:buFontTx/>
              <a:buNone/>
            </a:pPr>
            <a:r>
              <a:rPr lang="en-US" sz="1800" dirty="0">
                <a:solidFill>
                  <a:srgbClr val="000000"/>
                </a:solidFill>
                <a:latin typeface="+mn-lt"/>
              </a:rPr>
              <a:t>7K</a:t>
            </a:r>
          </a:p>
        </p:txBody>
      </p:sp>
      <p:sp>
        <p:nvSpPr>
          <p:cNvPr id="443440" name="Text Box 48"/>
          <p:cNvSpPr txBox="1">
            <a:spLocks noChangeArrowheads="1"/>
          </p:cNvSpPr>
          <p:nvPr/>
        </p:nvSpPr>
        <p:spPr bwMode="auto">
          <a:xfrm>
            <a:off x="1104900" y="4975225"/>
            <a:ext cx="566181" cy="369332"/>
          </a:xfrm>
          <a:prstGeom prst="rect">
            <a:avLst/>
          </a:prstGeom>
          <a:noFill/>
          <a:ln w="12700" cap="sq">
            <a:noFill/>
            <a:miter lim="800000"/>
            <a:headEnd type="none" w="sm" len="sm"/>
            <a:tailEnd type="none" w="sm" len="sm"/>
          </a:ln>
          <a:effectLst/>
        </p:spPr>
        <p:txBody>
          <a:bodyPr wrap="none">
            <a:spAutoFit/>
          </a:bodyPr>
          <a:lstStyle/>
          <a:p>
            <a:pPr>
              <a:spcBef>
                <a:spcPct val="0"/>
              </a:spcBef>
              <a:buClrTx/>
              <a:buSzTx/>
              <a:buFontTx/>
              <a:buNone/>
            </a:pPr>
            <a:r>
              <a:rPr lang="en-US" sz="1800" dirty="0">
                <a:solidFill>
                  <a:srgbClr val="000000"/>
                </a:solidFill>
                <a:latin typeface="+mn-lt"/>
              </a:rPr>
              <a:t>14K</a:t>
            </a:r>
          </a:p>
        </p:txBody>
      </p:sp>
      <p:sp>
        <p:nvSpPr>
          <p:cNvPr id="443442" name="Text Box 50"/>
          <p:cNvSpPr txBox="1">
            <a:spLocks noChangeArrowheads="1"/>
          </p:cNvSpPr>
          <p:nvPr/>
        </p:nvSpPr>
        <p:spPr bwMode="auto">
          <a:xfrm>
            <a:off x="304800" y="6088063"/>
            <a:ext cx="806631" cy="400110"/>
          </a:xfrm>
          <a:prstGeom prst="rect">
            <a:avLst/>
          </a:prstGeom>
          <a:noFill/>
          <a:ln w="12700" cap="sq">
            <a:noFill/>
            <a:miter lim="800000"/>
            <a:headEnd type="none" w="sm" len="sm"/>
            <a:tailEnd type="none" w="sm" len="sm"/>
          </a:ln>
          <a:effectLst/>
        </p:spPr>
        <p:txBody>
          <a:bodyPr wrap="none">
            <a:spAutoFit/>
          </a:bodyPr>
          <a:lstStyle/>
          <a:p>
            <a:pPr>
              <a:spcBef>
                <a:spcPct val="0"/>
              </a:spcBef>
              <a:buClrTx/>
              <a:buSzTx/>
              <a:buFontTx/>
              <a:buNone/>
            </a:pPr>
            <a:r>
              <a:rPr lang="en-US" sz="2000" dirty="0">
                <a:latin typeface="+mn-lt"/>
              </a:rPr>
              <a:t>BASE</a:t>
            </a:r>
            <a:endParaRPr lang="en-US" sz="2000" b="0" dirty="0">
              <a:solidFill>
                <a:schemeClr val="bg2"/>
              </a:solidFill>
              <a:latin typeface="+mn-lt"/>
            </a:endParaRPr>
          </a:p>
        </p:txBody>
      </p:sp>
      <p:grpSp>
        <p:nvGrpSpPr>
          <p:cNvPr id="15" name="Group 51"/>
          <p:cNvGrpSpPr>
            <a:grpSpLocks/>
          </p:cNvGrpSpPr>
          <p:nvPr/>
        </p:nvGrpSpPr>
        <p:grpSpPr bwMode="auto">
          <a:xfrm>
            <a:off x="1828800" y="6042025"/>
            <a:ext cx="7010400" cy="457200"/>
            <a:chOff x="1056" y="619"/>
            <a:chExt cx="4416" cy="288"/>
          </a:xfrm>
        </p:grpSpPr>
        <p:grpSp>
          <p:nvGrpSpPr>
            <p:cNvPr id="16" name="Group 52"/>
            <p:cNvGrpSpPr>
              <a:grpSpLocks/>
            </p:cNvGrpSpPr>
            <p:nvPr/>
          </p:nvGrpSpPr>
          <p:grpSpPr bwMode="auto">
            <a:xfrm>
              <a:off x="1056" y="619"/>
              <a:ext cx="1632" cy="288"/>
              <a:chOff x="1104" y="3120"/>
              <a:chExt cx="1632" cy="288"/>
            </a:xfrm>
          </p:grpSpPr>
          <p:sp>
            <p:nvSpPr>
              <p:cNvPr id="443445" name="Oval 53"/>
              <p:cNvSpPr>
                <a:spLocks noChangeArrowheads="1"/>
              </p:cNvSpPr>
              <p:nvPr/>
            </p:nvSpPr>
            <p:spPr bwMode="auto">
              <a:xfrm>
                <a:off x="1104" y="3120"/>
                <a:ext cx="288" cy="288"/>
              </a:xfrm>
              <a:prstGeom prst="ellipse">
                <a:avLst/>
              </a:prstGeom>
              <a:solidFill>
                <a:srgbClr val="FF0000"/>
              </a:solidFill>
              <a:ln w="12700" cap="sq">
                <a:solidFill>
                  <a:schemeClr val="tx1"/>
                </a:solidFill>
                <a:round/>
                <a:headEnd type="none" w="sm" len="sm"/>
                <a:tailEnd type="none" w="sm" len="sm"/>
              </a:ln>
              <a:effectLst/>
            </p:spPr>
            <p:txBody>
              <a:bodyPr wrap="none" anchor="ctr"/>
              <a:lstStyle/>
              <a:p>
                <a:endParaRPr lang="en-US" dirty="0"/>
              </a:p>
            </p:txBody>
          </p:sp>
          <p:sp>
            <p:nvSpPr>
              <p:cNvPr id="443446" name="Line 54"/>
              <p:cNvSpPr>
                <a:spLocks noChangeShapeType="1"/>
              </p:cNvSpPr>
              <p:nvPr/>
            </p:nvSpPr>
            <p:spPr bwMode="auto">
              <a:xfrm>
                <a:off x="1392" y="3264"/>
                <a:ext cx="1344" cy="0"/>
              </a:xfrm>
              <a:prstGeom prst="line">
                <a:avLst/>
              </a:prstGeom>
              <a:noFill/>
              <a:ln w="76200" cap="sq">
                <a:solidFill>
                  <a:srgbClr val="FF0000"/>
                </a:solidFill>
                <a:round/>
                <a:headEnd type="none" w="sm" len="sm"/>
                <a:tailEnd type="triangle" w="sm" len="sm"/>
              </a:ln>
              <a:effectLst/>
            </p:spPr>
            <p:txBody>
              <a:bodyPr/>
              <a:lstStyle/>
              <a:p>
                <a:endParaRPr lang="en-US" dirty="0"/>
              </a:p>
            </p:txBody>
          </p:sp>
        </p:grpSp>
        <p:grpSp>
          <p:nvGrpSpPr>
            <p:cNvPr id="17" name="Group 55"/>
            <p:cNvGrpSpPr>
              <a:grpSpLocks/>
            </p:cNvGrpSpPr>
            <p:nvPr/>
          </p:nvGrpSpPr>
          <p:grpSpPr bwMode="auto">
            <a:xfrm>
              <a:off x="2702" y="619"/>
              <a:ext cx="1632" cy="288"/>
              <a:chOff x="1104" y="3120"/>
              <a:chExt cx="1632" cy="288"/>
            </a:xfrm>
          </p:grpSpPr>
          <p:sp>
            <p:nvSpPr>
              <p:cNvPr id="443448" name="Oval 56"/>
              <p:cNvSpPr>
                <a:spLocks noChangeArrowheads="1"/>
              </p:cNvSpPr>
              <p:nvPr/>
            </p:nvSpPr>
            <p:spPr bwMode="auto">
              <a:xfrm>
                <a:off x="1104" y="3120"/>
                <a:ext cx="288" cy="288"/>
              </a:xfrm>
              <a:prstGeom prst="ellipse">
                <a:avLst/>
              </a:prstGeom>
              <a:solidFill>
                <a:srgbClr val="FF0000"/>
              </a:solidFill>
              <a:ln w="12700" cap="sq">
                <a:solidFill>
                  <a:schemeClr val="tx1"/>
                </a:solidFill>
                <a:round/>
                <a:headEnd type="none" w="sm" len="sm"/>
                <a:tailEnd type="none" w="sm" len="sm"/>
              </a:ln>
              <a:effectLst/>
            </p:spPr>
            <p:txBody>
              <a:bodyPr wrap="none" anchor="ctr"/>
              <a:lstStyle/>
              <a:p>
                <a:endParaRPr lang="en-US" dirty="0"/>
              </a:p>
            </p:txBody>
          </p:sp>
          <p:sp>
            <p:nvSpPr>
              <p:cNvPr id="443449" name="Line 57"/>
              <p:cNvSpPr>
                <a:spLocks noChangeShapeType="1"/>
              </p:cNvSpPr>
              <p:nvPr/>
            </p:nvSpPr>
            <p:spPr bwMode="auto">
              <a:xfrm>
                <a:off x="1392" y="3264"/>
                <a:ext cx="1344" cy="0"/>
              </a:xfrm>
              <a:prstGeom prst="line">
                <a:avLst/>
              </a:prstGeom>
              <a:noFill/>
              <a:ln w="76200" cap="sq">
                <a:solidFill>
                  <a:srgbClr val="FF0000"/>
                </a:solidFill>
                <a:round/>
                <a:headEnd type="none" w="sm" len="sm"/>
                <a:tailEnd type="triangle" w="sm" len="sm"/>
              </a:ln>
              <a:effectLst/>
            </p:spPr>
            <p:txBody>
              <a:bodyPr/>
              <a:lstStyle/>
              <a:p>
                <a:endParaRPr lang="en-US" dirty="0"/>
              </a:p>
            </p:txBody>
          </p:sp>
        </p:grpSp>
        <p:grpSp>
          <p:nvGrpSpPr>
            <p:cNvPr id="18" name="Group 58"/>
            <p:cNvGrpSpPr>
              <a:grpSpLocks/>
            </p:cNvGrpSpPr>
            <p:nvPr/>
          </p:nvGrpSpPr>
          <p:grpSpPr bwMode="auto">
            <a:xfrm>
              <a:off x="4368" y="619"/>
              <a:ext cx="1104" cy="288"/>
              <a:chOff x="4368" y="624"/>
              <a:chExt cx="1104" cy="288"/>
            </a:xfrm>
          </p:grpSpPr>
          <p:sp>
            <p:nvSpPr>
              <p:cNvPr id="443451" name="Oval 59"/>
              <p:cNvSpPr>
                <a:spLocks noChangeArrowheads="1"/>
              </p:cNvSpPr>
              <p:nvPr/>
            </p:nvSpPr>
            <p:spPr bwMode="auto">
              <a:xfrm>
                <a:off x="4368" y="624"/>
                <a:ext cx="288" cy="288"/>
              </a:xfrm>
              <a:prstGeom prst="ellipse">
                <a:avLst/>
              </a:prstGeom>
              <a:solidFill>
                <a:srgbClr val="FF0000"/>
              </a:solidFill>
              <a:ln w="12700" cap="sq">
                <a:solidFill>
                  <a:schemeClr val="tx1"/>
                </a:solidFill>
                <a:round/>
                <a:headEnd type="none" w="sm" len="sm"/>
                <a:tailEnd type="none" w="sm" len="sm"/>
              </a:ln>
              <a:effectLst/>
            </p:spPr>
            <p:txBody>
              <a:bodyPr wrap="none" anchor="ctr"/>
              <a:lstStyle/>
              <a:p>
                <a:endParaRPr lang="en-US" dirty="0"/>
              </a:p>
            </p:txBody>
          </p:sp>
          <p:sp>
            <p:nvSpPr>
              <p:cNvPr id="443452" name="Line 60"/>
              <p:cNvSpPr>
                <a:spLocks noChangeShapeType="1"/>
              </p:cNvSpPr>
              <p:nvPr/>
            </p:nvSpPr>
            <p:spPr bwMode="auto">
              <a:xfrm>
                <a:off x="4656" y="768"/>
                <a:ext cx="816" cy="0"/>
              </a:xfrm>
              <a:prstGeom prst="line">
                <a:avLst/>
              </a:prstGeom>
              <a:noFill/>
              <a:ln w="76200" cap="sq">
                <a:solidFill>
                  <a:srgbClr val="FF0000"/>
                </a:solidFill>
                <a:round/>
                <a:headEnd type="none" w="sm" len="sm"/>
                <a:tailEnd type="triangle" w="sm" len="sm"/>
              </a:ln>
              <a:effectLst/>
            </p:spPr>
            <p:txBody>
              <a:bodyPr/>
              <a:lstStyle/>
              <a:p>
                <a:endParaRPr lang="en-US" dirty="0"/>
              </a:p>
            </p:txBody>
          </p:sp>
        </p:grpSp>
      </p:grpSp>
      <p:sp>
        <p:nvSpPr>
          <p:cNvPr id="443453" name="Text Box 61"/>
          <p:cNvSpPr txBox="1">
            <a:spLocks noChangeArrowheads="1"/>
          </p:cNvSpPr>
          <p:nvPr/>
        </p:nvSpPr>
        <p:spPr bwMode="auto">
          <a:xfrm>
            <a:off x="1104900" y="6088063"/>
            <a:ext cx="574196" cy="369332"/>
          </a:xfrm>
          <a:prstGeom prst="rect">
            <a:avLst/>
          </a:prstGeom>
          <a:noFill/>
          <a:ln w="12700" cap="sq">
            <a:noFill/>
            <a:miter lim="800000"/>
            <a:headEnd type="none" w="sm" len="sm"/>
            <a:tailEnd type="none" w="sm" len="sm"/>
          </a:ln>
          <a:effectLst/>
        </p:spPr>
        <p:txBody>
          <a:bodyPr wrap="none">
            <a:spAutoFit/>
          </a:bodyPr>
          <a:lstStyle/>
          <a:p>
            <a:pPr>
              <a:spcBef>
                <a:spcPct val="0"/>
              </a:spcBef>
              <a:buClrTx/>
              <a:buSzTx/>
              <a:buFontTx/>
              <a:buNone/>
            </a:pPr>
            <a:r>
              <a:rPr lang="en-US" sz="1800" dirty="0">
                <a:solidFill>
                  <a:srgbClr val="000000"/>
                </a:solidFill>
                <a:latin typeface="+mn-lt"/>
              </a:rPr>
              <a:t>28K</a:t>
            </a:r>
          </a:p>
        </p:txBody>
      </p:sp>
      <p:sp>
        <p:nvSpPr>
          <p:cNvPr id="443454" name="Text Box 62"/>
          <p:cNvSpPr txBox="1">
            <a:spLocks noChangeArrowheads="1"/>
          </p:cNvSpPr>
          <p:nvPr/>
        </p:nvSpPr>
        <p:spPr bwMode="auto">
          <a:xfrm>
            <a:off x="6438900" y="927100"/>
            <a:ext cx="1665841" cy="707886"/>
          </a:xfrm>
          <a:prstGeom prst="rect">
            <a:avLst/>
          </a:prstGeom>
          <a:noFill/>
          <a:ln w="12700" cap="sq">
            <a:noFill/>
            <a:miter lim="800000"/>
            <a:headEnd type="none" w="sm" len="sm"/>
            <a:tailEnd type="none" w="sm" len="sm"/>
          </a:ln>
          <a:effectLst/>
        </p:spPr>
        <p:txBody>
          <a:bodyPr wrap="none">
            <a:spAutoFit/>
          </a:bodyPr>
          <a:lstStyle/>
          <a:p>
            <a:pPr algn="ctr">
              <a:spcBef>
                <a:spcPct val="0"/>
              </a:spcBef>
              <a:buClrTx/>
              <a:buSzTx/>
              <a:buFontTx/>
              <a:buNone/>
            </a:pPr>
            <a:r>
              <a:rPr lang="en-US" sz="2000" dirty="0">
                <a:latin typeface="+mn-lt"/>
              </a:rPr>
              <a:t>INFERIOR</a:t>
            </a:r>
          </a:p>
          <a:p>
            <a:pPr algn="ctr">
              <a:spcBef>
                <a:spcPct val="0"/>
              </a:spcBef>
              <a:buClrTx/>
              <a:buSzTx/>
              <a:buFontTx/>
              <a:buNone/>
            </a:pPr>
            <a:r>
              <a:rPr lang="en-US" sz="2000" dirty="0">
                <a:latin typeface="+mn-lt"/>
              </a:rPr>
              <a:t>COLLICULUS</a:t>
            </a:r>
          </a:p>
        </p:txBody>
      </p:sp>
      <p:sp>
        <p:nvSpPr>
          <p:cNvPr id="443455" name="Rectangle 63"/>
          <p:cNvSpPr>
            <a:spLocks noGrp="1" noChangeArrowheads="1"/>
          </p:cNvSpPr>
          <p:nvPr>
            <p:ph type="title"/>
          </p:nvPr>
        </p:nvSpPr>
        <p:spPr>
          <a:xfrm>
            <a:off x="0" y="0"/>
            <a:ext cx="9144000" cy="914400"/>
          </a:xfrm>
        </p:spPr>
        <p:txBody>
          <a:bodyPr/>
          <a:lstStyle/>
          <a:p>
            <a:pPr algn="ctr"/>
            <a:r>
              <a:rPr lang="en-US" dirty="0" smtClean="0"/>
              <a:t>Place Principle: Frequency= Place</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70370" name="Rectangle 2"/>
          <p:cNvSpPr>
            <a:spLocks noGrp="1" noChangeArrowheads="1"/>
          </p:cNvSpPr>
          <p:nvPr>
            <p:ph type="title"/>
          </p:nvPr>
        </p:nvSpPr>
        <p:spPr>
          <a:xfrm>
            <a:off x="6022428" y="520263"/>
            <a:ext cx="3121572" cy="2475186"/>
          </a:xfrm>
        </p:spPr>
        <p:txBody>
          <a:bodyPr>
            <a:normAutofit fontScale="90000"/>
          </a:bodyPr>
          <a:lstStyle/>
          <a:p>
            <a:r>
              <a:rPr lang="en-US" dirty="0" smtClean="0"/>
              <a:t>Frequency Coding In The Inferior Colliculus</a:t>
            </a:r>
            <a:endParaRPr lang="en-US" dirty="0"/>
          </a:p>
        </p:txBody>
      </p:sp>
      <p:pic>
        <p:nvPicPr>
          <p:cNvPr id="5" name="Picture 4" descr="Laminar_vs_transverse_slices3inv.tif"/>
          <p:cNvPicPr>
            <a:picLocks noChangeAspect="1"/>
          </p:cNvPicPr>
          <p:nvPr/>
        </p:nvPicPr>
        <p:blipFill>
          <a:blip r:embed="rId3" cstate="print"/>
          <a:stretch>
            <a:fillRect/>
          </a:stretch>
        </p:blipFill>
        <p:spPr>
          <a:xfrm>
            <a:off x="420906" y="0"/>
            <a:ext cx="5440800" cy="6871660"/>
          </a:xfrm>
          <a:prstGeom prst="rect">
            <a:avLst/>
          </a:prstGeom>
        </p:spPr>
      </p:pic>
      <p:sp>
        <p:nvSpPr>
          <p:cNvPr id="570371" name="Rectangle 3"/>
          <p:cNvSpPr>
            <a:spLocks noGrp="1" noChangeArrowheads="1"/>
          </p:cNvSpPr>
          <p:nvPr>
            <p:ph idx="1"/>
          </p:nvPr>
        </p:nvSpPr>
        <p:spPr>
          <a:xfrm>
            <a:off x="3539359" y="3733800"/>
            <a:ext cx="5604641" cy="2663825"/>
          </a:xfrm>
          <a:solidFill>
            <a:schemeClr val="bg1"/>
          </a:solidFill>
        </p:spPr>
        <p:txBody>
          <a:bodyPr>
            <a:normAutofit/>
          </a:bodyPr>
          <a:lstStyle/>
          <a:p>
            <a:r>
              <a:rPr lang="en-US" dirty="0" smtClean="0">
                <a:solidFill>
                  <a:srgbClr val="FFFF00"/>
                </a:solidFill>
              </a:rPr>
              <a:t>Laminar structure</a:t>
            </a:r>
          </a:p>
          <a:p>
            <a:pPr lvl="1"/>
            <a:r>
              <a:rPr lang="en-US" dirty="0" smtClean="0"/>
              <a:t>Presynaptic layers of axons</a:t>
            </a:r>
          </a:p>
          <a:p>
            <a:pPr lvl="1"/>
            <a:r>
              <a:rPr lang="en-US" dirty="0" smtClean="0"/>
              <a:t>Postsynaptic highly oriented dendrites</a:t>
            </a:r>
          </a:p>
          <a:p>
            <a:pPr lvl="1"/>
            <a:r>
              <a:rPr lang="en-US" dirty="0" smtClean="0"/>
              <a:t>Substrate for frequency coding?</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890" name="Picture 2" descr="ICC Mar 9,2006 BW"/>
          <p:cNvPicPr>
            <a:picLocks noChangeAspect="1" noChangeArrowheads="1"/>
          </p:cNvPicPr>
          <p:nvPr/>
        </p:nvPicPr>
        <p:blipFill>
          <a:blip r:embed="rId3" cstate="print"/>
          <a:srcRect/>
          <a:stretch>
            <a:fillRect/>
          </a:stretch>
        </p:blipFill>
        <p:spPr bwMode="auto">
          <a:xfrm>
            <a:off x="4724400" y="1143000"/>
            <a:ext cx="3300413" cy="5232400"/>
          </a:xfrm>
          <a:prstGeom prst="rect">
            <a:avLst/>
          </a:prstGeom>
          <a:noFill/>
          <a:ln w="9525">
            <a:noFill/>
            <a:miter lim="800000"/>
            <a:headEnd/>
            <a:tailEnd/>
          </a:ln>
        </p:spPr>
      </p:pic>
      <p:sp>
        <p:nvSpPr>
          <p:cNvPr id="37891" name="Text Box 3"/>
          <p:cNvSpPr txBox="1">
            <a:spLocks noChangeArrowheads="1"/>
          </p:cNvSpPr>
          <p:nvPr/>
        </p:nvSpPr>
        <p:spPr bwMode="auto">
          <a:xfrm>
            <a:off x="5029200" y="5715000"/>
            <a:ext cx="1743075" cy="457200"/>
          </a:xfrm>
          <a:prstGeom prst="rect">
            <a:avLst/>
          </a:prstGeom>
          <a:noFill/>
          <a:ln w="9525">
            <a:noFill/>
            <a:miter lim="800000"/>
            <a:headEnd/>
            <a:tailEnd/>
          </a:ln>
        </p:spPr>
        <p:txBody>
          <a:bodyPr wrap="none" anchor="ctr">
            <a:prstTxWarp prst="textNoShape">
              <a:avLst/>
            </a:prstTxWarp>
            <a:spAutoFit/>
          </a:bodyPr>
          <a:lstStyle/>
          <a:p>
            <a:r>
              <a:rPr lang="en-US" sz="2400" dirty="0">
                <a:solidFill>
                  <a:srgbClr val="FFFFFF"/>
                </a:solidFill>
                <a:latin typeface="Helvetica" pitchFamily="-107" charset="0"/>
              </a:rPr>
              <a:t>Cerebellum</a:t>
            </a:r>
          </a:p>
        </p:txBody>
      </p:sp>
      <p:sp>
        <p:nvSpPr>
          <p:cNvPr id="37892" name="Text Box 4"/>
          <p:cNvSpPr txBox="1">
            <a:spLocks noChangeArrowheads="1"/>
          </p:cNvSpPr>
          <p:nvPr/>
        </p:nvSpPr>
        <p:spPr bwMode="auto">
          <a:xfrm>
            <a:off x="6292850" y="1981200"/>
            <a:ext cx="488950" cy="457200"/>
          </a:xfrm>
          <a:prstGeom prst="rect">
            <a:avLst/>
          </a:prstGeom>
          <a:noFill/>
          <a:ln w="9525">
            <a:noFill/>
            <a:miter lim="800000"/>
            <a:headEnd/>
            <a:tailEnd/>
          </a:ln>
        </p:spPr>
        <p:txBody>
          <a:bodyPr wrap="none" anchor="ctr">
            <a:prstTxWarp prst="textNoShape">
              <a:avLst/>
            </a:prstTxWarp>
            <a:spAutoFit/>
          </a:bodyPr>
          <a:lstStyle/>
          <a:p>
            <a:r>
              <a:rPr lang="en-US" sz="2400" dirty="0">
                <a:solidFill>
                  <a:srgbClr val="FFFFFF"/>
                </a:solidFill>
                <a:latin typeface="Helvetica" pitchFamily="-107" charset="0"/>
              </a:rPr>
              <a:t>IC</a:t>
            </a:r>
          </a:p>
        </p:txBody>
      </p:sp>
      <p:sp>
        <p:nvSpPr>
          <p:cNvPr id="37893" name="Text Box 5"/>
          <p:cNvSpPr txBox="1">
            <a:spLocks noChangeArrowheads="1"/>
          </p:cNvSpPr>
          <p:nvPr/>
        </p:nvSpPr>
        <p:spPr bwMode="auto">
          <a:xfrm>
            <a:off x="7285038" y="2133600"/>
            <a:ext cx="793750" cy="457200"/>
          </a:xfrm>
          <a:prstGeom prst="rect">
            <a:avLst/>
          </a:prstGeom>
          <a:noFill/>
          <a:ln w="9525">
            <a:noFill/>
            <a:miter lim="800000"/>
            <a:headEnd/>
            <a:tailEnd/>
          </a:ln>
        </p:spPr>
        <p:txBody>
          <a:bodyPr wrap="none" anchor="ctr">
            <a:prstTxWarp prst="textNoShape">
              <a:avLst/>
            </a:prstTxWarp>
            <a:spAutoFit/>
          </a:bodyPr>
          <a:lstStyle/>
          <a:p>
            <a:r>
              <a:rPr lang="en-US" sz="2400" dirty="0">
                <a:solidFill>
                  <a:srgbClr val="FFFFFF"/>
                </a:solidFill>
                <a:latin typeface="Helvetica" pitchFamily="-107" charset="0"/>
              </a:rPr>
              <a:t>CTX</a:t>
            </a:r>
          </a:p>
        </p:txBody>
      </p:sp>
      <p:sp>
        <p:nvSpPr>
          <p:cNvPr id="37894" name="Line 7"/>
          <p:cNvSpPr>
            <a:spLocks noChangeShapeType="1"/>
          </p:cNvSpPr>
          <p:nvPr/>
        </p:nvSpPr>
        <p:spPr bwMode="auto">
          <a:xfrm>
            <a:off x="7927975" y="5376863"/>
            <a:ext cx="0" cy="914400"/>
          </a:xfrm>
          <a:prstGeom prst="line">
            <a:avLst/>
          </a:prstGeom>
          <a:noFill/>
          <a:ln w="38100">
            <a:solidFill>
              <a:srgbClr val="FFFFFF"/>
            </a:solidFill>
            <a:round/>
            <a:headEnd type="triangle" w="med" len="med"/>
            <a:tailEnd type="triangle" w="med" len="med"/>
          </a:ln>
        </p:spPr>
        <p:txBody>
          <a:bodyPr anchor="ctr">
            <a:prstTxWarp prst="textNoShape">
              <a:avLst/>
            </a:prstTxWarp>
            <a:spAutoFit/>
          </a:bodyPr>
          <a:lstStyle/>
          <a:p>
            <a:endParaRPr lang="en-US" dirty="0"/>
          </a:p>
        </p:txBody>
      </p:sp>
      <p:sp>
        <p:nvSpPr>
          <p:cNvPr id="37895" name="Line 8"/>
          <p:cNvSpPr>
            <a:spLocks noChangeShapeType="1"/>
          </p:cNvSpPr>
          <p:nvPr/>
        </p:nvSpPr>
        <p:spPr bwMode="auto">
          <a:xfrm>
            <a:off x="7462838" y="5835650"/>
            <a:ext cx="914400" cy="0"/>
          </a:xfrm>
          <a:prstGeom prst="line">
            <a:avLst/>
          </a:prstGeom>
          <a:noFill/>
          <a:ln w="38100">
            <a:solidFill>
              <a:srgbClr val="FFFFFF"/>
            </a:solidFill>
            <a:round/>
            <a:headEnd type="triangle" w="med" len="med"/>
            <a:tailEnd type="triangle" w="med" len="med"/>
          </a:ln>
        </p:spPr>
        <p:txBody>
          <a:bodyPr anchor="ctr">
            <a:prstTxWarp prst="textNoShape">
              <a:avLst/>
            </a:prstTxWarp>
            <a:spAutoFit/>
          </a:bodyPr>
          <a:lstStyle/>
          <a:p>
            <a:endParaRPr lang="en-US" dirty="0"/>
          </a:p>
        </p:txBody>
      </p:sp>
      <p:sp>
        <p:nvSpPr>
          <p:cNvPr id="37896" name="Text Box 9"/>
          <p:cNvSpPr txBox="1">
            <a:spLocks noChangeArrowheads="1"/>
          </p:cNvSpPr>
          <p:nvPr/>
        </p:nvSpPr>
        <p:spPr bwMode="auto">
          <a:xfrm>
            <a:off x="8385175" y="5681663"/>
            <a:ext cx="835025" cy="338137"/>
          </a:xfrm>
          <a:prstGeom prst="rect">
            <a:avLst/>
          </a:prstGeom>
          <a:noFill/>
          <a:ln w="9525">
            <a:noFill/>
            <a:miter lim="800000"/>
            <a:headEnd/>
            <a:tailEnd/>
          </a:ln>
        </p:spPr>
        <p:txBody>
          <a:bodyPr wrap="none" anchor="ctr">
            <a:prstTxWarp prst="textNoShape">
              <a:avLst/>
            </a:prstTxWarp>
            <a:spAutoFit/>
          </a:bodyPr>
          <a:lstStyle/>
          <a:p>
            <a:r>
              <a:rPr lang="en-US" sz="1600" dirty="0">
                <a:solidFill>
                  <a:srgbClr val="FFFFFF"/>
                </a:solidFill>
                <a:latin typeface="Helvetica" pitchFamily="-107" charset="0"/>
              </a:rPr>
              <a:t>Rostral</a:t>
            </a:r>
          </a:p>
        </p:txBody>
      </p:sp>
      <p:sp>
        <p:nvSpPr>
          <p:cNvPr id="37897" name="Text Box 10"/>
          <p:cNvSpPr txBox="1">
            <a:spLocks noChangeArrowheads="1"/>
          </p:cNvSpPr>
          <p:nvPr/>
        </p:nvSpPr>
        <p:spPr bwMode="auto">
          <a:xfrm>
            <a:off x="6635750" y="5681663"/>
            <a:ext cx="835025" cy="338137"/>
          </a:xfrm>
          <a:prstGeom prst="rect">
            <a:avLst/>
          </a:prstGeom>
          <a:noFill/>
          <a:ln w="9525">
            <a:noFill/>
            <a:miter lim="800000"/>
            <a:headEnd/>
            <a:tailEnd/>
          </a:ln>
        </p:spPr>
        <p:txBody>
          <a:bodyPr wrap="none" anchor="ctr">
            <a:prstTxWarp prst="textNoShape">
              <a:avLst/>
            </a:prstTxWarp>
            <a:spAutoFit/>
          </a:bodyPr>
          <a:lstStyle/>
          <a:p>
            <a:r>
              <a:rPr lang="en-US" sz="1600" dirty="0">
                <a:solidFill>
                  <a:srgbClr val="FFFFFF"/>
                </a:solidFill>
                <a:latin typeface="Helvetica" pitchFamily="-107" charset="0"/>
              </a:rPr>
              <a:t>Caudal</a:t>
            </a:r>
          </a:p>
        </p:txBody>
      </p:sp>
      <p:sp>
        <p:nvSpPr>
          <p:cNvPr id="37898" name="Text Box 11"/>
          <p:cNvSpPr txBox="1">
            <a:spLocks noChangeArrowheads="1"/>
          </p:cNvSpPr>
          <p:nvPr/>
        </p:nvSpPr>
        <p:spPr bwMode="auto">
          <a:xfrm>
            <a:off x="7546975" y="4960938"/>
            <a:ext cx="788988" cy="339725"/>
          </a:xfrm>
          <a:prstGeom prst="rect">
            <a:avLst/>
          </a:prstGeom>
          <a:noFill/>
          <a:ln w="9525">
            <a:noFill/>
            <a:miter lim="800000"/>
            <a:headEnd/>
            <a:tailEnd/>
          </a:ln>
        </p:spPr>
        <p:txBody>
          <a:bodyPr wrap="none" anchor="ctr">
            <a:prstTxWarp prst="textNoShape">
              <a:avLst/>
            </a:prstTxWarp>
            <a:spAutoFit/>
          </a:bodyPr>
          <a:lstStyle/>
          <a:p>
            <a:r>
              <a:rPr lang="en-US" sz="1600" dirty="0">
                <a:solidFill>
                  <a:srgbClr val="FFFFFF"/>
                </a:solidFill>
                <a:latin typeface="Helvetica" pitchFamily="-107" charset="0"/>
              </a:rPr>
              <a:t>Medial</a:t>
            </a:r>
          </a:p>
        </p:txBody>
      </p:sp>
      <p:sp>
        <p:nvSpPr>
          <p:cNvPr id="37899" name="Text Box 12"/>
          <p:cNvSpPr txBox="1">
            <a:spLocks noChangeArrowheads="1"/>
          </p:cNvSpPr>
          <p:nvPr/>
        </p:nvSpPr>
        <p:spPr bwMode="auto">
          <a:xfrm>
            <a:off x="7546975" y="6519863"/>
            <a:ext cx="812800" cy="338137"/>
          </a:xfrm>
          <a:prstGeom prst="rect">
            <a:avLst/>
          </a:prstGeom>
          <a:noFill/>
          <a:ln w="9525">
            <a:noFill/>
            <a:miter lim="800000"/>
            <a:headEnd/>
            <a:tailEnd/>
          </a:ln>
        </p:spPr>
        <p:txBody>
          <a:bodyPr wrap="none" anchor="ctr">
            <a:prstTxWarp prst="textNoShape">
              <a:avLst/>
            </a:prstTxWarp>
            <a:spAutoFit/>
          </a:bodyPr>
          <a:lstStyle/>
          <a:p>
            <a:r>
              <a:rPr lang="en-US" sz="1600" dirty="0">
                <a:solidFill>
                  <a:srgbClr val="FFFFFF"/>
                </a:solidFill>
                <a:latin typeface="Helvetica" pitchFamily="-107" charset="0"/>
              </a:rPr>
              <a:t>Lateral</a:t>
            </a:r>
          </a:p>
        </p:txBody>
      </p:sp>
      <p:pic>
        <p:nvPicPr>
          <p:cNvPr id="37901" name="Picture 14" descr="FreqOrganizationIC.png"/>
          <p:cNvPicPr>
            <a:picLocks noChangeAspect="1"/>
          </p:cNvPicPr>
          <p:nvPr/>
        </p:nvPicPr>
        <p:blipFill>
          <a:blip r:embed="rId4" cstate="print"/>
          <a:srcRect/>
          <a:stretch>
            <a:fillRect/>
          </a:stretch>
        </p:blipFill>
        <p:spPr bwMode="auto">
          <a:xfrm>
            <a:off x="152400" y="1179513"/>
            <a:ext cx="4038600" cy="4992687"/>
          </a:xfrm>
          <a:prstGeom prst="rect">
            <a:avLst/>
          </a:prstGeom>
          <a:noFill/>
          <a:ln w="9525">
            <a:noFill/>
            <a:miter lim="800000"/>
            <a:headEnd/>
            <a:tailEnd/>
          </a:ln>
        </p:spPr>
      </p:pic>
      <p:pic>
        <p:nvPicPr>
          <p:cNvPr id="14" name="Picture 13" descr="ElectrodeProbe.png"/>
          <p:cNvPicPr>
            <a:picLocks noChangeAspect="1"/>
          </p:cNvPicPr>
          <p:nvPr/>
        </p:nvPicPr>
        <p:blipFill>
          <a:blip r:embed="rId5" cstate="print"/>
          <a:stretch>
            <a:fillRect/>
          </a:stretch>
        </p:blipFill>
        <p:spPr>
          <a:xfrm>
            <a:off x="2209800" y="1295400"/>
            <a:ext cx="228335" cy="3657600"/>
          </a:xfrm>
          <a:prstGeom prst="rect">
            <a:avLst/>
          </a:prstGeom>
          <a:scene3d>
            <a:camera prst="orthographicFront">
              <a:rot lat="0" lon="0" rev="20100000"/>
            </a:camera>
            <a:lightRig rig="threePt" dir="t"/>
          </a:scene3d>
        </p:spPr>
      </p:pic>
      <p:grpSp>
        <p:nvGrpSpPr>
          <p:cNvPr id="2" name="Group 20"/>
          <p:cNvGrpSpPr>
            <a:grpSpLocks/>
          </p:cNvGrpSpPr>
          <p:nvPr/>
        </p:nvGrpSpPr>
        <p:grpSpPr bwMode="auto">
          <a:xfrm>
            <a:off x="2438400" y="5029200"/>
            <a:ext cx="2135188" cy="1516063"/>
            <a:chOff x="4392502" y="5071646"/>
            <a:chExt cx="2515539" cy="1591508"/>
          </a:xfrm>
        </p:grpSpPr>
        <p:sp>
          <p:nvSpPr>
            <p:cNvPr id="37907" name="Line 7"/>
            <p:cNvSpPr>
              <a:spLocks noChangeShapeType="1"/>
            </p:cNvSpPr>
            <p:nvPr/>
          </p:nvSpPr>
          <p:spPr bwMode="auto">
            <a:xfrm>
              <a:off x="5646737" y="5376863"/>
              <a:ext cx="0" cy="914400"/>
            </a:xfrm>
            <a:prstGeom prst="line">
              <a:avLst/>
            </a:prstGeom>
            <a:noFill/>
            <a:ln w="38100">
              <a:solidFill>
                <a:srgbClr val="FFFFFF"/>
              </a:solidFill>
              <a:round/>
              <a:headEnd type="triangle" w="med" len="med"/>
              <a:tailEnd type="triangle" w="med" len="med"/>
            </a:ln>
          </p:spPr>
          <p:txBody>
            <a:bodyPr anchor="ctr">
              <a:prstTxWarp prst="textNoShape">
                <a:avLst/>
              </a:prstTxWarp>
              <a:spAutoFit/>
            </a:bodyPr>
            <a:lstStyle/>
            <a:p>
              <a:endParaRPr lang="en-US" dirty="0"/>
            </a:p>
          </p:txBody>
        </p:sp>
        <p:sp>
          <p:nvSpPr>
            <p:cNvPr id="37908" name="Line 8"/>
            <p:cNvSpPr>
              <a:spLocks noChangeShapeType="1"/>
            </p:cNvSpPr>
            <p:nvPr/>
          </p:nvSpPr>
          <p:spPr bwMode="auto">
            <a:xfrm>
              <a:off x="5181600" y="5835650"/>
              <a:ext cx="914400" cy="0"/>
            </a:xfrm>
            <a:prstGeom prst="line">
              <a:avLst/>
            </a:prstGeom>
            <a:noFill/>
            <a:ln w="38100">
              <a:solidFill>
                <a:srgbClr val="FFFFFF"/>
              </a:solidFill>
              <a:round/>
              <a:headEnd type="triangle" w="med" len="med"/>
              <a:tailEnd type="triangle" w="med" len="med"/>
            </a:ln>
          </p:spPr>
          <p:txBody>
            <a:bodyPr anchor="ctr">
              <a:prstTxWarp prst="textNoShape">
                <a:avLst/>
              </a:prstTxWarp>
              <a:spAutoFit/>
            </a:bodyPr>
            <a:lstStyle/>
            <a:p>
              <a:endParaRPr lang="en-US" dirty="0"/>
            </a:p>
          </p:txBody>
        </p:sp>
        <p:sp>
          <p:nvSpPr>
            <p:cNvPr id="37909" name="Text Box 9"/>
            <p:cNvSpPr txBox="1">
              <a:spLocks noChangeArrowheads="1"/>
            </p:cNvSpPr>
            <p:nvPr/>
          </p:nvSpPr>
          <p:spPr bwMode="auto">
            <a:xfrm>
              <a:off x="6096000" y="5638800"/>
              <a:ext cx="812041" cy="338554"/>
            </a:xfrm>
            <a:prstGeom prst="rect">
              <a:avLst/>
            </a:prstGeom>
            <a:noFill/>
            <a:ln w="9525">
              <a:noFill/>
              <a:miter lim="800000"/>
              <a:headEnd/>
              <a:tailEnd/>
            </a:ln>
          </p:spPr>
          <p:txBody>
            <a:bodyPr wrap="none" anchor="ctr">
              <a:prstTxWarp prst="textNoShape">
                <a:avLst/>
              </a:prstTxWarp>
              <a:spAutoFit/>
            </a:bodyPr>
            <a:lstStyle/>
            <a:p>
              <a:r>
                <a:rPr lang="en-US" sz="1600" dirty="0">
                  <a:solidFill>
                    <a:srgbClr val="FFFFFF"/>
                  </a:solidFill>
                  <a:latin typeface="Helvetica" pitchFamily="-107" charset="0"/>
                </a:rPr>
                <a:t>Lateral</a:t>
              </a:r>
            </a:p>
          </p:txBody>
        </p:sp>
        <p:sp>
          <p:nvSpPr>
            <p:cNvPr id="37910" name="Text Box 10"/>
            <p:cNvSpPr txBox="1">
              <a:spLocks noChangeArrowheads="1"/>
            </p:cNvSpPr>
            <p:nvPr/>
          </p:nvSpPr>
          <p:spPr bwMode="auto">
            <a:xfrm>
              <a:off x="4392502" y="5638800"/>
              <a:ext cx="789098" cy="338554"/>
            </a:xfrm>
            <a:prstGeom prst="rect">
              <a:avLst/>
            </a:prstGeom>
            <a:noFill/>
            <a:ln w="9525">
              <a:noFill/>
              <a:miter lim="800000"/>
              <a:headEnd/>
              <a:tailEnd/>
            </a:ln>
          </p:spPr>
          <p:txBody>
            <a:bodyPr wrap="none" anchor="ctr">
              <a:prstTxWarp prst="textNoShape">
                <a:avLst/>
              </a:prstTxWarp>
              <a:spAutoFit/>
            </a:bodyPr>
            <a:lstStyle/>
            <a:p>
              <a:r>
                <a:rPr lang="en-US" sz="1600" dirty="0">
                  <a:solidFill>
                    <a:srgbClr val="FFFFFF"/>
                  </a:solidFill>
                  <a:latin typeface="Helvetica" pitchFamily="-107" charset="0"/>
                </a:rPr>
                <a:t>Medial</a:t>
              </a:r>
            </a:p>
          </p:txBody>
        </p:sp>
        <p:sp>
          <p:nvSpPr>
            <p:cNvPr id="37911" name="Text Box 11"/>
            <p:cNvSpPr txBox="1">
              <a:spLocks noChangeArrowheads="1"/>
            </p:cNvSpPr>
            <p:nvPr/>
          </p:nvSpPr>
          <p:spPr bwMode="auto">
            <a:xfrm>
              <a:off x="5265737" y="5071646"/>
              <a:ext cx="777577" cy="338554"/>
            </a:xfrm>
            <a:prstGeom prst="rect">
              <a:avLst/>
            </a:prstGeom>
            <a:noFill/>
            <a:ln w="9525">
              <a:noFill/>
              <a:miter lim="800000"/>
              <a:headEnd/>
              <a:tailEnd/>
            </a:ln>
          </p:spPr>
          <p:txBody>
            <a:bodyPr wrap="none" anchor="ctr">
              <a:prstTxWarp prst="textNoShape">
                <a:avLst/>
              </a:prstTxWarp>
              <a:spAutoFit/>
            </a:bodyPr>
            <a:lstStyle/>
            <a:p>
              <a:r>
                <a:rPr lang="en-US" sz="1600" dirty="0">
                  <a:solidFill>
                    <a:srgbClr val="FFFFFF"/>
                  </a:solidFill>
                  <a:latin typeface="Helvetica" pitchFamily="-107" charset="0"/>
                </a:rPr>
                <a:t>Dorsal</a:t>
              </a:r>
            </a:p>
          </p:txBody>
        </p:sp>
        <p:sp>
          <p:nvSpPr>
            <p:cNvPr id="37912" name="Text Box 12"/>
            <p:cNvSpPr txBox="1">
              <a:spLocks noChangeArrowheads="1"/>
            </p:cNvSpPr>
            <p:nvPr/>
          </p:nvSpPr>
          <p:spPr bwMode="auto">
            <a:xfrm>
              <a:off x="5272437" y="6324600"/>
              <a:ext cx="823563" cy="338554"/>
            </a:xfrm>
            <a:prstGeom prst="rect">
              <a:avLst/>
            </a:prstGeom>
            <a:noFill/>
            <a:ln w="9525">
              <a:noFill/>
              <a:miter lim="800000"/>
              <a:headEnd/>
              <a:tailEnd/>
            </a:ln>
          </p:spPr>
          <p:txBody>
            <a:bodyPr wrap="none" anchor="ctr">
              <a:prstTxWarp prst="textNoShape">
                <a:avLst/>
              </a:prstTxWarp>
              <a:spAutoFit/>
            </a:bodyPr>
            <a:lstStyle/>
            <a:p>
              <a:r>
                <a:rPr lang="en-US" sz="1600" dirty="0">
                  <a:solidFill>
                    <a:srgbClr val="FFFFFF"/>
                  </a:solidFill>
                  <a:latin typeface="Helvetica" pitchFamily="-107" charset="0"/>
                </a:rPr>
                <a:t>Ventral</a:t>
              </a:r>
            </a:p>
          </p:txBody>
        </p:sp>
      </p:grpSp>
      <p:sp>
        <p:nvSpPr>
          <p:cNvPr id="22" name="Title 21"/>
          <p:cNvSpPr>
            <a:spLocks noGrp="1"/>
          </p:cNvSpPr>
          <p:nvPr>
            <p:ph type="title"/>
          </p:nvPr>
        </p:nvSpPr>
        <p:spPr>
          <a:xfrm>
            <a:off x="0" y="0"/>
            <a:ext cx="9144000" cy="914400"/>
          </a:xfrm>
        </p:spPr>
        <p:txBody>
          <a:bodyPr/>
          <a:lstStyle/>
          <a:p>
            <a:r>
              <a:rPr lang="en-US" dirty="0" smtClean="0">
                <a:solidFill>
                  <a:schemeClr val="tx2"/>
                </a:solidFill>
              </a:rPr>
              <a:t>Laminar Frequency Organization</a:t>
            </a:r>
            <a:endParaRPr lang="en-US" dirty="0">
              <a:solidFill>
                <a:schemeClr val="tx2"/>
              </a:solidFill>
            </a:endParaRPr>
          </a:p>
        </p:txBody>
      </p:sp>
      <p:sp>
        <p:nvSpPr>
          <p:cNvPr id="23" name="Rectangle 22"/>
          <p:cNvSpPr/>
          <p:nvPr/>
        </p:nvSpPr>
        <p:spPr>
          <a:xfrm>
            <a:off x="0" y="6488668"/>
            <a:ext cx="7239000" cy="338554"/>
          </a:xfrm>
          <a:prstGeom prst="rect">
            <a:avLst/>
          </a:prstGeom>
          <a:solidFill>
            <a:schemeClr val="bg1"/>
          </a:solidFill>
        </p:spPr>
        <p:txBody>
          <a:bodyPr wrap="square">
            <a:spAutoFit/>
          </a:bodyPr>
          <a:lstStyle/>
          <a:p>
            <a:pPr>
              <a:buNone/>
            </a:pPr>
            <a:r>
              <a:rPr lang="en-US" sz="1600" dirty="0" smtClean="0">
                <a:latin typeface="+mn-lt"/>
              </a:rPr>
              <a:t>Francisco Campos – UCONN PhD thesis with BME Professor Monty Escabi</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901" name="Picture 14" descr="FreqOrganizationIC.png"/>
          <p:cNvPicPr>
            <a:picLocks noChangeAspect="1"/>
          </p:cNvPicPr>
          <p:nvPr/>
        </p:nvPicPr>
        <p:blipFill>
          <a:blip r:embed="rId3" cstate="print"/>
          <a:srcRect/>
          <a:stretch>
            <a:fillRect/>
          </a:stretch>
        </p:blipFill>
        <p:spPr bwMode="auto">
          <a:xfrm>
            <a:off x="152400" y="1331913"/>
            <a:ext cx="4038600" cy="4992687"/>
          </a:xfrm>
          <a:prstGeom prst="rect">
            <a:avLst/>
          </a:prstGeom>
          <a:noFill/>
          <a:ln w="9525">
            <a:noFill/>
            <a:miter lim="800000"/>
            <a:headEnd/>
            <a:tailEnd/>
          </a:ln>
        </p:spPr>
      </p:pic>
      <p:pic>
        <p:nvPicPr>
          <p:cNvPr id="14" name="Picture 13" descr="ElectrodeProbe.png"/>
          <p:cNvPicPr>
            <a:picLocks noChangeAspect="1"/>
          </p:cNvPicPr>
          <p:nvPr/>
        </p:nvPicPr>
        <p:blipFill>
          <a:blip r:embed="rId4" cstate="print"/>
          <a:stretch>
            <a:fillRect/>
          </a:stretch>
        </p:blipFill>
        <p:spPr>
          <a:xfrm>
            <a:off x="2209800" y="1295400"/>
            <a:ext cx="228335" cy="3657600"/>
          </a:xfrm>
          <a:prstGeom prst="rect">
            <a:avLst/>
          </a:prstGeom>
          <a:scene3d>
            <a:camera prst="orthographicFront">
              <a:rot lat="0" lon="0" rev="20100000"/>
            </a:camera>
            <a:lightRig rig="threePt" dir="t"/>
          </a:scene3d>
        </p:spPr>
      </p:pic>
      <p:grpSp>
        <p:nvGrpSpPr>
          <p:cNvPr id="2" name="Group 20"/>
          <p:cNvGrpSpPr>
            <a:grpSpLocks/>
          </p:cNvGrpSpPr>
          <p:nvPr/>
        </p:nvGrpSpPr>
        <p:grpSpPr bwMode="auto">
          <a:xfrm>
            <a:off x="2286000" y="5029200"/>
            <a:ext cx="2135188" cy="1516063"/>
            <a:chOff x="4392502" y="5071646"/>
            <a:chExt cx="2515539" cy="1591508"/>
          </a:xfrm>
        </p:grpSpPr>
        <p:sp>
          <p:nvSpPr>
            <p:cNvPr id="37907" name="Line 7"/>
            <p:cNvSpPr>
              <a:spLocks noChangeShapeType="1"/>
            </p:cNvSpPr>
            <p:nvPr/>
          </p:nvSpPr>
          <p:spPr bwMode="auto">
            <a:xfrm>
              <a:off x="5646737" y="5376863"/>
              <a:ext cx="0" cy="914400"/>
            </a:xfrm>
            <a:prstGeom prst="line">
              <a:avLst/>
            </a:prstGeom>
            <a:noFill/>
            <a:ln w="38100">
              <a:solidFill>
                <a:srgbClr val="FFFFFF"/>
              </a:solidFill>
              <a:round/>
              <a:headEnd type="triangle" w="med" len="med"/>
              <a:tailEnd type="triangle" w="med" len="med"/>
            </a:ln>
          </p:spPr>
          <p:txBody>
            <a:bodyPr anchor="ctr">
              <a:prstTxWarp prst="textNoShape">
                <a:avLst/>
              </a:prstTxWarp>
              <a:spAutoFit/>
            </a:bodyPr>
            <a:lstStyle/>
            <a:p>
              <a:endParaRPr lang="en-US"/>
            </a:p>
          </p:txBody>
        </p:sp>
        <p:sp>
          <p:nvSpPr>
            <p:cNvPr id="37908" name="Line 8"/>
            <p:cNvSpPr>
              <a:spLocks noChangeShapeType="1"/>
            </p:cNvSpPr>
            <p:nvPr/>
          </p:nvSpPr>
          <p:spPr bwMode="auto">
            <a:xfrm>
              <a:off x="5181600" y="5835650"/>
              <a:ext cx="914400" cy="0"/>
            </a:xfrm>
            <a:prstGeom prst="line">
              <a:avLst/>
            </a:prstGeom>
            <a:noFill/>
            <a:ln w="38100">
              <a:solidFill>
                <a:srgbClr val="FFFFFF"/>
              </a:solidFill>
              <a:round/>
              <a:headEnd type="triangle" w="med" len="med"/>
              <a:tailEnd type="triangle" w="med" len="med"/>
            </a:ln>
          </p:spPr>
          <p:txBody>
            <a:bodyPr anchor="ctr">
              <a:prstTxWarp prst="textNoShape">
                <a:avLst/>
              </a:prstTxWarp>
              <a:spAutoFit/>
            </a:bodyPr>
            <a:lstStyle/>
            <a:p>
              <a:endParaRPr lang="en-US"/>
            </a:p>
          </p:txBody>
        </p:sp>
        <p:sp>
          <p:nvSpPr>
            <p:cNvPr id="37909" name="Text Box 9"/>
            <p:cNvSpPr txBox="1">
              <a:spLocks noChangeArrowheads="1"/>
            </p:cNvSpPr>
            <p:nvPr/>
          </p:nvSpPr>
          <p:spPr bwMode="auto">
            <a:xfrm>
              <a:off x="6096000" y="5638800"/>
              <a:ext cx="812041" cy="338554"/>
            </a:xfrm>
            <a:prstGeom prst="rect">
              <a:avLst/>
            </a:prstGeom>
            <a:noFill/>
            <a:ln w="9525">
              <a:noFill/>
              <a:miter lim="800000"/>
              <a:headEnd/>
              <a:tailEnd/>
            </a:ln>
          </p:spPr>
          <p:txBody>
            <a:bodyPr wrap="none" anchor="ctr">
              <a:prstTxWarp prst="textNoShape">
                <a:avLst/>
              </a:prstTxWarp>
              <a:spAutoFit/>
            </a:bodyPr>
            <a:lstStyle/>
            <a:p>
              <a:r>
                <a:rPr lang="en-US" sz="1600">
                  <a:solidFill>
                    <a:srgbClr val="FFFFFF"/>
                  </a:solidFill>
                  <a:latin typeface="Helvetica" pitchFamily="-107" charset="0"/>
                </a:rPr>
                <a:t>Lateral</a:t>
              </a:r>
            </a:p>
          </p:txBody>
        </p:sp>
        <p:sp>
          <p:nvSpPr>
            <p:cNvPr id="37910" name="Text Box 10"/>
            <p:cNvSpPr txBox="1">
              <a:spLocks noChangeArrowheads="1"/>
            </p:cNvSpPr>
            <p:nvPr/>
          </p:nvSpPr>
          <p:spPr bwMode="auto">
            <a:xfrm>
              <a:off x="4392502" y="5638800"/>
              <a:ext cx="789098" cy="338554"/>
            </a:xfrm>
            <a:prstGeom prst="rect">
              <a:avLst/>
            </a:prstGeom>
            <a:noFill/>
            <a:ln w="9525">
              <a:noFill/>
              <a:miter lim="800000"/>
              <a:headEnd/>
              <a:tailEnd/>
            </a:ln>
          </p:spPr>
          <p:txBody>
            <a:bodyPr wrap="none" anchor="ctr">
              <a:prstTxWarp prst="textNoShape">
                <a:avLst/>
              </a:prstTxWarp>
              <a:spAutoFit/>
            </a:bodyPr>
            <a:lstStyle/>
            <a:p>
              <a:r>
                <a:rPr lang="en-US" sz="1600">
                  <a:solidFill>
                    <a:srgbClr val="FFFFFF"/>
                  </a:solidFill>
                  <a:latin typeface="Helvetica" pitchFamily="-107" charset="0"/>
                </a:rPr>
                <a:t>Medial</a:t>
              </a:r>
            </a:p>
          </p:txBody>
        </p:sp>
        <p:sp>
          <p:nvSpPr>
            <p:cNvPr id="37911" name="Text Box 11"/>
            <p:cNvSpPr txBox="1">
              <a:spLocks noChangeArrowheads="1"/>
            </p:cNvSpPr>
            <p:nvPr/>
          </p:nvSpPr>
          <p:spPr bwMode="auto">
            <a:xfrm>
              <a:off x="5265737" y="5071646"/>
              <a:ext cx="777577" cy="338554"/>
            </a:xfrm>
            <a:prstGeom prst="rect">
              <a:avLst/>
            </a:prstGeom>
            <a:noFill/>
            <a:ln w="9525">
              <a:noFill/>
              <a:miter lim="800000"/>
              <a:headEnd/>
              <a:tailEnd/>
            </a:ln>
          </p:spPr>
          <p:txBody>
            <a:bodyPr wrap="none" anchor="ctr">
              <a:prstTxWarp prst="textNoShape">
                <a:avLst/>
              </a:prstTxWarp>
              <a:spAutoFit/>
            </a:bodyPr>
            <a:lstStyle/>
            <a:p>
              <a:r>
                <a:rPr lang="en-US" sz="1600">
                  <a:solidFill>
                    <a:srgbClr val="FFFFFF"/>
                  </a:solidFill>
                  <a:latin typeface="Helvetica" pitchFamily="-107" charset="0"/>
                </a:rPr>
                <a:t>Dorsal</a:t>
              </a:r>
            </a:p>
          </p:txBody>
        </p:sp>
        <p:sp>
          <p:nvSpPr>
            <p:cNvPr id="37912" name="Text Box 12"/>
            <p:cNvSpPr txBox="1">
              <a:spLocks noChangeArrowheads="1"/>
            </p:cNvSpPr>
            <p:nvPr/>
          </p:nvSpPr>
          <p:spPr bwMode="auto">
            <a:xfrm>
              <a:off x="5272437" y="6324600"/>
              <a:ext cx="823563" cy="338554"/>
            </a:xfrm>
            <a:prstGeom prst="rect">
              <a:avLst/>
            </a:prstGeom>
            <a:noFill/>
            <a:ln w="9525">
              <a:noFill/>
              <a:miter lim="800000"/>
              <a:headEnd/>
              <a:tailEnd/>
            </a:ln>
          </p:spPr>
          <p:txBody>
            <a:bodyPr wrap="none" anchor="ctr">
              <a:prstTxWarp prst="textNoShape">
                <a:avLst/>
              </a:prstTxWarp>
              <a:spAutoFit/>
            </a:bodyPr>
            <a:lstStyle/>
            <a:p>
              <a:r>
                <a:rPr lang="en-US" sz="1600">
                  <a:solidFill>
                    <a:srgbClr val="FFFFFF"/>
                  </a:solidFill>
                  <a:latin typeface="Helvetica" pitchFamily="-107" charset="0"/>
                </a:rPr>
                <a:t>Ventral</a:t>
              </a:r>
            </a:p>
          </p:txBody>
        </p:sp>
      </p:grpSp>
      <p:grpSp>
        <p:nvGrpSpPr>
          <p:cNvPr id="3" name="Group 16"/>
          <p:cNvGrpSpPr/>
          <p:nvPr/>
        </p:nvGrpSpPr>
        <p:grpSpPr>
          <a:xfrm>
            <a:off x="4495800" y="79042"/>
            <a:ext cx="4572000" cy="6093158"/>
            <a:chOff x="4495800" y="533400"/>
            <a:chExt cx="4572000" cy="6093158"/>
          </a:xfrm>
        </p:grpSpPr>
        <p:sp>
          <p:nvSpPr>
            <p:cNvPr id="31" name="Rectangle 30"/>
            <p:cNvSpPr/>
            <p:nvPr/>
          </p:nvSpPr>
          <p:spPr>
            <a:xfrm>
              <a:off x="4495800" y="533400"/>
              <a:ext cx="4572000" cy="609315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grpSp>
          <p:nvGrpSpPr>
            <p:cNvPr id="4" name="Group 15"/>
            <p:cNvGrpSpPr/>
            <p:nvPr/>
          </p:nvGrpSpPr>
          <p:grpSpPr>
            <a:xfrm>
              <a:off x="4724400" y="600456"/>
              <a:ext cx="4343400" cy="5952744"/>
              <a:chOff x="4724400" y="676656"/>
              <a:chExt cx="4343400" cy="5952744"/>
            </a:xfrm>
          </p:grpSpPr>
          <p:pic>
            <p:nvPicPr>
              <p:cNvPr id="29" name="Picture 5"/>
              <p:cNvPicPr>
                <a:picLocks noChangeAspect="1" noChangeArrowheads="1"/>
              </p:cNvPicPr>
              <p:nvPr/>
            </p:nvPicPr>
            <p:blipFill>
              <a:blip r:embed="rId5" cstate="print">
                <a:lum bright="20000" contrast="40000"/>
              </a:blip>
              <a:srcRect/>
              <a:stretch>
                <a:fillRect/>
              </a:stretch>
            </p:blipFill>
            <p:spPr bwMode="auto">
              <a:xfrm>
                <a:off x="4724400" y="685800"/>
                <a:ext cx="2137799" cy="5943600"/>
              </a:xfrm>
              <a:prstGeom prst="rect">
                <a:avLst/>
              </a:prstGeom>
              <a:noFill/>
              <a:ln w="9525">
                <a:noFill/>
                <a:miter lim="800000"/>
                <a:headEnd/>
                <a:tailEnd/>
              </a:ln>
              <a:effectLst/>
            </p:spPr>
          </p:pic>
          <p:pic>
            <p:nvPicPr>
              <p:cNvPr id="30" name="Picture 6"/>
              <p:cNvPicPr>
                <a:picLocks noChangeAspect="1" noChangeArrowheads="1"/>
              </p:cNvPicPr>
              <p:nvPr/>
            </p:nvPicPr>
            <p:blipFill>
              <a:blip r:embed="rId6" cstate="print"/>
              <a:srcRect/>
              <a:stretch>
                <a:fillRect/>
              </a:stretch>
            </p:blipFill>
            <p:spPr bwMode="auto">
              <a:xfrm>
                <a:off x="7086833" y="676656"/>
                <a:ext cx="1980967" cy="5952744"/>
              </a:xfrm>
              <a:prstGeom prst="rect">
                <a:avLst/>
              </a:prstGeom>
              <a:noFill/>
              <a:ln w="9525">
                <a:noFill/>
                <a:miter lim="800000"/>
                <a:headEnd/>
                <a:tailEnd/>
              </a:ln>
              <a:effectLst/>
            </p:spPr>
          </p:pic>
        </p:grpSp>
      </p:grpSp>
      <p:sp>
        <p:nvSpPr>
          <p:cNvPr id="15" name="Title 14"/>
          <p:cNvSpPr>
            <a:spLocks noGrp="1"/>
          </p:cNvSpPr>
          <p:nvPr>
            <p:ph type="title"/>
          </p:nvPr>
        </p:nvSpPr>
        <p:spPr>
          <a:xfrm>
            <a:off x="0" y="0"/>
            <a:ext cx="4800600" cy="1295400"/>
          </a:xfrm>
          <a:solidFill>
            <a:schemeClr val="bg1"/>
          </a:solidFill>
        </p:spPr>
        <p:txBody>
          <a:bodyPr/>
          <a:lstStyle/>
          <a:p>
            <a:r>
              <a:rPr lang="en-US" sz="2400" dirty="0" smtClean="0"/>
              <a:t>Frequency and spectrotemporal responses at different depths with multichannel probes</a:t>
            </a:r>
            <a:endParaRPr lang="en-US" sz="2400" dirty="0"/>
          </a:p>
        </p:txBody>
      </p:sp>
      <p:sp>
        <p:nvSpPr>
          <p:cNvPr id="18" name="Rectangle 17"/>
          <p:cNvSpPr/>
          <p:nvPr/>
        </p:nvSpPr>
        <p:spPr>
          <a:xfrm>
            <a:off x="800100" y="6488668"/>
            <a:ext cx="7543800" cy="338554"/>
          </a:xfrm>
          <a:prstGeom prst="rect">
            <a:avLst/>
          </a:prstGeom>
          <a:solidFill>
            <a:schemeClr val="bg1"/>
          </a:solidFill>
        </p:spPr>
        <p:txBody>
          <a:bodyPr wrap="square">
            <a:spAutoFit/>
          </a:bodyPr>
          <a:lstStyle/>
          <a:p>
            <a:pPr algn="ctr">
              <a:buNone/>
            </a:pPr>
            <a:r>
              <a:rPr lang="en-US" sz="1600" dirty="0" smtClean="0">
                <a:latin typeface="+mn-lt"/>
              </a:rPr>
              <a:t>Francisco Campos – UCONN PhD thesis with BME Professor Monty Escabi</a:t>
            </a:r>
          </a:p>
        </p:txBody>
      </p:sp>
      <p:sp>
        <p:nvSpPr>
          <p:cNvPr id="19" name="Rectangle 18"/>
          <p:cNvSpPr/>
          <p:nvPr/>
        </p:nvSpPr>
        <p:spPr>
          <a:xfrm>
            <a:off x="4953000" y="5867400"/>
            <a:ext cx="1600200" cy="584775"/>
          </a:xfrm>
          <a:prstGeom prst="rect">
            <a:avLst/>
          </a:prstGeom>
          <a:solidFill>
            <a:schemeClr val="bg1"/>
          </a:solidFill>
        </p:spPr>
        <p:txBody>
          <a:bodyPr wrap="square">
            <a:spAutoFit/>
          </a:bodyPr>
          <a:lstStyle/>
          <a:p>
            <a:pPr algn="ctr">
              <a:buNone/>
            </a:pPr>
            <a:r>
              <a:rPr lang="en-US" sz="1600" dirty="0" smtClean="0">
                <a:latin typeface="+mn-lt"/>
              </a:rPr>
              <a:t>L                        H  Frequency</a:t>
            </a:r>
          </a:p>
        </p:txBody>
      </p:sp>
      <p:sp>
        <p:nvSpPr>
          <p:cNvPr id="20" name="Rectangle 19"/>
          <p:cNvSpPr/>
          <p:nvPr/>
        </p:nvSpPr>
        <p:spPr>
          <a:xfrm>
            <a:off x="7391400" y="5867400"/>
            <a:ext cx="1600200" cy="584775"/>
          </a:xfrm>
          <a:prstGeom prst="rect">
            <a:avLst/>
          </a:prstGeom>
          <a:solidFill>
            <a:schemeClr val="bg1"/>
          </a:solidFill>
        </p:spPr>
        <p:txBody>
          <a:bodyPr wrap="square">
            <a:spAutoFit/>
          </a:bodyPr>
          <a:lstStyle/>
          <a:p>
            <a:pPr algn="ctr">
              <a:buNone/>
            </a:pPr>
            <a:r>
              <a:rPr lang="en-US" sz="1600" dirty="0" smtClean="0">
                <a:latin typeface="+mn-lt"/>
              </a:rPr>
              <a:t>L                        H  Frequency</a:t>
            </a:r>
          </a:p>
        </p:txBody>
      </p:sp>
      <p:sp>
        <p:nvSpPr>
          <p:cNvPr id="21" name="TextBox 20"/>
          <p:cNvSpPr txBox="1"/>
          <p:nvPr/>
        </p:nvSpPr>
        <p:spPr>
          <a:xfrm rot="-5400000">
            <a:off x="3961027" y="2716207"/>
            <a:ext cx="1258678" cy="634020"/>
          </a:xfrm>
          <a:prstGeom prst="rect">
            <a:avLst/>
          </a:prstGeom>
          <a:solidFill>
            <a:schemeClr val="bg1"/>
          </a:solidFill>
        </p:spPr>
        <p:txBody>
          <a:bodyPr wrap="none" rtlCol="0">
            <a:spAutoFit/>
          </a:bodyPr>
          <a:lstStyle/>
          <a:p>
            <a:pPr>
              <a:buNone/>
            </a:pPr>
            <a:r>
              <a:rPr lang="en-US" sz="1600" dirty="0" smtClean="0">
                <a:latin typeface="+mn-lt"/>
              </a:rPr>
              <a:t>Intensity dB</a:t>
            </a:r>
          </a:p>
          <a:p>
            <a:pPr>
              <a:buNone/>
            </a:pPr>
            <a:r>
              <a:rPr lang="en-US" sz="1600" dirty="0" smtClean="0">
                <a:latin typeface="+mn-lt"/>
              </a:rPr>
              <a:t>L                   H</a:t>
            </a:r>
            <a:endParaRPr lang="en-US" sz="1600" dirty="0">
              <a:latin typeface="+mn-lt"/>
            </a:endParaRPr>
          </a:p>
        </p:txBody>
      </p:sp>
      <p:sp>
        <p:nvSpPr>
          <p:cNvPr id="22" name="TextBox 21"/>
          <p:cNvSpPr txBox="1"/>
          <p:nvPr/>
        </p:nvSpPr>
        <p:spPr>
          <a:xfrm rot="-5400000">
            <a:off x="6450916" y="2700408"/>
            <a:ext cx="1308101" cy="634020"/>
          </a:xfrm>
          <a:prstGeom prst="rect">
            <a:avLst/>
          </a:prstGeom>
          <a:solidFill>
            <a:schemeClr val="bg1"/>
          </a:solidFill>
        </p:spPr>
        <p:txBody>
          <a:bodyPr wrap="square" rtlCol="0">
            <a:spAutoFit/>
          </a:bodyPr>
          <a:lstStyle/>
          <a:p>
            <a:pPr algn="ctr">
              <a:buNone/>
            </a:pPr>
            <a:r>
              <a:rPr lang="en-US" sz="1600" dirty="0" smtClean="0">
                <a:latin typeface="+mn-lt"/>
              </a:rPr>
              <a:t>Latency</a:t>
            </a:r>
          </a:p>
          <a:p>
            <a:pPr>
              <a:buNone/>
            </a:pPr>
            <a:r>
              <a:rPr lang="en-US" sz="1600" dirty="0" smtClean="0">
                <a:latin typeface="+mn-lt"/>
              </a:rPr>
              <a:t>L                   H</a:t>
            </a:r>
            <a:endParaRPr lang="en-US" sz="1600" dirty="0">
              <a:latin typeface="+mn-lt"/>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23088"/>
            <a:ext cx="7772400" cy="1392936"/>
          </a:xfrm>
        </p:spPr>
        <p:txBody>
          <a:bodyPr/>
          <a:lstStyle/>
          <a:p>
            <a:r>
              <a:rPr lang="en-US" dirty="0" smtClean="0"/>
              <a:t>Questions about the Inferior Colliculus</a:t>
            </a:r>
            <a:endParaRPr lang="en-US" dirty="0"/>
          </a:p>
        </p:txBody>
      </p:sp>
      <p:sp>
        <p:nvSpPr>
          <p:cNvPr id="3" name="Content Placeholder 2"/>
          <p:cNvSpPr>
            <a:spLocks noGrp="1"/>
          </p:cNvSpPr>
          <p:nvPr>
            <p:ph idx="1"/>
          </p:nvPr>
        </p:nvSpPr>
        <p:spPr>
          <a:xfrm>
            <a:off x="914400" y="2039112"/>
            <a:ext cx="7772400" cy="4495800"/>
          </a:xfrm>
        </p:spPr>
        <p:txBody>
          <a:bodyPr>
            <a:normAutofit/>
          </a:bodyPr>
          <a:lstStyle/>
          <a:p>
            <a:r>
              <a:rPr lang="en-US" sz="2400" dirty="0" smtClean="0"/>
              <a:t>What are the types of neurons? </a:t>
            </a:r>
          </a:p>
          <a:p>
            <a:pPr lvl="1"/>
            <a:r>
              <a:rPr lang="en-US" sz="2400" dirty="0" smtClean="0">
                <a:solidFill>
                  <a:srgbClr val="FFFF00"/>
                </a:solidFill>
              </a:rPr>
              <a:t>Flat dendrites in layers</a:t>
            </a:r>
          </a:p>
          <a:p>
            <a:pPr lvl="1"/>
            <a:r>
              <a:rPr lang="en-US" sz="2400" dirty="0" smtClean="0">
                <a:solidFill>
                  <a:srgbClr val="FFFF00"/>
                </a:solidFill>
              </a:rPr>
              <a:t>Different intrinsic properties</a:t>
            </a:r>
          </a:p>
          <a:p>
            <a:r>
              <a:rPr lang="en-US" sz="2400" dirty="0" smtClean="0"/>
              <a:t>How are the synapses organized?</a:t>
            </a:r>
          </a:p>
          <a:p>
            <a:pPr lvl="1"/>
            <a:r>
              <a:rPr lang="en-US" sz="2400" dirty="0" smtClean="0">
                <a:solidFill>
                  <a:srgbClr val="FFFF00"/>
                </a:solidFill>
              </a:rPr>
              <a:t>Large GABAergic neurons have special excitatory synapses on the cell body and proximal dendrites</a:t>
            </a:r>
          </a:p>
          <a:p>
            <a:r>
              <a:rPr lang="en-US" dirty="0" smtClean="0"/>
              <a:t>What are their inputs?</a:t>
            </a:r>
          </a:p>
          <a:p>
            <a:pPr lvl="1"/>
            <a:r>
              <a:rPr lang="en-US" sz="3200" dirty="0" smtClean="0">
                <a:solidFill>
                  <a:srgbClr val="FFFF00"/>
                </a:solidFill>
              </a:rPr>
              <a:t>Axons make layers</a:t>
            </a:r>
          </a:p>
          <a:p>
            <a:r>
              <a:rPr lang="en-US" sz="2400" dirty="0" smtClean="0"/>
              <a:t>What neural circuits do they make?</a:t>
            </a:r>
          </a:p>
          <a:p>
            <a:endParaRPr lang="en-US" dirty="0"/>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4134" name="Rectangle 6"/>
          <p:cNvSpPr>
            <a:spLocks noChangeArrowheads="1"/>
          </p:cNvSpPr>
          <p:nvPr/>
        </p:nvSpPr>
        <p:spPr bwMode="auto">
          <a:xfrm>
            <a:off x="4529138" y="999650"/>
            <a:ext cx="85725" cy="5348288"/>
          </a:xfrm>
          <a:prstGeom prst="rect">
            <a:avLst/>
          </a:prstGeom>
          <a:solidFill>
            <a:srgbClr val="C0C0C0"/>
          </a:solidFill>
          <a:ln w="9525">
            <a:noFill/>
            <a:miter lim="800000"/>
            <a:headEnd/>
            <a:tailEnd/>
          </a:ln>
        </p:spPr>
        <p:txBody>
          <a:bodyPr/>
          <a:lstStyle/>
          <a:p>
            <a:endParaRPr lang="en-US">
              <a:latin typeface="Arial" pitchFamily="34" charset="0"/>
              <a:cs typeface="Arial" pitchFamily="34" charset="0"/>
            </a:endParaRPr>
          </a:p>
        </p:txBody>
      </p:sp>
      <p:sp>
        <p:nvSpPr>
          <p:cNvPr id="304135" name="Freeform 7"/>
          <p:cNvSpPr>
            <a:spLocks/>
          </p:cNvSpPr>
          <p:nvPr/>
        </p:nvSpPr>
        <p:spPr bwMode="auto">
          <a:xfrm>
            <a:off x="2008188" y="967900"/>
            <a:ext cx="2370137" cy="946150"/>
          </a:xfrm>
          <a:custGeom>
            <a:avLst/>
            <a:gdLst/>
            <a:ahLst/>
            <a:cxnLst>
              <a:cxn ang="0">
                <a:pos x="0" y="0"/>
              </a:cxn>
              <a:cxn ang="0">
                <a:pos x="0" y="596"/>
              </a:cxn>
              <a:cxn ang="0">
                <a:pos x="1493" y="596"/>
              </a:cxn>
              <a:cxn ang="0">
                <a:pos x="1493" y="0"/>
              </a:cxn>
              <a:cxn ang="0">
                <a:pos x="0" y="0"/>
              </a:cxn>
              <a:cxn ang="0">
                <a:pos x="11" y="22"/>
              </a:cxn>
              <a:cxn ang="0">
                <a:pos x="1482" y="22"/>
              </a:cxn>
              <a:cxn ang="0">
                <a:pos x="1471" y="11"/>
              </a:cxn>
              <a:cxn ang="0">
                <a:pos x="1471" y="585"/>
              </a:cxn>
              <a:cxn ang="0">
                <a:pos x="1482" y="575"/>
              </a:cxn>
              <a:cxn ang="0">
                <a:pos x="11" y="575"/>
              </a:cxn>
              <a:cxn ang="0">
                <a:pos x="21" y="585"/>
              </a:cxn>
              <a:cxn ang="0">
                <a:pos x="21" y="11"/>
              </a:cxn>
              <a:cxn ang="0">
                <a:pos x="11" y="22"/>
              </a:cxn>
              <a:cxn ang="0">
                <a:pos x="0" y="0"/>
              </a:cxn>
            </a:cxnLst>
            <a:rect l="0" t="0" r="r" b="b"/>
            <a:pathLst>
              <a:path w="1493" h="596">
                <a:moveTo>
                  <a:pt x="0" y="0"/>
                </a:moveTo>
                <a:lnTo>
                  <a:pt x="0" y="596"/>
                </a:lnTo>
                <a:lnTo>
                  <a:pt x="1493" y="596"/>
                </a:lnTo>
                <a:lnTo>
                  <a:pt x="1493" y="0"/>
                </a:lnTo>
                <a:lnTo>
                  <a:pt x="0" y="0"/>
                </a:lnTo>
                <a:lnTo>
                  <a:pt x="11" y="22"/>
                </a:lnTo>
                <a:lnTo>
                  <a:pt x="1482" y="22"/>
                </a:lnTo>
                <a:lnTo>
                  <a:pt x="1471" y="11"/>
                </a:lnTo>
                <a:lnTo>
                  <a:pt x="1471" y="585"/>
                </a:lnTo>
                <a:lnTo>
                  <a:pt x="1482" y="575"/>
                </a:lnTo>
                <a:lnTo>
                  <a:pt x="11" y="575"/>
                </a:lnTo>
                <a:lnTo>
                  <a:pt x="21" y="585"/>
                </a:lnTo>
                <a:lnTo>
                  <a:pt x="21" y="11"/>
                </a:lnTo>
                <a:lnTo>
                  <a:pt x="11" y="22"/>
                </a:lnTo>
                <a:lnTo>
                  <a:pt x="0" y="0"/>
                </a:lnTo>
                <a:close/>
              </a:path>
            </a:pathLst>
          </a:custGeom>
          <a:solidFill>
            <a:srgbClr val="FFFF7D"/>
          </a:solidFill>
          <a:ln w="9525">
            <a:noFill/>
            <a:round/>
            <a:headEnd/>
            <a:tailEnd/>
          </a:ln>
        </p:spPr>
        <p:txBody>
          <a:bodyPr/>
          <a:lstStyle/>
          <a:p>
            <a:endParaRPr lang="en-US">
              <a:latin typeface="Arial" pitchFamily="34" charset="0"/>
              <a:cs typeface="Arial" pitchFamily="34" charset="0"/>
            </a:endParaRPr>
          </a:p>
        </p:txBody>
      </p:sp>
      <p:sp>
        <p:nvSpPr>
          <p:cNvPr id="304136" name="Freeform 8"/>
          <p:cNvSpPr>
            <a:spLocks/>
          </p:cNvSpPr>
          <p:nvPr/>
        </p:nvSpPr>
        <p:spPr bwMode="auto">
          <a:xfrm>
            <a:off x="4765675" y="1010763"/>
            <a:ext cx="2370138" cy="946150"/>
          </a:xfrm>
          <a:custGeom>
            <a:avLst/>
            <a:gdLst/>
            <a:ahLst/>
            <a:cxnLst>
              <a:cxn ang="0">
                <a:pos x="0" y="0"/>
              </a:cxn>
              <a:cxn ang="0">
                <a:pos x="0" y="596"/>
              </a:cxn>
              <a:cxn ang="0">
                <a:pos x="1493" y="596"/>
              </a:cxn>
              <a:cxn ang="0">
                <a:pos x="1493" y="0"/>
              </a:cxn>
              <a:cxn ang="0">
                <a:pos x="0" y="0"/>
              </a:cxn>
              <a:cxn ang="0">
                <a:pos x="11" y="22"/>
              </a:cxn>
              <a:cxn ang="0">
                <a:pos x="1483" y="22"/>
              </a:cxn>
              <a:cxn ang="0">
                <a:pos x="1472" y="11"/>
              </a:cxn>
              <a:cxn ang="0">
                <a:pos x="1472" y="585"/>
              </a:cxn>
              <a:cxn ang="0">
                <a:pos x="1483" y="575"/>
              </a:cxn>
              <a:cxn ang="0">
                <a:pos x="11" y="575"/>
              </a:cxn>
              <a:cxn ang="0">
                <a:pos x="22" y="585"/>
              </a:cxn>
              <a:cxn ang="0">
                <a:pos x="22" y="11"/>
              </a:cxn>
              <a:cxn ang="0">
                <a:pos x="11" y="22"/>
              </a:cxn>
              <a:cxn ang="0">
                <a:pos x="0" y="0"/>
              </a:cxn>
            </a:cxnLst>
            <a:rect l="0" t="0" r="r" b="b"/>
            <a:pathLst>
              <a:path w="1493" h="596">
                <a:moveTo>
                  <a:pt x="0" y="0"/>
                </a:moveTo>
                <a:lnTo>
                  <a:pt x="0" y="596"/>
                </a:lnTo>
                <a:lnTo>
                  <a:pt x="1493" y="596"/>
                </a:lnTo>
                <a:lnTo>
                  <a:pt x="1493" y="0"/>
                </a:lnTo>
                <a:lnTo>
                  <a:pt x="0" y="0"/>
                </a:lnTo>
                <a:lnTo>
                  <a:pt x="11" y="22"/>
                </a:lnTo>
                <a:lnTo>
                  <a:pt x="1483" y="22"/>
                </a:lnTo>
                <a:lnTo>
                  <a:pt x="1472" y="11"/>
                </a:lnTo>
                <a:lnTo>
                  <a:pt x="1472" y="585"/>
                </a:lnTo>
                <a:lnTo>
                  <a:pt x="1483" y="575"/>
                </a:lnTo>
                <a:lnTo>
                  <a:pt x="11" y="575"/>
                </a:lnTo>
                <a:lnTo>
                  <a:pt x="22" y="585"/>
                </a:lnTo>
                <a:lnTo>
                  <a:pt x="22" y="11"/>
                </a:lnTo>
                <a:lnTo>
                  <a:pt x="11" y="22"/>
                </a:lnTo>
                <a:lnTo>
                  <a:pt x="0" y="0"/>
                </a:lnTo>
                <a:close/>
              </a:path>
            </a:pathLst>
          </a:custGeom>
          <a:solidFill>
            <a:srgbClr val="FFFF7D"/>
          </a:solidFill>
          <a:ln w="9525">
            <a:noFill/>
            <a:round/>
            <a:headEnd/>
            <a:tailEnd/>
          </a:ln>
        </p:spPr>
        <p:txBody>
          <a:bodyPr/>
          <a:lstStyle/>
          <a:p>
            <a:endParaRPr lang="en-US">
              <a:latin typeface="Arial" pitchFamily="34" charset="0"/>
              <a:cs typeface="Arial" pitchFamily="34" charset="0"/>
            </a:endParaRPr>
          </a:p>
        </p:txBody>
      </p:sp>
      <p:sp>
        <p:nvSpPr>
          <p:cNvPr id="304137" name="Freeform 9"/>
          <p:cNvSpPr>
            <a:spLocks/>
          </p:cNvSpPr>
          <p:nvPr/>
        </p:nvSpPr>
        <p:spPr bwMode="auto">
          <a:xfrm>
            <a:off x="7750175" y="4023838"/>
            <a:ext cx="1085850" cy="1550987"/>
          </a:xfrm>
          <a:custGeom>
            <a:avLst/>
            <a:gdLst/>
            <a:ahLst/>
            <a:cxnLst>
              <a:cxn ang="0">
                <a:pos x="0" y="0"/>
              </a:cxn>
              <a:cxn ang="0">
                <a:pos x="0" y="977"/>
              </a:cxn>
              <a:cxn ang="0">
                <a:pos x="684" y="977"/>
              </a:cxn>
              <a:cxn ang="0">
                <a:pos x="684" y="0"/>
              </a:cxn>
              <a:cxn ang="0">
                <a:pos x="0" y="0"/>
              </a:cxn>
              <a:cxn ang="0">
                <a:pos x="11" y="21"/>
              </a:cxn>
              <a:cxn ang="0">
                <a:pos x="674" y="21"/>
              </a:cxn>
              <a:cxn ang="0">
                <a:pos x="663" y="11"/>
              </a:cxn>
              <a:cxn ang="0">
                <a:pos x="663" y="967"/>
              </a:cxn>
              <a:cxn ang="0">
                <a:pos x="674" y="956"/>
              </a:cxn>
              <a:cxn ang="0">
                <a:pos x="11" y="956"/>
              </a:cxn>
              <a:cxn ang="0">
                <a:pos x="21" y="967"/>
              </a:cxn>
              <a:cxn ang="0">
                <a:pos x="21" y="11"/>
              </a:cxn>
              <a:cxn ang="0">
                <a:pos x="11" y="21"/>
              </a:cxn>
              <a:cxn ang="0">
                <a:pos x="0" y="0"/>
              </a:cxn>
            </a:cxnLst>
            <a:rect l="0" t="0" r="r" b="b"/>
            <a:pathLst>
              <a:path w="684" h="977">
                <a:moveTo>
                  <a:pt x="0" y="0"/>
                </a:moveTo>
                <a:lnTo>
                  <a:pt x="0" y="977"/>
                </a:lnTo>
                <a:lnTo>
                  <a:pt x="684" y="977"/>
                </a:lnTo>
                <a:lnTo>
                  <a:pt x="684" y="0"/>
                </a:lnTo>
                <a:lnTo>
                  <a:pt x="0" y="0"/>
                </a:lnTo>
                <a:lnTo>
                  <a:pt x="11" y="21"/>
                </a:lnTo>
                <a:lnTo>
                  <a:pt x="674" y="21"/>
                </a:lnTo>
                <a:lnTo>
                  <a:pt x="663" y="11"/>
                </a:lnTo>
                <a:lnTo>
                  <a:pt x="663" y="967"/>
                </a:lnTo>
                <a:lnTo>
                  <a:pt x="674" y="956"/>
                </a:lnTo>
                <a:lnTo>
                  <a:pt x="11" y="956"/>
                </a:lnTo>
                <a:lnTo>
                  <a:pt x="21" y="967"/>
                </a:lnTo>
                <a:lnTo>
                  <a:pt x="21" y="11"/>
                </a:lnTo>
                <a:lnTo>
                  <a:pt x="11" y="21"/>
                </a:lnTo>
                <a:lnTo>
                  <a:pt x="0" y="0"/>
                </a:lnTo>
                <a:close/>
              </a:path>
            </a:pathLst>
          </a:custGeom>
          <a:solidFill>
            <a:srgbClr val="FFFF7D"/>
          </a:solidFill>
          <a:ln w="9525">
            <a:noFill/>
            <a:round/>
            <a:headEnd/>
            <a:tailEnd/>
          </a:ln>
        </p:spPr>
        <p:txBody>
          <a:bodyPr/>
          <a:lstStyle/>
          <a:p>
            <a:endParaRPr lang="en-US">
              <a:latin typeface="Arial" pitchFamily="34" charset="0"/>
              <a:cs typeface="Arial" pitchFamily="34" charset="0"/>
            </a:endParaRPr>
          </a:p>
        </p:txBody>
      </p:sp>
      <p:sp>
        <p:nvSpPr>
          <p:cNvPr id="304138" name="Rectangle 10"/>
          <p:cNvSpPr>
            <a:spLocks noChangeArrowheads="1"/>
          </p:cNvSpPr>
          <p:nvPr/>
        </p:nvSpPr>
        <p:spPr bwMode="auto">
          <a:xfrm>
            <a:off x="7783513" y="4816000"/>
            <a:ext cx="1041400" cy="33338"/>
          </a:xfrm>
          <a:prstGeom prst="rect">
            <a:avLst/>
          </a:prstGeom>
          <a:solidFill>
            <a:srgbClr val="FFFF7D"/>
          </a:solidFill>
          <a:ln w="9525">
            <a:noFill/>
            <a:miter lim="800000"/>
            <a:headEnd/>
            <a:tailEnd/>
          </a:ln>
        </p:spPr>
        <p:txBody>
          <a:bodyPr/>
          <a:lstStyle/>
          <a:p>
            <a:endParaRPr lang="en-US">
              <a:latin typeface="Arial" pitchFamily="34" charset="0"/>
              <a:cs typeface="Arial" pitchFamily="34" charset="0"/>
            </a:endParaRPr>
          </a:p>
        </p:txBody>
      </p:sp>
      <p:sp>
        <p:nvSpPr>
          <p:cNvPr id="304141" name="Rectangle 13"/>
          <p:cNvSpPr>
            <a:spLocks noChangeArrowheads="1"/>
          </p:cNvSpPr>
          <p:nvPr/>
        </p:nvSpPr>
        <p:spPr bwMode="auto">
          <a:xfrm>
            <a:off x="6340475" y="5812950"/>
            <a:ext cx="600075" cy="350838"/>
          </a:xfrm>
          <a:prstGeom prst="rect">
            <a:avLst/>
          </a:prstGeom>
          <a:noFill/>
          <a:ln w="9525">
            <a:noFill/>
            <a:miter lim="800000"/>
            <a:headEnd/>
            <a:tailEnd/>
          </a:ln>
        </p:spPr>
        <p:txBody>
          <a:bodyPr wrap="none" lIns="0" tIns="0" rIns="0" bIns="0">
            <a:spAutoFit/>
          </a:bodyPr>
          <a:lstStyle/>
          <a:p>
            <a:pPr eaLnBrk="0" hangingPunct="0">
              <a:spcBef>
                <a:spcPct val="20000"/>
              </a:spcBef>
              <a:buClr>
                <a:schemeClr val="accent2"/>
              </a:buClr>
              <a:buFont typeface="Monotype Sorts" pitchFamily="2" charset="2"/>
              <a:buNone/>
            </a:pPr>
            <a:r>
              <a:rPr kumimoji="1" lang="en-US" sz="2300">
                <a:solidFill>
                  <a:srgbClr val="FFFF99"/>
                </a:solidFill>
                <a:latin typeface="Arial" pitchFamily="34" charset="0"/>
                <a:cs typeface="Arial" pitchFamily="34" charset="0"/>
              </a:rPr>
              <a:t>LSO</a:t>
            </a:r>
            <a:endParaRPr kumimoji="1" lang="en-US" sz="2400" b="0">
              <a:solidFill>
                <a:srgbClr val="FFFF99"/>
              </a:solidFill>
              <a:latin typeface="Arial" pitchFamily="34" charset="0"/>
              <a:cs typeface="Arial" pitchFamily="34" charset="0"/>
            </a:endParaRPr>
          </a:p>
        </p:txBody>
      </p:sp>
      <p:sp>
        <p:nvSpPr>
          <p:cNvPr id="304142" name="Rectangle 14"/>
          <p:cNvSpPr>
            <a:spLocks noChangeArrowheads="1"/>
          </p:cNvSpPr>
          <p:nvPr/>
        </p:nvSpPr>
        <p:spPr bwMode="auto">
          <a:xfrm>
            <a:off x="5424488" y="5809775"/>
            <a:ext cx="671659" cy="353943"/>
          </a:xfrm>
          <a:prstGeom prst="rect">
            <a:avLst/>
          </a:prstGeom>
          <a:noFill/>
          <a:ln w="9525">
            <a:noFill/>
            <a:miter lim="800000"/>
            <a:headEnd/>
            <a:tailEnd/>
          </a:ln>
        </p:spPr>
        <p:txBody>
          <a:bodyPr wrap="none" lIns="0" tIns="0" rIns="0" bIns="0">
            <a:spAutoFit/>
          </a:bodyPr>
          <a:lstStyle/>
          <a:p>
            <a:pPr eaLnBrk="0" hangingPunct="0">
              <a:spcBef>
                <a:spcPct val="20000"/>
              </a:spcBef>
              <a:buClr>
                <a:schemeClr val="accent2"/>
              </a:buClr>
              <a:buFont typeface="Monotype Sorts" pitchFamily="2" charset="2"/>
              <a:buNone/>
            </a:pPr>
            <a:r>
              <a:rPr kumimoji="1" lang="en-US" sz="2300">
                <a:solidFill>
                  <a:srgbClr val="FFFF99"/>
                </a:solidFill>
                <a:latin typeface="Arial" pitchFamily="34" charset="0"/>
                <a:cs typeface="Arial" pitchFamily="34" charset="0"/>
              </a:rPr>
              <a:t>MSO</a:t>
            </a:r>
            <a:endParaRPr kumimoji="1" lang="en-US" sz="2400" b="0">
              <a:solidFill>
                <a:srgbClr val="FFFF99"/>
              </a:solidFill>
              <a:latin typeface="Arial" pitchFamily="34" charset="0"/>
              <a:cs typeface="Arial" pitchFamily="34" charset="0"/>
            </a:endParaRPr>
          </a:p>
        </p:txBody>
      </p:sp>
      <p:sp>
        <p:nvSpPr>
          <p:cNvPr id="304143" name="Freeform 15"/>
          <p:cNvSpPr>
            <a:spLocks/>
          </p:cNvSpPr>
          <p:nvPr/>
        </p:nvSpPr>
        <p:spPr bwMode="auto">
          <a:xfrm>
            <a:off x="2112963" y="1945800"/>
            <a:ext cx="2863850" cy="854075"/>
          </a:xfrm>
          <a:custGeom>
            <a:avLst/>
            <a:gdLst/>
            <a:ahLst/>
            <a:cxnLst>
              <a:cxn ang="0">
                <a:pos x="0" y="538"/>
              </a:cxn>
              <a:cxn ang="0">
                <a:pos x="1804" y="538"/>
              </a:cxn>
              <a:cxn ang="0">
                <a:pos x="1804" y="0"/>
              </a:cxn>
              <a:cxn ang="0">
                <a:pos x="1765" y="0"/>
              </a:cxn>
              <a:cxn ang="0">
                <a:pos x="1765" y="518"/>
              </a:cxn>
              <a:cxn ang="0">
                <a:pos x="1785" y="499"/>
              </a:cxn>
              <a:cxn ang="0">
                <a:pos x="0" y="499"/>
              </a:cxn>
              <a:cxn ang="0">
                <a:pos x="0" y="538"/>
              </a:cxn>
            </a:cxnLst>
            <a:rect l="0" t="0" r="r" b="b"/>
            <a:pathLst>
              <a:path w="1804" h="538">
                <a:moveTo>
                  <a:pt x="0" y="538"/>
                </a:moveTo>
                <a:lnTo>
                  <a:pt x="1804" y="538"/>
                </a:lnTo>
                <a:lnTo>
                  <a:pt x="1804" y="0"/>
                </a:lnTo>
                <a:lnTo>
                  <a:pt x="1765" y="0"/>
                </a:lnTo>
                <a:lnTo>
                  <a:pt x="1765" y="518"/>
                </a:lnTo>
                <a:lnTo>
                  <a:pt x="1785" y="499"/>
                </a:lnTo>
                <a:lnTo>
                  <a:pt x="0" y="499"/>
                </a:lnTo>
                <a:lnTo>
                  <a:pt x="0" y="538"/>
                </a:lnTo>
                <a:close/>
              </a:path>
            </a:pathLst>
          </a:custGeom>
          <a:solidFill>
            <a:srgbClr val="66FFFF"/>
          </a:solidFill>
          <a:ln w="9525">
            <a:solidFill>
              <a:srgbClr val="66FFFF"/>
            </a:solidFill>
            <a:round/>
            <a:headEnd/>
            <a:tailEnd/>
          </a:ln>
        </p:spPr>
        <p:txBody>
          <a:bodyPr/>
          <a:lstStyle/>
          <a:p>
            <a:endParaRPr lang="en-US">
              <a:latin typeface="Arial" pitchFamily="34" charset="0"/>
              <a:cs typeface="Arial" pitchFamily="34" charset="0"/>
            </a:endParaRPr>
          </a:p>
        </p:txBody>
      </p:sp>
      <p:grpSp>
        <p:nvGrpSpPr>
          <p:cNvPr id="2" name="Group 82"/>
          <p:cNvGrpSpPr>
            <a:grpSpLocks/>
          </p:cNvGrpSpPr>
          <p:nvPr/>
        </p:nvGrpSpPr>
        <p:grpSpPr bwMode="auto">
          <a:xfrm>
            <a:off x="4779963" y="1877538"/>
            <a:ext cx="334962" cy="336550"/>
            <a:chOff x="3011" y="805"/>
            <a:chExt cx="211" cy="212"/>
          </a:xfrm>
        </p:grpSpPr>
        <p:sp>
          <p:nvSpPr>
            <p:cNvPr id="304144" name="Freeform 16"/>
            <p:cNvSpPr>
              <a:spLocks/>
            </p:cNvSpPr>
            <p:nvPr/>
          </p:nvSpPr>
          <p:spPr bwMode="auto">
            <a:xfrm>
              <a:off x="3042" y="848"/>
              <a:ext cx="149" cy="149"/>
            </a:xfrm>
            <a:custGeom>
              <a:avLst/>
              <a:gdLst/>
              <a:ahLst/>
              <a:cxnLst>
                <a:cxn ang="0">
                  <a:pos x="0" y="149"/>
                </a:cxn>
                <a:cxn ang="0">
                  <a:pos x="74" y="0"/>
                </a:cxn>
                <a:cxn ang="0">
                  <a:pos x="149" y="149"/>
                </a:cxn>
                <a:cxn ang="0">
                  <a:pos x="0" y="149"/>
                </a:cxn>
              </a:cxnLst>
              <a:rect l="0" t="0" r="r" b="b"/>
              <a:pathLst>
                <a:path w="149" h="149">
                  <a:moveTo>
                    <a:pt x="0" y="149"/>
                  </a:moveTo>
                  <a:lnTo>
                    <a:pt x="74" y="0"/>
                  </a:lnTo>
                  <a:lnTo>
                    <a:pt x="149" y="149"/>
                  </a:lnTo>
                  <a:lnTo>
                    <a:pt x="0" y="149"/>
                  </a:lnTo>
                  <a:close/>
                </a:path>
              </a:pathLst>
            </a:custGeom>
            <a:solidFill>
              <a:srgbClr val="66FFFF"/>
            </a:solidFill>
            <a:ln w="9525">
              <a:solidFill>
                <a:srgbClr val="66FFFF"/>
              </a:solidFill>
              <a:round/>
              <a:headEnd/>
              <a:tailEnd/>
            </a:ln>
          </p:spPr>
          <p:txBody>
            <a:bodyPr/>
            <a:lstStyle/>
            <a:p>
              <a:endParaRPr lang="en-US">
                <a:latin typeface="Arial" pitchFamily="34" charset="0"/>
                <a:cs typeface="Arial" pitchFamily="34" charset="0"/>
              </a:endParaRPr>
            </a:p>
          </p:txBody>
        </p:sp>
        <p:sp>
          <p:nvSpPr>
            <p:cNvPr id="304145" name="Freeform 17"/>
            <p:cNvSpPr>
              <a:spLocks/>
            </p:cNvSpPr>
            <p:nvPr/>
          </p:nvSpPr>
          <p:spPr bwMode="auto">
            <a:xfrm>
              <a:off x="3011" y="805"/>
              <a:ext cx="211" cy="212"/>
            </a:xfrm>
            <a:custGeom>
              <a:avLst/>
              <a:gdLst/>
              <a:ahLst/>
              <a:cxnLst>
                <a:cxn ang="0">
                  <a:pos x="31" y="173"/>
                </a:cxn>
                <a:cxn ang="0">
                  <a:pos x="49" y="201"/>
                </a:cxn>
                <a:cxn ang="0">
                  <a:pos x="123" y="52"/>
                </a:cxn>
                <a:cxn ang="0">
                  <a:pos x="87" y="52"/>
                </a:cxn>
                <a:cxn ang="0">
                  <a:pos x="162" y="201"/>
                </a:cxn>
                <a:cxn ang="0">
                  <a:pos x="180" y="173"/>
                </a:cxn>
                <a:cxn ang="0">
                  <a:pos x="31" y="173"/>
                </a:cxn>
                <a:cxn ang="0">
                  <a:pos x="0" y="212"/>
                </a:cxn>
                <a:cxn ang="0">
                  <a:pos x="211" y="210"/>
                </a:cxn>
                <a:cxn ang="0">
                  <a:pos x="105" y="0"/>
                </a:cxn>
                <a:cxn ang="0">
                  <a:pos x="0" y="212"/>
                </a:cxn>
                <a:cxn ang="0">
                  <a:pos x="31" y="173"/>
                </a:cxn>
              </a:cxnLst>
              <a:rect l="0" t="0" r="r" b="b"/>
              <a:pathLst>
                <a:path w="211" h="212">
                  <a:moveTo>
                    <a:pt x="31" y="173"/>
                  </a:moveTo>
                  <a:lnTo>
                    <a:pt x="49" y="201"/>
                  </a:lnTo>
                  <a:lnTo>
                    <a:pt x="123" y="52"/>
                  </a:lnTo>
                  <a:lnTo>
                    <a:pt x="87" y="52"/>
                  </a:lnTo>
                  <a:lnTo>
                    <a:pt x="162" y="201"/>
                  </a:lnTo>
                  <a:lnTo>
                    <a:pt x="180" y="173"/>
                  </a:lnTo>
                  <a:lnTo>
                    <a:pt x="31" y="173"/>
                  </a:lnTo>
                  <a:lnTo>
                    <a:pt x="0" y="212"/>
                  </a:lnTo>
                  <a:lnTo>
                    <a:pt x="211" y="210"/>
                  </a:lnTo>
                  <a:lnTo>
                    <a:pt x="105" y="0"/>
                  </a:lnTo>
                  <a:lnTo>
                    <a:pt x="0" y="212"/>
                  </a:lnTo>
                  <a:lnTo>
                    <a:pt x="31" y="173"/>
                  </a:lnTo>
                  <a:close/>
                </a:path>
              </a:pathLst>
            </a:custGeom>
            <a:solidFill>
              <a:srgbClr val="66FFFF"/>
            </a:solidFill>
            <a:ln w="9525">
              <a:solidFill>
                <a:srgbClr val="66FFFF"/>
              </a:solidFill>
              <a:round/>
              <a:headEnd/>
              <a:tailEnd/>
            </a:ln>
          </p:spPr>
          <p:txBody>
            <a:bodyPr/>
            <a:lstStyle/>
            <a:p>
              <a:endParaRPr lang="en-US">
                <a:latin typeface="Arial" pitchFamily="34" charset="0"/>
                <a:cs typeface="Arial" pitchFamily="34" charset="0"/>
              </a:endParaRPr>
            </a:p>
          </p:txBody>
        </p:sp>
      </p:grpSp>
      <p:sp>
        <p:nvSpPr>
          <p:cNvPr id="304155" name="Freeform 27"/>
          <p:cNvSpPr>
            <a:spLocks/>
          </p:cNvSpPr>
          <p:nvPr/>
        </p:nvSpPr>
        <p:spPr bwMode="auto">
          <a:xfrm>
            <a:off x="6203950" y="5638325"/>
            <a:ext cx="855663" cy="674688"/>
          </a:xfrm>
          <a:custGeom>
            <a:avLst/>
            <a:gdLst/>
            <a:ahLst/>
            <a:cxnLst>
              <a:cxn ang="0">
                <a:pos x="0" y="0"/>
              </a:cxn>
              <a:cxn ang="0">
                <a:pos x="0" y="425"/>
              </a:cxn>
              <a:cxn ang="0">
                <a:pos x="539" y="425"/>
              </a:cxn>
              <a:cxn ang="0">
                <a:pos x="539" y="0"/>
              </a:cxn>
              <a:cxn ang="0">
                <a:pos x="0" y="0"/>
              </a:cxn>
              <a:cxn ang="0">
                <a:pos x="11" y="22"/>
              </a:cxn>
              <a:cxn ang="0">
                <a:pos x="528" y="22"/>
              </a:cxn>
              <a:cxn ang="0">
                <a:pos x="517" y="11"/>
              </a:cxn>
              <a:cxn ang="0">
                <a:pos x="517" y="414"/>
              </a:cxn>
              <a:cxn ang="0">
                <a:pos x="528" y="403"/>
              </a:cxn>
              <a:cxn ang="0">
                <a:pos x="11" y="403"/>
              </a:cxn>
              <a:cxn ang="0">
                <a:pos x="22" y="414"/>
              </a:cxn>
              <a:cxn ang="0">
                <a:pos x="22" y="11"/>
              </a:cxn>
              <a:cxn ang="0">
                <a:pos x="11" y="22"/>
              </a:cxn>
              <a:cxn ang="0">
                <a:pos x="0" y="0"/>
              </a:cxn>
            </a:cxnLst>
            <a:rect l="0" t="0" r="r" b="b"/>
            <a:pathLst>
              <a:path w="539" h="425">
                <a:moveTo>
                  <a:pt x="0" y="0"/>
                </a:moveTo>
                <a:lnTo>
                  <a:pt x="0" y="425"/>
                </a:lnTo>
                <a:lnTo>
                  <a:pt x="539" y="425"/>
                </a:lnTo>
                <a:lnTo>
                  <a:pt x="539" y="0"/>
                </a:lnTo>
                <a:lnTo>
                  <a:pt x="0" y="0"/>
                </a:lnTo>
                <a:lnTo>
                  <a:pt x="11" y="22"/>
                </a:lnTo>
                <a:lnTo>
                  <a:pt x="528" y="22"/>
                </a:lnTo>
                <a:lnTo>
                  <a:pt x="517" y="11"/>
                </a:lnTo>
                <a:lnTo>
                  <a:pt x="517" y="414"/>
                </a:lnTo>
                <a:lnTo>
                  <a:pt x="528" y="403"/>
                </a:lnTo>
                <a:lnTo>
                  <a:pt x="11" y="403"/>
                </a:lnTo>
                <a:lnTo>
                  <a:pt x="22" y="414"/>
                </a:lnTo>
                <a:lnTo>
                  <a:pt x="22" y="11"/>
                </a:lnTo>
                <a:lnTo>
                  <a:pt x="11" y="22"/>
                </a:lnTo>
                <a:lnTo>
                  <a:pt x="0" y="0"/>
                </a:lnTo>
                <a:close/>
              </a:path>
            </a:pathLst>
          </a:custGeom>
          <a:solidFill>
            <a:srgbClr val="FFFF7D"/>
          </a:solidFill>
          <a:ln w="9525">
            <a:noFill/>
            <a:round/>
            <a:headEnd/>
            <a:tailEnd/>
          </a:ln>
        </p:spPr>
        <p:txBody>
          <a:bodyPr/>
          <a:lstStyle/>
          <a:p>
            <a:endParaRPr lang="en-US">
              <a:latin typeface="Arial" pitchFamily="34" charset="0"/>
              <a:cs typeface="Arial" pitchFamily="34" charset="0"/>
            </a:endParaRPr>
          </a:p>
        </p:txBody>
      </p:sp>
      <p:grpSp>
        <p:nvGrpSpPr>
          <p:cNvPr id="3" name="Group 85"/>
          <p:cNvGrpSpPr>
            <a:grpSpLocks/>
          </p:cNvGrpSpPr>
          <p:nvPr/>
        </p:nvGrpSpPr>
        <p:grpSpPr bwMode="auto">
          <a:xfrm>
            <a:off x="6383338" y="1877538"/>
            <a:ext cx="655637" cy="3760787"/>
            <a:chOff x="4021" y="805"/>
            <a:chExt cx="413" cy="2369"/>
          </a:xfrm>
        </p:grpSpPr>
        <p:sp>
          <p:nvSpPr>
            <p:cNvPr id="304156" name="Rectangle 28"/>
            <p:cNvSpPr>
              <a:spLocks noChangeArrowheads="1"/>
            </p:cNvSpPr>
            <p:nvPr/>
          </p:nvSpPr>
          <p:spPr bwMode="auto">
            <a:xfrm>
              <a:off x="4107" y="848"/>
              <a:ext cx="40" cy="2326"/>
            </a:xfrm>
            <a:prstGeom prst="rect">
              <a:avLst/>
            </a:prstGeom>
            <a:solidFill>
              <a:srgbClr val="00FF00"/>
            </a:solidFill>
            <a:ln w="9525">
              <a:solidFill>
                <a:srgbClr val="00FF00"/>
              </a:solidFill>
              <a:miter lim="800000"/>
              <a:headEnd/>
              <a:tailEnd/>
            </a:ln>
          </p:spPr>
          <p:txBody>
            <a:bodyPr/>
            <a:lstStyle/>
            <a:p>
              <a:endParaRPr lang="en-US">
                <a:latin typeface="Arial" pitchFamily="34" charset="0"/>
                <a:cs typeface="Arial" pitchFamily="34" charset="0"/>
              </a:endParaRPr>
            </a:p>
          </p:txBody>
        </p:sp>
        <p:sp>
          <p:nvSpPr>
            <p:cNvPr id="304157" name="Freeform 29"/>
            <p:cNvSpPr>
              <a:spLocks/>
            </p:cNvSpPr>
            <p:nvPr/>
          </p:nvSpPr>
          <p:spPr bwMode="auto">
            <a:xfrm>
              <a:off x="4052" y="848"/>
              <a:ext cx="151" cy="149"/>
            </a:xfrm>
            <a:custGeom>
              <a:avLst/>
              <a:gdLst/>
              <a:ahLst/>
              <a:cxnLst>
                <a:cxn ang="0">
                  <a:pos x="0" y="149"/>
                </a:cxn>
                <a:cxn ang="0">
                  <a:pos x="75" y="0"/>
                </a:cxn>
                <a:cxn ang="0">
                  <a:pos x="151" y="149"/>
                </a:cxn>
                <a:cxn ang="0">
                  <a:pos x="0" y="149"/>
                </a:cxn>
              </a:cxnLst>
              <a:rect l="0" t="0" r="r" b="b"/>
              <a:pathLst>
                <a:path w="151" h="149">
                  <a:moveTo>
                    <a:pt x="0" y="149"/>
                  </a:moveTo>
                  <a:lnTo>
                    <a:pt x="75" y="0"/>
                  </a:lnTo>
                  <a:lnTo>
                    <a:pt x="151" y="149"/>
                  </a:lnTo>
                  <a:lnTo>
                    <a:pt x="0" y="149"/>
                  </a:lnTo>
                  <a:close/>
                </a:path>
              </a:pathLst>
            </a:custGeom>
            <a:solidFill>
              <a:srgbClr val="00FF00"/>
            </a:solidFill>
            <a:ln w="9525">
              <a:solidFill>
                <a:srgbClr val="00FF00"/>
              </a:solidFill>
              <a:round/>
              <a:headEnd/>
              <a:tailEnd/>
            </a:ln>
          </p:spPr>
          <p:txBody>
            <a:bodyPr/>
            <a:lstStyle/>
            <a:p>
              <a:endParaRPr lang="en-US">
                <a:latin typeface="Arial" pitchFamily="34" charset="0"/>
                <a:cs typeface="Arial" pitchFamily="34" charset="0"/>
              </a:endParaRPr>
            </a:p>
          </p:txBody>
        </p:sp>
        <p:sp>
          <p:nvSpPr>
            <p:cNvPr id="304158" name="Freeform 30"/>
            <p:cNvSpPr>
              <a:spLocks/>
            </p:cNvSpPr>
            <p:nvPr/>
          </p:nvSpPr>
          <p:spPr bwMode="auto">
            <a:xfrm>
              <a:off x="4021" y="805"/>
              <a:ext cx="212" cy="210"/>
            </a:xfrm>
            <a:custGeom>
              <a:avLst/>
              <a:gdLst/>
              <a:ahLst/>
              <a:cxnLst>
                <a:cxn ang="0">
                  <a:pos x="31" y="173"/>
                </a:cxn>
                <a:cxn ang="0">
                  <a:pos x="49" y="201"/>
                </a:cxn>
                <a:cxn ang="0">
                  <a:pos x="124" y="52"/>
                </a:cxn>
                <a:cxn ang="0">
                  <a:pos x="88" y="52"/>
                </a:cxn>
                <a:cxn ang="0">
                  <a:pos x="164" y="201"/>
                </a:cxn>
                <a:cxn ang="0">
                  <a:pos x="182" y="173"/>
                </a:cxn>
                <a:cxn ang="0">
                  <a:pos x="31" y="173"/>
                </a:cxn>
                <a:cxn ang="0">
                  <a:pos x="0" y="210"/>
                </a:cxn>
                <a:cxn ang="0">
                  <a:pos x="212" y="210"/>
                </a:cxn>
                <a:cxn ang="0">
                  <a:pos x="106" y="0"/>
                </a:cxn>
                <a:cxn ang="0">
                  <a:pos x="0" y="210"/>
                </a:cxn>
                <a:cxn ang="0">
                  <a:pos x="31" y="173"/>
                </a:cxn>
              </a:cxnLst>
              <a:rect l="0" t="0" r="r" b="b"/>
              <a:pathLst>
                <a:path w="212" h="210">
                  <a:moveTo>
                    <a:pt x="31" y="173"/>
                  </a:moveTo>
                  <a:lnTo>
                    <a:pt x="49" y="201"/>
                  </a:lnTo>
                  <a:lnTo>
                    <a:pt x="124" y="52"/>
                  </a:lnTo>
                  <a:lnTo>
                    <a:pt x="88" y="52"/>
                  </a:lnTo>
                  <a:lnTo>
                    <a:pt x="164" y="201"/>
                  </a:lnTo>
                  <a:lnTo>
                    <a:pt x="182" y="173"/>
                  </a:lnTo>
                  <a:lnTo>
                    <a:pt x="31" y="173"/>
                  </a:lnTo>
                  <a:lnTo>
                    <a:pt x="0" y="210"/>
                  </a:lnTo>
                  <a:lnTo>
                    <a:pt x="212" y="210"/>
                  </a:lnTo>
                  <a:lnTo>
                    <a:pt x="106" y="0"/>
                  </a:lnTo>
                  <a:lnTo>
                    <a:pt x="0" y="210"/>
                  </a:lnTo>
                  <a:lnTo>
                    <a:pt x="31" y="173"/>
                  </a:lnTo>
                  <a:close/>
                </a:path>
              </a:pathLst>
            </a:custGeom>
            <a:solidFill>
              <a:srgbClr val="00FF00"/>
            </a:solidFill>
            <a:ln w="9525">
              <a:solidFill>
                <a:srgbClr val="00FF00"/>
              </a:solidFill>
              <a:round/>
              <a:headEnd/>
              <a:tailEnd/>
            </a:ln>
          </p:spPr>
          <p:txBody>
            <a:bodyPr/>
            <a:lstStyle/>
            <a:p>
              <a:endParaRPr lang="en-US">
                <a:latin typeface="Arial" pitchFamily="34" charset="0"/>
                <a:cs typeface="Arial" pitchFamily="34" charset="0"/>
              </a:endParaRPr>
            </a:p>
          </p:txBody>
        </p:sp>
        <p:sp>
          <p:nvSpPr>
            <p:cNvPr id="304159" name="Freeform 31"/>
            <p:cNvSpPr>
              <a:spLocks/>
            </p:cNvSpPr>
            <p:nvPr/>
          </p:nvSpPr>
          <p:spPr bwMode="auto">
            <a:xfrm>
              <a:off x="4309" y="848"/>
              <a:ext cx="104" cy="1012"/>
            </a:xfrm>
            <a:custGeom>
              <a:avLst/>
              <a:gdLst/>
              <a:ahLst/>
              <a:cxnLst>
                <a:cxn ang="0">
                  <a:pos x="104" y="972"/>
                </a:cxn>
                <a:cxn ang="0">
                  <a:pos x="19" y="972"/>
                </a:cxn>
                <a:cxn ang="0">
                  <a:pos x="39" y="992"/>
                </a:cxn>
                <a:cxn ang="0">
                  <a:pos x="39" y="0"/>
                </a:cxn>
                <a:cxn ang="0">
                  <a:pos x="0" y="0"/>
                </a:cxn>
                <a:cxn ang="0">
                  <a:pos x="0" y="1012"/>
                </a:cxn>
                <a:cxn ang="0">
                  <a:pos x="104" y="1012"/>
                </a:cxn>
                <a:cxn ang="0">
                  <a:pos x="104" y="972"/>
                </a:cxn>
              </a:cxnLst>
              <a:rect l="0" t="0" r="r" b="b"/>
              <a:pathLst>
                <a:path w="104" h="1012">
                  <a:moveTo>
                    <a:pt x="104" y="972"/>
                  </a:moveTo>
                  <a:lnTo>
                    <a:pt x="19" y="972"/>
                  </a:lnTo>
                  <a:lnTo>
                    <a:pt x="39" y="992"/>
                  </a:lnTo>
                  <a:lnTo>
                    <a:pt x="39" y="0"/>
                  </a:lnTo>
                  <a:lnTo>
                    <a:pt x="0" y="0"/>
                  </a:lnTo>
                  <a:lnTo>
                    <a:pt x="0" y="1012"/>
                  </a:lnTo>
                  <a:lnTo>
                    <a:pt x="104" y="1012"/>
                  </a:lnTo>
                  <a:lnTo>
                    <a:pt x="104" y="972"/>
                  </a:lnTo>
                  <a:close/>
                </a:path>
              </a:pathLst>
            </a:custGeom>
            <a:solidFill>
              <a:srgbClr val="00FF00"/>
            </a:solidFill>
            <a:ln w="9525">
              <a:solidFill>
                <a:srgbClr val="00FF00"/>
              </a:solidFill>
              <a:round/>
              <a:headEnd/>
              <a:tailEnd/>
            </a:ln>
          </p:spPr>
          <p:txBody>
            <a:bodyPr/>
            <a:lstStyle/>
            <a:p>
              <a:endParaRPr lang="en-US">
                <a:latin typeface="Arial" pitchFamily="34" charset="0"/>
                <a:cs typeface="Arial" pitchFamily="34" charset="0"/>
              </a:endParaRPr>
            </a:p>
          </p:txBody>
        </p:sp>
        <p:sp>
          <p:nvSpPr>
            <p:cNvPr id="304160" name="Freeform 32"/>
            <p:cNvSpPr>
              <a:spLocks/>
            </p:cNvSpPr>
            <p:nvPr/>
          </p:nvSpPr>
          <p:spPr bwMode="auto">
            <a:xfrm>
              <a:off x="4255" y="848"/>
              <a:ext cx="149" cy="149"/>
            </a:xfrm>
            <a:custGeom>
              <a:avLst/>
              <a:gdLst/>
              <a:ahLst/>
              <a:cxnLst>
                <a:cxn ang="0">
                  <a:pos x="0" y="149"/>
                </a:cxn>
                <a:cxn ang="0">
                  <a:pos x="73" y="0"/>
                </a:cxn>
                <a:cxn ang="0">
                  <a:pos x="149" y="149"/>
                </a:cxn>
                <a:cxn ang="0">
                  <a:pos x="0" y="149"/>
                </a:cxn>
              </a:cxnLst>
              <a:rect l="0" t="0" r="r" b="b"/>
              <a:pathLst>
                <a:path w="149" h="149">
                  <a:moveTo>
                    <a:pt x="0" y="149"/>
                  </a:moveTo>
                  <a:lnTo>
                    <a:pt x="73" y="0"/>
                  </a:lnTo>
                  <a:lnTo>
                    <a:pt x="149" y="149"/>
                  </a:lnTo>
                  <a:lnTo>
                    <a:pt x="0" y="149"/>
                  </a:lnTo>
                  <a:close/>
                </a:path>
              </a:pathLst>
            </a:custGeom>
            <a:solidFill>
              <a:srgbClr val="00FF00"/>
            </a:solidFill>
            <a:ln w="9525">
              <a:solidFill>
                <a:srgbClr val="00FF00"/>
              </a:solidFill>
              <a:round/>
              <a:headEnd/>
              <a:tailEnd/>
            </a:ln>
          </p:spPr>
          <p:txBody>
            <a:bodyPr/>
            <a:lstStyle/>
            <a:p>
              <a:endParaRPr lang="en-US">
                <a:latin typeface="Arial" pitchFamily="34" charset="0"/>
                <a:cs typeface="Arial" pitchFamily="34" charset="0"/>
              </a:endParaRPr>
            </a:p>
          </p:txBody>
        </p:sp>
        <p:sp>
          <p:nvSpPr>
            <p:cNvPr id="304161" name="Freeform 33"/>
            <p:cNvSpPr>
              <a:spLocks/>
            </p:cNvSpPr>
            <p:nvPr/>
          </p:nvSpPr>
          <p:spPr bwMode="auto">
            <a:xfrm>
              <a:off x="4224" y="805"/>
              <a:ext cx="210" cy="212"/>
            </a:xfrm>
            <a:custGeom>
              <a:avLst/>
              <a:gdLst/>
              <a:ahLst/>
              <a:cxnLst>
                <a:cxn ang="0">
                  <a:pos x="31" y="173"/>
                </a:cxn>
                <a:cxn ang="0">
                  <a:pos x="49" y="201"/>
                </a:cxn>
                <a:cxn ang="0">
                  <a:pos x="122" y="52"/>
                </a:cxn>
                <a:cxn ang="0">
                  <a:pos x="86" y="52"/>
                </a:cxn>
                <a:cxn ang="0">
                  <a:pos x="162" y="201"/>
                </a:cxn>
                <a:cxn ang="0">
                  <a:pos x="180" y="173"/>
                </a:cxn>
                <a:cxn ang="0">
                  <a:pos x="31" y="173"/>
                </a:cxn>
                <a:cxn ang="0">
                  <a:pos x="0" y="212"/>
                </a:cxn>
                <a:cxn ang="0">
                  <a:pos x="210" y="210"/>
                </a:cxn>
                <a:cxn ang="0">
                  <a:pos x="104" y="0"/>
                </a:cxn>
                <a:cxn ang="0">
                  <a:pos x="0" y="212"/>
                </a:cxn>
                <a:cxn ang="0">
                  <a:pos x="31" y="173"/>
                </a:cxn>
              </a:cxnLst>
              <a:rect l="0" t="0" r="r" b="b"/>
              <a:pathLst>
                <a:path w="210" h="212">
                  <a:moveTo>
                    <a:pt x="31" y="173"/>
                  </a:moveTo>
                  <a:lnTo>
                    <a:pt x="49" y="201"/>
                  </a:lnTo>
                  <a:lnTo>
                    <a:pt x="122" y="52"/>
                  </a:lnTo>
                  <a:lnTo>
                    <a:pt x="86" y="52"/>
                  </a:lnTo>
                  <a:lnTo>
                    <a:pt x="162" y="201"/>
                  </a:lnTo>
                  <a:lnTo>
                    <a:pt x="180" y="173"/>
                  </a:lnTo>
                  <a:lnTo>
                    <a:pt x="31" y="173"/>
                  </a:lnTo>
                  <a:lnTo>
                    <a:pt x="0" y="212"/>
                  </a:lnTo>
                  <a:lnTo>
                    <a:pt x="210" y="210"/>
                  </a:lnTo>
                  <a:lnTo>
                    <a:pt x="104" y="0"/>
                  </a:lnTo>
                  <a:lnTo>
                    <a:pt x="0" y="212"/>
                  </a:lnTo>
                  <a:lnTo>
                    <a:pt x="31" y="173"/>
                  </a:lnTo>
                  <a:close/>
                </a:path>
              </a:pathLst>
            </a:custGeom>
            <a:solidFill>
              <a:srgbClr val="00FF00"/>
            </a:solidFill>
            <a:ln w="9525">
              <a:solidFill>
                <a:srgbClr val="00FF00"/>
              </a:solidFill>
              <a:round/>
              <a:headEnd/>
              <a:tailEnd/>
            </a:ln>
          </p:spPr>
          <p:txBody>
            <a:bodyPr/>
            <a:lstStyle/>
            <a:p>
              <a:endParaRPr lang="en-US">
                <a:latin typeface="Arial" pitchFamily="34" charset="0"/>
                <a:cs typeface="Arial" pitchFamily="34" charset="0"/>
              </a:endParaRPr>
            </a:p>
          </p:txBody>
        </p:sp>
      </p:grpSp>
      <p:grpSp>
        <p:nvGrpSpPr>
          <p:cNvPr id="4" name="Group 84"/>
          <p:cNvGrpSpPr>
            <a:grpSpLocks/>
          </p:cNvGrpSpPr>
          <p:nvPr/>
        </p:nvGrpSpPr>
        <p:grpSpPr bwMode="auto">
          <a:xfrm>
            <a:off x="7027863" y="1880713"/>
            <a:ext cx="428625" cy="508000"/>
            <a:chOff x="4427" y="807"/>
            <a:chExt cx="270" cy="320"/>
          </a:xfrm>
        </p:grpSpPr>
        <p:sp>
          <p:nvSpPr>
            <p:cNvPr id="304162" name="Freeform 34"/>
            <p:cNvSpPr>
              <a:spLocks/>
            </p:cNvSpPr>
            <p:nvPr/>
          </p:nvSpPr>
          <p:spPr bwMode="auto">
            <a:xfrm>
              <a:off x="4440" y="826"/>
              <a:ext cx="257" cy="301"/>
            </a:xfrm>
            <a:custGeom>
              <a:avLst/>
              <a:gdLst/>
              <a:ahLst/>
              <a:cxnLst>
                <a:cxn ang="0">
                  <a:pos x="257" y="276"/>
                </a:cxn>
                <a:cxn ang="0">
                  <a:pos x="29" y="0"/>
                </a:cxn>
                <a:cxn ang="0">
                  <a:pos x="0" y="26"/>
                </a:cxn>
                <a:cxn ang="0">
                  <a:pos x="228" y="301"/>
                </a:cxn>
                <a:cxn ang="0">
                  <a:pos x="257" y="276"/>
                </a:cxn>
              </a:cxnLst>
              <a:rect l="0" t="0" r="r" b="b"/>
              <a:pathLst>
                <a:path w="257" h="301">
                  <a:moveTo>
                    <a:pt x="257" y="276"/>
                  </a:moveTo>
                  <a:lnTo>
                    <a:pt x="29" y="0"/>
                  </a:lnTo>
                  <a:lnTo>
                    <a:pt x="0" y="26"/>
                  </a:lnTo>
                  <a:lnTo>
                    <a:pt x="228" y="301"/>
                  </a:lnTo>
                  <a:lnTo>
                    <a:pt x="257" y="276"/>
                  </a:lnTo>
                  <a:close/>
                </a:path>
              </a:pathLst>
            </a:custGeom>
            <a:solidFill>
              <a:srgbClr val="66FFFF"/>
            </a:solidFill>
            <a:ln w="9525">
              <a:solidFill>
                <a:srgbClr val="66FFFF"/>
              </a:solidFill>
              <a:round/>
              <a:headEnd/>
              <a:tailEnd/>
            </a:ln>
          </p:spPr>
          <p:txBody>
            <a:bodyPr/>
            <a:lstStyle/>
            <a:p>
              <a:endParaRPr lang="en-US">
                <a:latin typeface="Arial" pitchFamily="34" charset="0"/>
                <a:cs typeface="Arial" pitchFamily="34" charset="0"/>
              </a:endParaRPr>
            </a:p>
          </p:txBody>
        </p:sp>
        <p:sp>
          <p:nvSpPr>
            <p:cNvPr id="304163" name="Freeform 35"/>
            <p:cNvSpPr>
              <a:spLocks/>
            </p:cNvSpPr>
            <p:nvPr/>
          </p:nvSpPr>
          <p:spPr bwMode="auto">
            <a:xfrm>
              <a:off x="4454" y="839"/>
              <a:ext cx="153" cy="164"/>
            </a:xfrm>
            <a:custGeom>
              <a:avLst/>
              <a:gdLst/>
              <a:ahLst/>
              <a:cxnLst>
                <a:cxn ang="0">
                  <a:pos x="38" y="164"/>
                </a:cxn>
                <a:cxn ang="0">
                  <a:pos x="0" y="0"/>
                </a:cxn>
                <a:cxn ang="0">
                  <a:pos x="153" y="67"/>
                </a:cxn>
                <a:cxn ang="0">
                  <a:pos x="38" y="164"/>
                </a:cxn>
              </a:cxnLst>
              <a:rect l="0" t="0" r="r" b="b"/>
              <a:pathLst>
                <a:path w="153" h="164">
                  <a:moveTo>
                    <a:pt x="38" y="164"/>
                  </a:moveTo>
                  <a:lnTo>
                    <a:pt x="0" y="0"/>
                  </a:lnTo>
                  <a:lnTo>
                    <a:pt x="153" y="67"/>
                  </a:lnTo>
                  <a:lnTo>
                    <a:pt x="38" y="164"/>
                  </a:lnTo>
                  <a:close/>
                </a:path>
              </a:pathLst>
            </a:custGeom>
            <a:solidFill>
              <a:srgbClr val="66FFFF"/>
            </a:solidFill>
            <a:ln w="9525">
              <a:solidFill>
                <a:srgbClr val="66FFFF"/>
              </a:solidFill>
              <a:round/>
              <a:headEnd/>
              <a:tailEnd/>
            </a:ln>
          </p:spPr>
          <p:txBody>
            <a:bodyPr/>
            <a:lstStyle/>
            <a:p>
              <a:endParaRPr lang="en-US">
                <a:latin typeface="Arial" pitchFamily="34" charset="0"/>
                <a:cs typeface="Arial" pitchFamily="34" charset="0"/>
              </a:endParaRPr>
            </a:p>
          </p:txBody>
        </p:sp>
        <p:sp>
          <p:nvSpPr>
            <p:cNvPr id="304164" name="Freeform 36"/>
            <p:cNvSpPr>
              <a:spLocks/>
            </p:cNvSpPr>
            <p:nvPr/>
          </p:nvSpPr>
          <p:spPr bwMode="auto">
            <a:xfrm>
              <a:off x="4427" y="807"/>
              <a:ext cx="216" cy="232"/>
            </a:xfrm>
            <a:custGeom>
              <a:avLst/>
              <a:gdLst/>
              <a:ahLst/>
              <a:cxnLst>
                <a:cxn ang="0">
                  <a:pos x="52" y="181"/>
                </a:cxn>
                <a:cxn ang="0">
                  <a:pos x="85" y="192"/>
                </a:cxn>
                <a:cxn ang="0">
                  <a:pos x="47" y="28"/>
                </a:cxn>
                <a:cxn ang="0">
                  <a:pos x="20" y="50"/>
                </a:cxn>
                <a:cxn ang="0">
                  <a:pos x="173" y="117"/>
                </a:cxn>
                <a:cxn ang="0">
                  <a:pos x="167" y="84"/>
                </a:cxn>
                <a:cxn ang="0">
                  <a:pos x="52" y="181"/>
                </a:cxn>
                <a:cxn ang="0">
                  <a:pos x="52" y="232"/>
                </a:cxn>
                <a:cxn ang="0">
                  <a:pos x="216" y="93"/>
                </a:cxn>
                <a:cxn ang="0">
                  <a:pos x="0" y="0"/>
                </a:cxn>
                <a:cxn ang="0">
                  <a:pos x="52" y="232"/>
                </a:cxn>
                <a:cxn ang="0">
                  <a:pos x="52" y="181"/>
                </a:cxn>
              </a:cxnLst>
              <a:rect l="0" t="0" r="r" b="b"/>
              <a:pathLst>
                <a:path w="216" h="232">
                  <a:moveTo>
                    <a:pt x="52" y="181"/>
                  </a:moveTo>
                  <a:lnTo>
                    <a:pt x="85" y="192"/>
                  </a:lnTo>
                  <a:lnTo>
                    <a:pt x="47" y="28"/>
                  </a:lnTo>
                  <a:lnTo>
                    <a:pt x="20" y="50"/>
                  </a:lnTo>
                  <a:lnTo>
                    <a:pt x="173" y="117"/>
                  </a:lnTo>
                  <a:lnTo>
                    <a:pt x="167" y="84"/>
                  </a:lnTo>
                  <a:lnTo>
                    <a:pt x="52" y="181"/>
                  </a:lnTo>
                  <a:lnTo>
                    <a:pt x="52" y="232"/>
                  </a:lnTo>
                  <a:lnTo>
                    <a:pt x="216" y="93"/>
                  </a:lnTo>
                  <a:lnTo>
                    <a:pt x="0" y="0"/>
                  </a:lnTo>
                  <a:lnTo>
                    <a:pt x="52" y="232"/>
                  </a:lnTo>
                  <a:lnTo>
                    <a:pt x="52" y="181"/>
                  </a:lnTo>
                  <a:close/>
                </a:path>
              </a:pathLst>
            </a:custGeom>
            <a:solidFill>
              <a:srgbClr val="66FFFF"/>
            </a:solidFill>
            <a:ln w="9525">
              <a:solidFill>
                <a:srgbClr val="66FFFF"/>
              </a:solidFill>
              <a:round/>
              <a:headEnd/>
              <a:tailEnd/>
            </a:ln>
          </p:spPr>
          <p:txBody>
            <a:bodyPr/>
            <a:lstStyle/>
            <a:p>
              <a:endParaRPr lang="en-US">
                <a:latin typeface="Arial" pitchFamily="34" charset="0"/>
                <a:cs typeface="Arial" pitchFamily="34" charset="0"/>
              </a:endParaRPr>
            </a:p>
          </p:txBody>
        </p:sp>
      </p:grpSp>
      <p:sp>
        <p:nvSpPr>
          <p:cNvPr id="304165" name="Freeform 37"/>
          <p:cNvSpPr>
            <a:spLocks/>
          </p:cNvSpPr>
          <p:nvPr/>
        </p:nvSpPr>
        <p:spPr bwMode="auto">
          <a:xfrm>
            <a:off x="5322888" y="5638325"/>
            <a:ext cx="852487" cy="674688"/>
          </a:xfrm>
          <a:custGeom>
            <a:avLst/>
            <a:gdLst/>
            <a:ahLst/>
            <a:cxnLst>
              <a:cxn ang="0">
                <a:pos x="0" y="0"/>
              </a:cxn>
              <a:cxn ang="0">
                <a:pos x="0" y="425"/>
              </a:cxn>
              <a:cxn ang="0">
                <a:pos x="537" y="425"/>
              </a:cxn>
              <a:cxn ang="0">
                <a:pos x="537" y="0"/>
              </a:cxn>
              <a:cxn ang="0">
                <a:pos x="0" y="0"/>
              </a:cxn>
              <a:cxn ang="0">
                <a:pos x="11" y="22"/>
              </a:cxn>
              <a:cxn ang="0">
                <a:pos x="526" y="22"/>
              </a:cxn>
              <a:cxn ang="0">
                <a:pos x="515" y="11"/>
              </a:cxn>
              <a:cxn ang="0">
                <a:pos x="515" y="414"/>
              </a:cxn>
              <a:cxn ang="0">
                <a:pos x="526" y="403"/>
              </a:cxn>
              <a:cxn ang="0">
                <a:pos x="11" y="403"/>
              </a:cxn>
              <a:cxn ang="0">
                <a:pos x="21" y="414"/>
              </a:cxn>
              <a:cxn ang="0">
                <a:pos x="21" y="11"/>
              </a:cxn>
              <a:cxn ang="0">
                <a:pos x="11" y="22"/>
              </a:cxn>
              <a:cxn ang="0">
                <a:pos x="0" y="0"/>
              </a:cxn>
            </a:cxnLst>
            <a:rect l="0" t="0" r="r" b="b"/>
            <a:pathLst>
              <a:path w="537" h="425">
                <a:moveTo>
                  <a:pt x="0" y="0"/>
                </a:moveTo>
                <a:lnTo>
                  <a:pt x="0" y="425"/>
                </a:lnTo>
                <a:lnTo>
                  <a:pt x="537" y="425"/>
                </a:lnTo>
                <a:lnTo>
                  <a:pt x="537" y="0"/>
                </a:lnTo>
                <a:lnTo>
                  <a:pt x="0" y="0"/>
                </a:lnTo>
                <a:lnTo>
                  <a:pt x="11" y="22"/>
                </a:lnTo>
                <a:lnTo>
                  <a:pt x="526" y="22"/>
                </a:lnTo>
                <a:lnTo>
                  <a:pt x="515" y="11"/>
                </a:lnTo>
                <a:lnTo>
                  <a:pt x="515" y="414"/>
                </a:lnTo>
                <a:lnTo>
                  <a:pt x="526" y="403"/>
                </a:lnTo>
                <a:lnTo>
                  <a:pt x="11" y="403"/>
                </a:lnTo>
                <a:lnTo>
                  <a:pt x="21" y="414"/>
                </a:lnTo>
                <a:lnTo>
                  <a:pt x="21" y="11"/>
                </a:lnTo>
                <a:lnTo>
                  <a:pt x="11" y="22"/>
                </a:lnTo>
                <a:lnTo>
                  <a:pt x="0" y="0"/>
                </a:lnTo>
                <a:close/>
              </a:path>
            </a:pathLst>
          </a:custGeom>
          <a:solidFill>
            <a:srgbClr val="FFFF7D"/>
          </a:solidFill>
          <a:ln w="9525">
            <a:noFill/>
            <a:round/>
            <a:headEnd/>
            <a:tailEnd/>
          </a:ln>
        </p:spPr>
        <p:txBody>
          <a:bodyPr/>
          <a:lstStyle/>
          <a:p>
            <a:endParaRPr lang="en-US">
              <a:latin typeface="Arial" pitchFamily="34" charset="0"/>
              <a:cs typeface="Arial" pitchFamily="34" charset="0"/>
            </a:endParaRPr>
          </a:p>
        </p:txBody>
      </p:sp>
      <p:sp>
        <p:nvSpPr>
          <p:cNvPr id="304166" name="Freeform 38"/>
          <p:cNvSpPr>
            <a:spLocks/>
          </p:cNvSpPr>
          <p:nvPr/>
        </p:nvSpPr>
        <p:spPr bwMode="auto">
          <a:xfrm>
            <a:off x="1285875" y="2342675"/>
            <a:ext cx="833438" cy="1528763"/>
          </a:xfrm>
          <a:custGeom>
            <a:avLst/>
            <a:gdLst/>
            <a:ahLst/>
            <a:cxnLst>
              <a:cxn ang="0">
                <a:pos x="0" y="0"/>
              </a:cxn>
              <a:cxn ang="0">
                <a:pos x="0" y="963"/>
              </a:cxn>
              <a:cxn ang="0">
                <a:pos x="525" y="963"/>
              </a:cxn>
              <a:cxn ang="0">
                <a:pos x="525" y="0"/>
              </a:cxn>
              <a:cxn ang="0">
                <a:pos x="0" y="0"/>
              </a:cxn>
              <a:cxn ang="0">
                <a:pos x="11" y="22"/>
              </a:cxn>
              <a:cxn ang="0">
                <a:pos x="514" y="22"/>
              </a:cxn>
              <a:cxn ang="0">
                <a:pos x="503" y="11"/>
              </a:cxn>
              <a:cxn ang="0">
                <a:pos x="503" y="953"/>
              </a:cxn>
              <a:cxn ang="0">
                <a:pos x="514" y="942"/>
              </a:cxn>
              <a:cxn ang="0">
                <a:pos x="11" y="942"/>
              </a:cxn>
              <a:cxn ang="0">
                <a:pos x="22" y="953"/>
              </a:cxn>
              <a:cxn ang="0">
                <a:pos x="22" y="11"/>
              </a:cxn>
              <a:cxn ang="0">
                <a:pos x="11" y="22"/>
              </a:cxn>
              <a:cxn ang="0">
                <a:pos x="0" y="0"/>
              </a:cxn>
            </a:cxnLst>
            <a:rect l="0" t="0" r="r" b="b"/>
            <a:pathLst>
              <a:path w="525" h="963">
                <a:moveTo>
                  <a:pt x="0" y="0"/>
                </a:moveTo>
                <a:lnTo>
                  <a:pt x="0" y="963"/>
                </a:lnTo>
                <a:lnTo>
                  <a:pt x="525" y="963"/>
                </a:lnTo>
                <a:lnTo>
                  <a:pt x="525" y="0"/>
                </a:lnTo>
                <a:lnTo>
                  <a:pt x="0" y="0"/>
                </a:lnTo>
                <a:lnTo>
                  <a:pt x="11" y="22"/>
                </a:lnTo>
                <a:lnTo>
                  <a:pt x="514" y="22"/>
                </a:lnTo>
                <a:lnTo>
                  <a:pt x="503" y="11"/>
                </a:lnTo>
                <a:lnTo>
                  <a:pt x="503" y="953"/>
                </a:lnTo>
                <a:lnTo>
                  <a:pt x="514" y="942"/>
                </a:lnTo>
                <a:lnTo>
                  <a:pt x="11" y="942"/>
                </a:lnTo>
                <a:lnTo>
                  <a:pt x="22" y="953"/>
                </a:lnTo>
                <a:lnTo>
                  <a:pt x="22" y="11"/>
                </a:lnTo>
                <a:lnTo>
                  <a:pt x="11" y="22"/>
                </a:lnTo>
                <a:lnTo>
                  <a:pt x="0" y="0"/>
                </a:lnTo>
                <a:close/>
              </a:path>
            </a:pathLst>
          </a:custGeom>
          <a:solidFill>
            <a:srgbClr val="FFFF7D"/>
          </a:solidFill>
          <a:ln w="9525">
            <a:noFill/>
            <a:round/>
            <a:headEnd/>
            <a:tailEnd/>
          </a:ln>
        </p:spPr>
        <p:txBody>
          <a:bodyPr/>
          <a:lstStyle/>
          <a:p>
            <a:endParaRPr lang="en-US">
              <a:latin typeface="Arial" pitchFamily="34" charset="0"/>
              <a:cs typeface="Arial" pitchFamily="34" charset="0"/>
            </a:endParaRPr>
          </a:p>
        </p:txBody>
      </p:sp>
      <p:sp>
        <p:nvSpPr>
          <p:cNvPr id="304167" name="Freeform 39"/>
          <p:cNvSpPr>
            <a:spLocks/>
          </p:cNvSpPr>
          <p:nvPr/>
        </p:nvSpPr>
        <p:spPr bwMode="auto">
          <a:xfrm>
            <a:off x="1298575" y="3099913"/>
            <a:ext cx="788988" cy="46037"/>
          </a:xfrm>
          <a:custGeom>
            <a:avLst/>
            <a:gdLst/>
            <a:ahLst/>
            <a:cxnLst>
              <a:cxn ang="0">
                <a:pos x="0" y="29"/>
              </a:cxn>
              <a:cxn ang="0">
                <a:pos x="497" y="22"/>
              </a:cxn>
              <a:cxn ang="0">
                <a:pos x="497" y="0"/>
              </a:cxn>
              <a:cxn ang="0">
                <a:pos x="0" y="8"/>
              </a:cxn>
              <a:cxn ang="0">
                <a:pos x="0" y="29"/>
              </a:cxn>
            </a:cxnLst>
            <a:rect l="0" t="0" r="r" b="b"/>
            <a:pathLst>
              <a:path w="497" h="29">
                <a:moveTo>
                  <a:pt x="0" y="29"/>
                </a:moveTo>
                <a:lnTo>
                  <a:pt x="497" y="22"/>
                </a:lnTo>
                <a:lnTo>
                  <a:pt x="497" y="0"/>
                </a:lnTo>
                <a:lnTo>
                  <a:pt x="0" y="8"/>
                </a:lnTo>
                <a:lnTo>
                  <a:pt x="0" y="29"/>
                </a:lnTo>
                <a:close/>
              </a:path>
            </a:pathLst>
          </a:custGeom>
          <a:solidFill>
            <a:srgbClr val="FFFF7D"/>
          </a:solidFill>
          <a:ln w="9525">
            <a:noFill/>
            <a:round/>
            <a:headEnd/>
            <a:tailEnd/>
          </a:ln>
        </p:spPr>
        <p:txBody>
          <a:bodyPr/>
          <a:lstStyle/>
          <a:p>
            <a:endParaRPr lang="en-US">
              <a:latin typeface="Arial" pitchFamily="34" charset="0"/>
              <a:cs typeface="Arial" pitchFamily="34" charset="0"/>
            </a:endParaRPr>
          </a:p>
        </p:txBody>
      </p:sp>
      <p:sp>
        <p:nvSpPr>
          <p:cNvPr id="304168" name="Freeform 40"/>
          <p:cNvSpPr>
            <a:spLocks/>
          </p:cNvSpPr>
          <p:nvPr/>
        </p:nvSpPr>
        <p:spPr bwMode="auto">
          <a:xfrm>
            <a:off x="307975" y="3992088"/>
            <a:ext cx="1087438" cy="1549400"/>
          </a:xfrm>
          <a:custGeom>
            <a:avLst/>
            <a:gdLst/>
            <a:ahLst/>
            <a:cxnLst>
              <a:cxn ang="0">
                <a:pos x="0" y="0"/>
              </a:cxn>
              <a:cxn ang="0">
                <a:pos x="0" y="976"/>
              </a:cxn>
              <a:cxn ang="0">
                <a:pos x="685" y="976"/>
              </a:cxn>
              <a:cxn ang="0">
                <a:pos x="685" y="0"/>
              </a:cxn>
              <a:cxn ang="0">
                <a:pos x="0" y="0"/>
              </a:cxn>
              <a:cxn ang="0">
                <a:pos x="11" y="22"/>
              </a:cxn>
              <a:cxn ang="0">
                <a:pos x="674" y="22"/>
              </a:cxn>
              <a:cxn ang="0">
                <a:pos x="663" y="11"/>
              </a:cxn>
              <a:cxn ang="0">
                <a:pos x="663" y="965"/>
              </a:cxn>
              <a:cxn ang="0">
                <a:pos x="674" y="954"/>
              </a:cxn>
              <a:cxn ang="0">
                <a:pos x="11" y="954"/>
              </a:cxn>
              <a:cxn ang="0">
                <a:pos x="22" y="965"/>
              </a:cxn>
              <a:cxn ang="0">
                <a:pos x="22" y="11"/>
              </a:cxn>
              <a:cxn ang="0">
                <a:pos x="11" y="22"/>
              </a:cxn>
              <a:cxn ang="0">
                <a:pos x="0" y="0"/>
              </a:cxn>
            </a:cxnLst>
            <a:rect l="0" t="0" r="r" b="b"/>
            <a:pathLst>
              <a:path w="685" h="976">
                <a:moveTo>
                  <a:pt x="0" y="0"/>
                </a:moveTo>
                <a:lnTo>
                  <a:pt x="0" y="976"/>
                </a:lnTo>
                <a:lnTo>
                  <a:pt x="685" y="976"/>
                </a:lnTo>
                <a:lnTo>
                  <a:pt x="685" y="0"/>
                </a:lnTo>
                <a:lnTo>
                  <a:pt x="0" y="0"/>
                </a:lnTo>
                <a:lnTo>
                  <a:pt x="11" y="22"/>
                </a:lnTo>
                <a:lnTo>
                  <a:pt x="674" y="22"/>
                </a:lnTo>
                <a:lnTo>
                  <a:pt x="663" y="11"/>
                </a:lnTo>
                <a:lnTo>
                  <a:pt x="663" y="965"/>
                </a:lnTo>
                <a:lnTo>
                  <a:pt x="674" y="954"/>
                </a:lnTo>
                <a:lnTo>
                  <a:pt x="11" y="954"/>
                </a:lnTo>
                <a:lnTo>
                  <a:pt x="22" y="965"/>
                </a:lnTo>
                <a:lnTo>
                  <a:pt x="22" y="11"/>
                </a:lnTo>
                <a:lnTo>
                  <a:pt x="11" y="22"/>
                </a:lnTo>
                <a:lnTo>
                  <a:pt x="0" y="0"/>
                </a:lnTo>
                <a:close/>
              </a:path>
            </a:pathLst>
          </a:custGeom>
          <a:solidFill>
            <a:srgbClr val="FFFF7D"/>
          </a:solidFill>
          <a:ln w="9525">
            <a:noFill/>
            <a:round/>
            <a:headEnd/>
            <a:tailEnd/>
          </a:ln>
        </p:spPr>
        <p:txBody>
          <a:bodyPr/>
          <a:lstStyle/>
          <a:p>
            <a:endParaRPr lang="en-US">
              <a:latin typeface="Arial" pitchFamily="34" charset="0"/>
              <a:cs typeface="Arial" pitchFamily="34" charset="0"/>
            </a:endParaRPr>
          </a:p>
        </p:txBody>
      </p:sp>
      <p:sp>
        <p:nvSpPr>
          <p:cNvPr id="304169" name="Rectangle 41"/>
          <p:cNvSpPr>
            <a:spLocks noChangeArrowheads="1"/>
          </p:cNvSpPr>
          <p:nvPr/>
        </p:nvSpPr>
        <p:spPr bwMode="auto">
          <a:xfrm>
            <a:off x="319088" y="4784250"/>
            <a:ext cx="1044575" cy="33338"/>
          </a:xfrm>
          <a:prstGeom prst="rect">
            <a:avLst/>
          </a:prstGeom>
          <a:solidFill>
            <a:srgbClr val="FFFF7D"/>
          </a:solidFill>
          <a:ln w="9525">
            <a:noFill/>
            <a:miter lim="800000"/>
            <a:headEnd/>
            <a:tailEnd/>
          </a:ln>
        </p:spPr>
        <p:txBody>
          <a:bodyPr/>
          <a:lstStyle/>
          <a:p>
            <a:endParaRPr lang="en-US">
              <a:latin typeface="Arial" pitchFamily="34" charset="0"/>
              <a:cs typeface="Arial" pitchFamily="34" charset="0"/>
            </a:endParaRPr>
          </a:p>
        </p:txBody>
      </p:sp>
      <p:sp>
        <p:nvSpPr>
          <p:cNvPr id="304170" name="Rectangle 42"/>
          <p:cNvSpPr>
            <a:spLocks noChangeArrowheads="1"/>
          </p:cNvSpPr>
          <p:nvPr/>
        </p:nvSpPr>
        <p:spPr bwMode="auto">
          <a:xfrm>
            <a:off x="1443038" y="2585563"/>
            <a:ext cx="572273" cy="353943"/>
          </a:xfrm>
          <a:prstGeom prst="rect">
            <a:avLst/>
          </a:prstGeom>
          <a:noFill/>
          <a:ln w="9525">
            <a:noFill/>
            <a:miter lim="800000"/>
            <a:headEnd/>
            <a:tailEnd/>
          </a:ln>
        </p:spPr>
        <p:txBody>
          <a:bodyPr wrap="none" lIns="0" tIns="0" rIns="0" bIns="0">
            <a:spAutoFit/>
          </a:bodyPr>
          <a:lstStyle/>
          <a:p>
            <a:pPr eaLnBrk="0" hangingPunct="0">
              <a:spcBef>
                <a:spcPct val="20000"/>
              </a:spcBef>
              <a:buClr>
                <a:schemeClr val="accent2"/>
              </a:buClr>
              <a:buFont typeface="Monotype Sorts" pitchFamily="2" charset="2"/>
              <a:buNone/>
            </a:pPr>
            <a:r>
              <a:rPr kumimoji="1" lang="en-US" sz="2300">
                <a:solidFill>
                  <a:srgbClr val="FFFF99"/>
                </a:solidFill>
                <a:latin typeface="Arial" pitchFamily="34" charset="0"/>
                <a:cs typeface="Arial" pitchFamily="34" charset="0"/>
              </a:rPr>
              <a:t>DLL</a:t>
            </a:r>
            <a:endParaRPr kumimoji="1" lang="en-US" sz="2400" b="0">
              <a:solidFill>
                <a:srgbClr val="FFFF99"/>
              </a:solidFill>
              <a:latin typeface="Arial" pitchFamily="34" charset="0"/>
              <a:cs typeface="Arial" pitchFamily="34" charset="0"/>
            </a:endParaRPr>
          </a:p>
        </p:txBody>
      </p:sp>
      <p:sp>
        <p:nvSpPr>
          <p:cNvPr id="304171" name="Rectangle 43"/>
          <p:cNvSpPr>
            <a:spLocks noChangeArrowheads="1"/>
          </p:cNvSpPr>
          <p:nvPr/>
        </p:nvSpPr>
        <p:spPr bwMode="auto">
          <a:xfrm>
            <a:off x="1449388" y="3342800"/>
            <a:ext cx="556243" cy="353943"/>
          </a:xfrm>
          <a:prstGeom prst="rect">
            <a:avLst/>
          </a:prstGeom>
          <a:noFill/>
          <a:ln w="9525">
            <a:noFill/>
            <a:miter lim="800000"/>
            <a:headEnd/>
            <a:tailEnd/>
          </a:ln>
        </p:spPr>
        <p:txBody>
          <a:bodyPr wrap="none" lIns="0" tIns="0" rIns="0" bIns="0">
            <a:spAutoFit/>
          </a:bodyPr>
          <a:lstStyle/>
          <a:p>
            <a:pPr eaLnBrk="0" hangingPunct="0">
              <a:spcBef>
                <a:spcPct val="20000"/>
              </a:spcBef>
              <a:buClr>
                <a:schemeClr val="accent2"/>
              </a:buClr>
              <a:buFont typeface="Monotype Sorts" pitchFamily="2" charset="2"/>
              <a:buNone/>
            </a:pPr>
            <a:r>
              <a:rPr kumimoji="1" lang="en-US" sz="2300">
                <a:solidFill>
                  <a:srgbClr val="FFFF99"/>
                </a:solidFill>
                <a:latin typeface="Arial" pitchFamily="34" charset="0"/>
                <a:cs typeface="Arial" pitchFamily="34" charset="0"/>
              </a:rPr>
              <a:t>VLL</a:t>
            </a:r>
            <a:endParaRPr kumimoji="1" lang="en-US" sz="2400" b="0">
              <a:solidFill>
                <a:srgbClr val="FFFF99"/>
              </a:solidFill>
              <a:latin typeface="Arial" pitchFamily="34" charset="0"/>
              <a:cs typeface="Arial" pitchFamily="34" charset="0"/>
            </a:endParaRPr>
          </a:p>
        </p:txBody>
      </p:sp>
      <p:sp>
        <p:nvSpPr>
          <p:cNvPr id="304172" name="Rectangle 44"/>
          <p:cNvSpPr>
            <a:spLocks noChangeArrowheads="1"/>
          </p:cNvSpPr>
          <p:nvPr/>
        </p:nvSpPr>
        <p:spPr bwMode="auto">
          <a:xfrm>
            <a:off x="512763" y="4277838"/>
            <a:ext cx="639599" cy="353943"/>
          </a:xfrm>
          <a:prstGeom prst="rect">
            <a:avLst/>
          </a:prstGeom>
          <a:noFill/>
          <a:ln w="9525">
            <a:noFill/>
            <a:miter lim="800000"/>
            <a:headEnd/>
            <a:tailEnd/>
          </a:ln>
        </p:spPr>
        <p:txBody>
          <a:bodyPr wrap="none" lIns="0" tIns="0" rIns="0" bIns="0">
            <a:spAutoFit/>
          </a:bodyPr>
          <a:lstStyle/>
          <a:p>
            <a:pPr eaLnBrk="0" hangingPunct="0">
              <a:spcBef>
                <a:spcPct val="20000"/>
              </a:spcBef>
              <a:buClr>
                <a:schemeClr val="accent2"/>
              </a:buClr>
              <a:buFont typeface="Monotype Sorts" pitchFamily="2" charset="2"/>
              <a:buNone/>
            </a:pPr>
            <a:r>
              <a:rPr kumimoji="1" lang="en-US" sz="2300">
                <a:solidFill>
                  <a:srgbClr val="FFFF99"/>
                </a:solidFill>
                <a:latin typeface="Arial" pitchFamily="34" charset="0"/>
                <a:cs typeface="Arial" pitchFamily="34" charset="0"/>
              </a:rPr>
              <a:t>DCN</a:t>
            </a:r>
            <a:endParaRPr kumimoji="1" lang="en-US" sz="2400" b="0">
              <a:solidFill>
                <a:srgbClr val="FFFF99"/>
              </a:solidFill>
              <a:latin typeface="Arial" pitchFamily="34" charset="0"/>
              <a:cs typeface="Arial" pitchFamily="34" charset="0"/>
            </a:endParaRPr>
          </a:p>
        </p:txBody>
      </p:sp>
      <p:sp>
        <p:nvSpPr>
          <p:cNvPr id="304173" name="Rectangle 45"/>
          <p:cNvSpPr>
            <a:spLocks noChangeArrowheads="1"/>
          </p:cNvSpPr>
          <p:nvPr/>
        </p:nvSpPr>
        <p:spPr bwMode="auto">
          <a:xfrm>
            <a:off x="519113" y="4969988"/>
            <a:ext cx="623569" cy="353943"/>
          </a:xfrm>
          <a:prstGeom prst="rect">
            <a:avLst/>
          </a:prstGeom>
          <a:noFill/>
          <a:ln w="9525">
            <a:noFill/>
            <a:miter lim="800000"/>
            <a:headEnd/>
            <a:tailEnd/>
          </a:ln>
        </p:spPr>
        <p:txBody>
          <a:bodyPr wrap="none" lIns="0" tIns="0" rIns="0" bIns="0">
            <a:spAutoFit/>
          </a:bodyPr>
          <a:lstStyle/>
          <a:p>
            <a:pPr eaLnBrk="0" hangingPunct="0">
              <a:spcBef>
                <a:spcPct val="20000"/>
              </a:spcBef>
              <a:buClr>
                <a:schemeClr val="accent2"/>
              </a:buClr>
              <a:buFont typeface="Monotype Sorts" pitchFamily="2" charset="2"/>
              <a:buNone/>
            </a:pPr>
            <a:r>
              <a:rPr kumimoji="1" lang="en-US" sz="2300">
                <a:solidFill>
                  <a:srgbClr val="FFFF99"/>
                </a:solidFill>
                <a:latin typeface="Arial" pitchFamily="34" charset="0"/>
                <a:cs typeface="Arial" pitchFamily="34" charset="0"/>
              </a:rPr>
              <a:t>VCN</a:t>
            </a:r>
            <a:endParaRPr kumimoji="1" lang="en-US" sz="2400" b="0">
              <a:solidFill>
                <a:srgbClr val="FFFF99"/>
              </a:solidFill>
              <a:latin typeface="Arial" pitchFamily="34" charset="0"/>
              <a:cs typeface="Arial" pitchFamily="34" charset="0"/>
            </a:endParaRPr>
          </a:p>
        </p:txBody>
      </p:sp>
      <p:sp>
        <p:nvSpPr>
          <p:cNvPr id="304174" name="Rectangle 46"/>
          <p:cNvSpPr>
            <a:spLocks noChangeArrowheads="1"/>
          </p:cNvSpPr>
          <p:nvPr/>
        </p:nvSpPr>
        <p:spPr bwMode="auto">
          <a:xfrm>
            <a:off x="2033588" y="5784375"/>
            <a:ext cx="600075" cy="350838"/>
          </a:xfrm>
          <a:prstGeom prst="rect">
            <a:avLst/>
          </a:prstGeom>
          <a:noFill/>
          <a:ln w="9525">
            <a:noFill/>
            <a:miter lim="800000"/>
            <a:headEnd/>
            <a:tailEnd/>
          </a:ln>
        </p:spPr>
        <p:txBody>
          <a:bodyPr wrap="none" lIns="0" tIns="0" rIns="0" bIns="0">
            <a:spAutoFit/>
          </a:bodyPr>
          <a:lstStyle/>
          <a:p>
            <a:pPr eaLnBrk="0" hangingPunct="0">
              <a:spcBef>
                <a:spcPct val="20000"/>
              </a:spcBef>
              <a:buClr>
                <a:schemeClr val="accent2"/>
              </a:buClr>
              <a:buFont typeface="Monotype Sorts" pitchFamily="2" charset="2"/>
              <a:buNone/>
            </a:pPr>
            <a:r>
              <a:rPr kumimoji="1" lang="en-US" sz="2300">
                <a:solidFill>
                  <a:srgbClr val="FFFF99"/>
                </a:solidFill>
                <a:latin typeface="Arial" pitchFamily="34" charset="0"/>
                <a:cs typeface="Arial" pitchFamily="34" charset="0"/>
              </a:rPr>
              <a:t>LSO</a:t>
            </a:r>
            <a:endParaRPr kumimoji="1" lang="en-US" sz="2400" b="0">
              <a:solidFill>
                <a:srgbClr val="FFFF99"/>
              </a:solidFill>
              <a:latin typeface="Arial" pitchFamily="34" charset="0"/>
              <a:cs typeface="Arial" pitchFamily="34" charset="0"/>
            </a:endParaRPr>
          </a:p>
        </p:txBody>
      </p:sp>
      <p:sp>
        <p:nvSpPr>
          <p:cNvPr id="304175" name="Freeform 47"/>
          <p:cNvSpPr>
            <a:spLocks/>
          </p:cNvSpPr>
          <p:nvPr/>
        </p:nvSpPr>
        <p:spPr bwMode="auto">
          <a:xfrm>
            <a:off x="2781300" y="5609750"/>
            <a:ext cx="855663" cy="677863"/>
          </a:xfrm>
          <a:custGeom>
            <a:avLst/>
            <a:gdLst/>
            <a:ahLst/>
            <a:cxnLst>
              <a:cxn ang="0">
                <a:pos x="0" y="0"/>
              </a:cxn>
              <a:cxn ang="0">
                <a:pos x="0" y="427"/>
              </a:cxn>
              <a:cxn ang="0">
                <a:pos x="539" y="427"/>
              </a:cxn>
              <a:cxn ang="0">
                <a:pos x="539" y="0"/>
              </a:cxn>
              <a:cxn ang="0">
                <a:pos x="0" y="0"/>
              </a:cxn>
              <a:cxn ang="0">
                <a:pos x="11" y="22"/>
              </a:cxn>
              <a:cxn ang="0">
                <a:pos x="528" y="22"/>
              </a:cxn>
              <a:cxn ang="0">
                <a:pos x="517" y="11"/>
              </a:cxn>
              <a:cxn ang="0">
                <a:pos x="517" y="416"/>
              </a:cxn>
              <a:cxn ang="0">
                <a:pos x="528" y="405"/>
              </a:cxn>
              <a:cxn ang="0">
                <a:pos x="11" y="405"/>
              </a:cxn>
              <a:cxn ang="0">
                <a:pos x="21" y="416"/>
              </a:cxn>
              <a:cxn ang="0">
                <a:pos x="21" y="11"/>
              </a:cxn>
              <a:cxn ang="0">
                <a:pos x="11" y="22"/>
              </a:cxn>
              <a:cxn ang="0">
                <a:pos x="0" y="0"/>
              </a:cxn>
            </a:cxnLst>
            <a:rect l="0" t="0" r="r" b="b"/>
            <a:pathLst>
              <a:path w="539" h="427">
                <a:moveTo>
                  <a:pt x="0" y="0"/>
                </a:moveTo>
                <a:lnTo>
                  <a:pt x="0" y="427"/>
                </a:lnTo>
                <a:lnTo>
                  <a:pt x="539" y="427"/>
                </a:lnTo>
                <a:lnTo>
                  <a:pt x="539" y="0"/>
                </a:lnTo>
                <a:lnTo>
                  <a:pt x="0" y="0"/>
                </a:lnTo>
                <a:lnTo>
                  <a:pt x="11" y="22"/>
                </a:lnTo>
                <a:lnTo>
                  <a:pt x="528" y="22"/>
                </a:lnTo>
                <a:lnTo>
                  <a:pt x="517" y="11"/>
                </a:lnTo>
                <a:lnTo>
                  <a:pt x="517" y="416"/>
                </a:lnTo>
                <a:lnTo>
                  <a:pt x="528" y="405"/>
                </a:lnTo>
                <a:lnTo>
                  <a:pt x="11" y="405"/>
                </a:lnTo>
                <a:lnTo>
                  <a:pt x="21" y="416"/>
                </a:lnTo>
                <a:lnTo>
                  <a:pt x="21" y="11"/>
                </a:lnTo>
                <a:lnTo>
                  <a:pt x="11" y="22"/>
                </a:lnTo>
                <a:lnTo>
                  <a:pt x="0" y="0"/>
                </a:lnTo>
                <a:close/>
              </a:path>
            </a:pathLst>
          </a:custGeom>
          <a:solidFill>
            <a:srgbClr val="FFFF7D"/>
          </a:solidFill>
          <a:ln w="9525">
            <a:noFill/>
            <a:round/>
            <a:headEnd/>
            <a:tailEnd/>
          </a:ln>
        </p:spPr>
        <p:txBody>
          <a:bodyPr/>
          <a:lstStyle/>
          <a:p>
            <a:endParaRPr lang="en-US">
              <a:latin typeface="Arial" pitchFamily="34" charset="0"/>
              <a:cs typeface="Arial" pitchFamily="34" charset="0"/>
            </a:endParaRPr>
          </a:p>
        </p:txBody>
      </p:sp>
      <p:sp>
        <p:nvSpPr>
          <p:cNvPr id="304176" name="Freeform 48"/>
          <p:cNvSpPr>
            <a:spLocks/>
          </p:cNvSpPr>
          <p:nvPr/>
        </p:nvSpPr>
        <p:spPr bwMode="auto">
          <a:xfrm>
            <a:off x="1900238" y="5609750"/>
            <a:ext cx="852487" cy="674688"/>
          </a:xfrm>
          <a:custGeom>
            <a:avLst/>
            <a:gdLst/>
            <a:ahLst/>
            <a:cxnLst>
              <a:cxn ang="0">
                <a:pos x="0" y="0"/>
              </a:cxn>
              <a:cxn ang="0">
                <a:pos x="0" y="425"/>
              </a:cxn>
              <a:cxn ang="0">
                <a:pos x="537" y="425"/>
              </a:cxn>
              <a:cxn ang="0">
                <a:pos x="537" y="0"/>
              </a:cxn>
              <a:cxn ang="0">
                <a:pos x="0" y="0"/>
              </a:cxn>
              <a:cxn ang="0">
                <a:pos x="10" y="22"/>
              </a:cxn>
              <a:cxn ang="0">
                <a:pos x="526" y="22"/>
              </a:cxn>
              <a:cxn ang="0">
                <a:pos x="515" y="11"/>
              </a:cxn>
              <a:cxn ang="0">
                <a:pos x="515" y="414"/>
              </a:cxn>
              <a:cxn ang="0">
                <a:pos x="526" y="403"/>
              </a:cxn>
              <a:cxn ang="0">
                <a:pos x="10" y="403"/>
              </a:cxn>
              <a:cxn ang="0">
                <a:pos x="21" y="414"/>
              </a:cxn>
              <a:cxn ang="0">
                <a:pos x="21" y="11"/>
              </a:cxn>
              <a:cxn ang="0">
                <a:pos x="10" y="22"/>
              </a:cxn>
              <a:cxn ang="0">
                <a:pos x="0" y="0"/>
              </a:cxn>
            </a:cxnLst>
            <a:rect l="0" t="0" r="r" b="b"/>
            <a:pathLst>
              <a:path w="537" h="425">
                <a:moveTo>
                  <a:pt x="0" y="0"/>
                </a:moveTo>
                <a:lnTo>
                  <a:pt x="0" y="425"/>
                </a:lnTo>
                <a:lnTo>
                  <a:pt x="537" y="425"/>
                </a:lnTo>
                <a:lnTo>
                  <a:pt x="537" y="0"/>
                </a:lnTo>
                <a:lnTo>
                  <a:pt x="0" y="0"/>
                </a:lnTo>
                <a:lnTo>
                  <a:pt x="10" y="22"/>
                </a:lnTo>
                <a:lnTo>
                  <a:pt x="526" y="22"/>
                </a:lnTo>
                <a:lnTo>
                  <a:pt x="515" y="11"/>
                </a:lnTo>
                <a:lnTo>
                  <a:pt x="515" y="414"/>
                </a:lnTo>
                <a:lnTo>
                  <a:pt x="526" y="403"/>
                </a:lnTo>
                <a:lnTo>
                  <a:pt x="10" y="403"/>
                </a:lnTo>
                <a:lnTo>
                  <a:pt x="21" y="414"/>
                </a:lnTo>
                <a:lnTo>
                  <a:pt x="21" y="11"/>
                </a:lnTo>
                <a:lnTo>
                  <a:pt x="10" y="22"/>
                </a:lnTo>
                <a:lnTo>
                  <a:pt x="0" y="0"/>
                </a:lnTo>
                <a:close/>
              </a:path>
            </a:pathLst>
          </a:custGeom>
          <a:solidFill>
            <a:srgbClr val="FFFF7D"/>
          </a:solidFill>
          <a:ln w="9525">
            <a:noFill/>
            <a:round/>
            <a:headEnd/>
            <a:tailEnd/>
          </a:ln>
        </p:spPr>
        <p:txBody>
          <a:bodyPr/>
          <a:lstStyle/>
          <a:p>
            <a:endParaRPr lang="en-US">
              <a:latin typeface="Arial" pitchFamily="34" charset="0"/>
              <a:cs typeface="Arial" pitchFamily="34" charset="0"/>
            </a:endParaRPr>
          </a:p>
        </p:txBody>
      </p:sp>
      <p:sp>
        <p:nvSpPr>
          <p:cNvPr id="304177" name="Freeform 49"/>
          <p:cNvSpPr>
            <a:spLocks/>
          </p:cNvSpPr>
          <p:nvPr/>
        </p:nvSpPr>
        <p:spPr bwMode="auto">
          <a:xfrm>
            <a:off x="7024688" y="2374425"/>
            <a:ext cx="836612" cy="1528763"/>
          </a:xfrm>
          <a:custGeom>
            <a:avLst/>
            <a:gdLst/>
            <a:ahLst/>
            <a:cxnLst>
              <a:cxn ang="0">
                <a:pos x="0" y="0"/>
              </a:cxn>
              <a:cxn ang="0">
                <a:pos x="0" y="963"/>
              </a:cxn>
              <a:cxn ang="0">
                <a:pos x="527" y="963"/>
              </a:cxn>
              <a:cxn ang="0">
                <a:pos x="527" y="0"/>
              </a:cxn>
              <a:cxn ang="0">
                <a:pos x="0" y="0"/>
              </a:cxn>
              <a:cxn ang="0">
                <a:pos x="11" y="22"/>
              </a:cxn>
              <a:cxn ang="0">
                <a:pos x="516" y="22"/>
              </a:cxn>
              <a:cxn ang="0">
                <a:pos x="505" y="11"/>
              </a:cxn>
              <a:cxn ang="0">
                <a:pos x="505" y="952"/>
              </a:cxn>
              <a:cxn ang="0">
                <a:pos x="516" y="942"/>
              </a:cxn>
              <a:cxn ang="0">
                <a:pos x="11" y="942"/>
              </a:cxn>
              <a:cxn ang="0">
                <a:pos x="22" y="952"/>
              </a:cxn>
              <a:cxn ang="0">
                <a:pos x="22" y="11"/>
              </a:cxn>
              <a:cxn ang="0">
                <a:pos x="11" y="22"/>
              </a:cxn>
              <a:cxn ang="0">
                <a:pos x="0" y="0"/>
              </a:cxn>
            </a:cxnLst>
            <a:rect l="0" t="0" r="r" b="b"/>
            <a:pathLst>
              <a:path w="527" h="963">
                <a:moveTo>
                  <a:pt x="0" y="0"/>
                </a:moveTo>
                <a:lnTo>
                  <a:pt x="0" y="963"/>
                </a:lnTo>
                <a:lnTo>
                  <a:pt x="527" y="963"/>
                </a:lnTo>
                <a:lnTo>
                  <a:pt x="527" y="0"/>
                </a:lnTo>
                <a:lnTo>
                  <a:pt x="0" y="0"/>
                </a:lnTo>
                <a:lnTo>
                  <a:pt x="11" y="22"/>
                </a:lnTo>
                <a:lnTo>
                  <a:pt x="516" y="22"/>
                </a:lnTo>
                <a:lnTo>
                  <a:pt x="505" y="11"/>
                </a:lnTo>
                <a:lnTo>
                  <a:pt x="505" y="952"/>
                </a:lnTo>
                <a:lnTo>
                  <a:pt x="516" y="942"/>
                </a:lnTo>
                <a:lnTo>
                  <a:pt x="11" y="942"/>
                </a:lnTo>
                <a:lnTo>
                  <a:pt x="22" y="952"/>
                </a:lnTo>
                <a:lnTo>
                  <a:pt x="22" y="11"/>
                </a:lnTo>
                <a:lnTo>
                  <a:pt x="11" y="22"/>
                </a:lnTo>
                <a:lnTo>
                  <a:pt x="0" y="0"/>
                </a:lnTo>
                <a:close/>
              </a:path>
            </a:pathLst>
          </a:custGeom>
          <a:solidFill>
            <a:srgbClr val="FFFF7D"/>
          </a:solidFill>
          <a:ln w="9525">
            <a:noFill/>
            <a:round/>
            <a:headEnd/>
            <a:tailEnd/>
          </a:ln>
        </p:spPr>
        <p:txBody>
          <a:bodyPr/>
          <a:lstStyle/>
          <a:p>
            <a:endParaRPr lang="en-US">
              <a:latin typeface="Arial" pitchFamily="34" charset="0"/>
              <a:cs typeface="Arial" pitchFamily="34" charset="0"/>
            </a:endParaRPr>
          </a:p>
        </p:txBody>
      </p:sp>
      <p:sp>
        <p:nvSpPr>
          <p:cNvPr id="304178" name="Freeform 50"/>
          <p:cNvSpPr>
            <a:spLocks/>
          </p:cNvSpPr>
          <p:nvPr/>
        </p:nvSpPr>
        <p:spPr bwMode="auto">
          <a:xfrm>
            <a:off x="7059613" y="3134838"/>
            <a:ext cx="790575" cy="46037"/>
          </a:xfrm>
          <a:custGeom>
            <a:avLst/>
            <a:gdLst/>
            <a:ahLst/>
            <a:cxnLst>
              <a:cxn ang="0">
                <a:pos x="498" y="7"/>
              </a:cxn>
              <a:cxn ang="0">
                <a:pos x="0" y="0"/>
              </a:cxn>
              <a:cxn ang="0">
                <a:pos x="0" y="22"/>
              </a:cxn>
              <a:cxn ang="0">
                <a:pos x="498" y="29"/>
              </a:cxn>
              <a:cxn ang="0">
                <a:pos x="498" y="7"/>
              </a:cxn>
            </a:cxnLst>
            <a:rect l="0" t="0" r="r" b="b"/>
            <a:pathLst>
              <a:path w="498" h="29">
                <a:moveTo>
                  <a:pt x="498" y="7"/>
                </a:moveTo>
                <a:lnTo>
                  <a:pt x="0" y="0"/>
                </a:lnTo>
                <a:lnTo>
                  <a:pt x="0" y="22"/>
                </a:lnTo>
                <a:lnTo>
                  <a:pt x="498" y="29"/>
                </a:lnTo>
                <a:lnTo>
                  <a:pt x="498" y="7"/>
                </a:lnTo>
                <a:close/>
              </a:path>
            </a:pathLst>
          </a:custGeom>
          <a:solidFill>
            <a:srgbClr val="FFFF7D"/>
          </a:solidFill>
          <a:ln w="9525">
            <a:noFill/>
            <a:round/>
            <a:headEnd/>
            <a:tailEnd/>
          </a:ln>
        </p:spPr>
        <p:txBody>
          <a:bodyPr/>
          <a:lstStyle/>
          <a:p>
            <a:endParaRPr lang="en-US">
              <a:latin typeface="Arial" pitchFamily="34" charset="0"/>
              <a:cs typeface="Arial" pitchFamily="34" charset="0"/>
            </a:endParaRPr>
          </a:p>
        </p:txBody>
      </p:sp>
      <p:sp>
        <p:nvSpPr>
          <p:cNvPr id="304179" name="Rectangle 51"/>
          <p:cNvSpPr>
            <a:spLocks noChangeArrowheads="1"/>
          </p:cNvSpPr>
          <p:nvPr/>
        </p:nvSpPr>
        <p:spPr bwMode="auto">
          <a:xfrm>
            <a:off x="1395413" y="4114325"/>
            <a:ext cx="81754" cy="353943"/>
          </a:xfrm>
          <a:prstGeom prst="rect">
            <a:avLst/>
          </a:prstGeom>
          <a:noFill/>
          <a:ln w="9525">
            <a:noFill/>
            <a:miter lim="800000"/>
            <a:headEnd/>
            <a:tailEnd/>
          </a:ln>
        </p:spPr>
        <p:txBody>
          <a:bodyPr wrap="none" lIns="0" tIns="0" rIns="0" bIns="0">
            <a:spAutoFit/>
          </a:bodyPr>
          <a:lstStyle/>
          <a:p>
            <a:pPr eaLnBrk="0" hangingPunct="0">
              <a:spcBef>
                <a:spcPct val="20000"/>
              </a:spcBef>
              <a:buClr>
                <a:schemeClr val="accent2"/>
              </a:buClr>
              <a:buFont typeface="Monotype Sorts" pitchFamily="2" charset="2"/>
              <a:buNone/>
            </a:pPr>
            <a:r>
              <a:rPr kumimoji="1" lang="en-US" sz="2300">
                <a:solidFill>
                  <a:srgbClr val="FFFF99"/>
                </a:solidFill>
                <a:latin typeface="Arial" pitchFamily="34" charset="0"/>
                <a:cs typeface="Arial" pitchFamily="34" charset="0"/>
              </a:rPr>
              <a:t> </a:t>
            </a:r>
            <a:endParaRPr kumimoji="1" lang="en-US" sz="2400" b="0">
              <a:solidFill>
                <a:srgbClr val="FFFF99"/>
              </a:solidFill>
              <a:latin typeface="Arial" pitchFamily="34" charset="0"/>
              <a:cs typeface="Arial" pitchFamily="34" charset="0"/>
            </a:endParaRPr>
          </a:p>
        </p:txBody>
      </p:sp>
      <p:sp>
        <p:nvSpPr>
          <p:cNvPr id="304180" name="Rectangle 52"/>
          <p:cNvSpPr>
            <a:spLocks noChangeArrowheads="1"/>
          </p:cNvSpPr>
          <p:nvPr/>
        </p:nvSpPr>
        <p:spPr bwMode="auto">
          <a:xfrm>
            <a:off x="1466850" y="4114325"/>
            <a:ext cx="81754" cy="353943"/>
          </a:xfrm>
          <a:prstGeom prst="rect">
            <a:avLst/>
          </a:prstGeom>
          <a:noFill/>
          <a:ln w="9525">
            <a:noFill/>
            <a:miter lim="800000"/>
            <a:headEnd/>
            <a:tailEnd/>
          </a:ln>
        </p:spPr>
        <p:txBody>
          <a:bodyPr wrap="none" lIns="0" tIns="0" rIns="0" bIns="0">
            <a:spAutoFit/>
          </a:bodyPr>
          <a:lstStyle/>
          <a:p>
            <a:pPr eaLnBrk="0" hangingPunct="0">
              <a:spcBef>
                <a:spcPct val="20000"/>
              </a:spcBef>
              <a:buClr>
                <a:schemeClr val="accent2"/>
              </a:buClr>
              <a:buFont typeface="Monotype Sorts" pitchFamily="2" charset="2"/>
              <a:buNone/>
            </a:pPr>
            <a:r>
              <a:rPr kumimoji="1" lang="en-US" sz="2300">
                <a:solidFill>
                  <a:srgbClr val="FFFF99"/>
                </a:solidFill>
                <a:latin typeface="Arial" pitchFamily="34" charset="0"/>
                <a:cs typeface="Arial" pitchFamily="34" charset="0"/>
              </a:rPr>
              <a:t> </a:t>
            </a:r>
            <a:endParaRPr kumimoji="1" lang="en-US" sz="2400" b="0">
              <a:solidFill>
                <a:srgbClr val="FFFF99"/>
              </a:solidFill>
              <a:latin typeface="Arial" pitchFamily="34" charset="0"/>
              <a:cs typeface="Arial" pitchFamily="34" charset="0"/>
            </a:endParaRPr>
          </a:p>
        </p:txBody>
      </p:sp>
      <p:sp>
        <p:nvSpPr>
          <p:cNvPr id="304183" name="Rectangle 55"/>
          <p:cNvSpPr>
            <a:spLocks noChangeArrowheads="1"/>
          </p:cNvSpPr>
          <p:nvPr/>
        </p:nvSpPr>
        <p:spPr bwMode="auto">
          <a:xfrm>
            <a:off x="1395413" y="4623913"/>
            <a:ext cx="81754" cy="353943"/>
          </a:xfrm>
          <a:prstGeom prst="rect">
            <a:avLst/>
          </a:prstGeom>
          <a:noFill/>
          <a:ln w="9525">
            <a:noFill/>
            <a:miter lim="800000"/>
            <a:headEnd/>
            <a:tailEnd/>
          </a:ln>
        </p:spPr>
        <p:txBody>
          <a:bodyPr wrap="none" lIns="0" tIns="0" rIns="0" bIns="0">
            <a:spAutoFit/>
          </a:bodyPr>
          <a:lstStyle/>
          <a:p>
            <a:pPr eaLnBrk="0" hangingPunct="0">
              <a:spcBef>
                <a:spcPct val="20000"/>
              </a:spcBef>
              <a:buClr>
                <a:schemeClr val="accent2"/>
              </a:buClr>
              <a:buFont typeface="Monotype Sorts" pitchFamily="2" charset="2"/>
              <a:buNone/>
            </a:pPr>
            <a:r>
              <a:rPr kumimoji="1" lang="en-US" sz="2300">
                <a:solidFill>
                  <a:srgbClr val="FFFF99"/>
                </a:solidFill>
                <a:latin typeface="Arial" pitchFamily="34" charset="0"/>
                <a:cs typeface="Arial" pitchFamily="34" charset="0"/>
              </a:rPr>
              <a:t> </a:t>
            </a:r>
            <a:endParaRPr kumimoji="1" lang="en-US" sz="2400" b="0">
              <a:solidFill>
                <a:srgbClr val="FFFF99"/>
              </a:solidFill>
              <a:latin typeface="Arial" pitchFamily="34" charset="0"/>
              <a:cs typeface="Arial" pitchFamily="34" charset="0"/>
            </a:endParaRPr>
          </a:p>
        </p:txBody>
      </p:sp>
      <p:sp>
        <p:nvSpPr>
          <p:cNvPr id="304184" name="Rectangle 56"/>
          <p:cNvSpPr>
            <a:spLocks noChangeArrowheads="1"/>
          </p:cNvSpPr>
          <p:nvPr/>
        </p:nvSpPr>
        <p:spPr bwMode="auto">
          <a:xfrm>
            <a:off x="1466850" y="4623913"/>
            <a:ext cx="81754" cy="353943"/>
          </a:xfrm>
          <a:prstGeom prst="rect">
            <a:avLst/>
          </a:prstGeom>
          <a:noFill/>
          <a:ln w="9525">
            <a:noFill/>
            <a:miter lim="800000"/>
            <a:headEnd/>
            <a:tailEnd/>
          </a:ln>
        </p:spPr>
        <p:txBody>
          <a:bodyPr wrap="none" lIns="0" tIns="0" rIns="0" bIns="0">
            <a:spAutoFit/>
          </a:bodyPr>
          <a:lstStyle/>
          <a:p>
            <a:pPr eaLnBrk="0" hangingPunct="0">
              <a:spcBef>
                <a:spcPct val="20000"/>
              </a:spcBef>
              <a:buClr>
                <a:schemeClr val="accent2"/>
              </a:buClr>
              <a:buFont typeface="Monotype Sorts" pitchFamily="2" charset="2"/>
              <a:buNone/>
            </a:pPr>
            <a:r>
              <a:rPr kumimoji="1" lang="en-US" sz="2300">
                <a:solidFill>
                  <a:srgbClr val="FFFF99"/>
                </a:solidFill>
                <a:latin typeface="Arial" pitchFamily="34" charset="0"/>
                <a:cs typeface="Arial" pitchFamily="34" charset="0"/>
              </a:rPr>
              <a:t> </a:t>
            </a:r>
            <a:endParaRPr kumimoji="1" lang="en-US" sz="2400" b="0">
              <a:solidFill>
                <a:srgbClr val="FFFF99"/>
              </a:solidFill>
              <a:latin typeface="Arial" pitchFamily="34" charset="0"/>
              <a:cs typeface="Arial" pitchFamily="34" charset="0"/>
            </a:endParaRPr>
          </a:p>
        </p:txBody>
      </p:sp>
      <p:sp>
        <p:nvSpPr>
          <p:cNvPr id="304187" name="Rectangle 59"/>
          <p:cNvSpPr>
            <a:spLocks noChangeArrowheads="1"/>
          </p:cNvSpPr>
          <p:nvPr/>
        </p:nvSpPr>
        <p:spPr bwMode="auto">
          <a:xfrm rot="16200000">
            <a:off x="2145905" y="5389916"/>
            <a:ext cx="81754" cy="353943"/>
          </a:xfrm>
          <a:prstGeom prst="rect">
            <a:avLst/>
          </a:prstGeom>
          <a:noFill/>
          <a:ln w="9525">
            <a:noFill/>
            <a:miter lim="800000"/>
            <a:headEnd/>
            <a:tailEnd/>
          </a:ln>
        </p:spPr>
        <p:txBody>
          <a:bodyPr wrap="none" lIns="0" tIns="0" rIns="0" bIns="0">
            <a:spAutoFit/>
          </a:bodyPr>
          <a:lstStyle/>
          <a:p>
            <a:pPr eaLnBrk="0" hangingPunct="0">
              <a:spcBef>
                <a:spcPct val="20000"/>
              </a:spcBef>
              <a:buClr>
                <a:schemeClr val="accent2"/>
              </a:buClr>
              <a:buFont typeface="Monotype Sorts" pitchFamily="2" charset="2"/>
              <a:buNone/>
            </a:pPr>
            <a:r>
              <a:rPr kumimoji="1" lang="en-US" sz="2300">
                <a:solidFill>
                  <a:srgbClr val="FFFF99"/>
                </a:solidFill>
                <a:latin typeface="Arial" pitchFamily="34" charset="0"/>
                <a:cs typeface="Arial" pitchFamily="34" charset="0"/>
              </a:rPr>
              <a:t> </a:t>
            </a:r>
            <a:endParaRPr kumimoji="1" lang="en-US" sz="2400" b="0">
              <a:solidFill>
                <a:srgbClr val="FFFF99"/>
              </a:solidFill>
              <a:latin typeface="Arial" pitchFamily="34" charset="0"/>
              <a:cs typeface="Arial" pitchFamily="34" charset="0"/>
            </a:endParaRPr>
          </a:p>
        </p:txBody>
      </p:sp>
      <p:sp>
        <p:nvSpPr>
          <p:cNvPr id="304188" name="Rectangle 60"/>
          <p:cNvSpPr>
            <a:spLocks noChangeArrowheads="1"/>
          </p:cNvSpPr>
          <p:nvPr/>
        </p:nvSpPr>
        <p:spPr bwMode="auto">
          <a:xfrm rot="16200000">
            <a:off x="2145905" y="5318479"/>
            <a:ext cx="81754" cy="353943"/>
          </a:xfrm>
          <a:prstGeom prst="rect">
            <a:avLst/>
          </a:prstGeom>
          <a:noFill/>
          <a:ln w="9525">
            <a:noFill/>
            <a:miter lim="800000"/>
            <a:headEnd/>
            <a:tailEnd/>
          </a:ln>
        </p:spPr>
        <p:txBody>
          <a:bodyPr wrap="none" lIns="0" tIns="0" rIns="0" bIns="0">
            <a:spAutoFit/>
          </a:bodyPr>
          <a:lstStyle/>
          <a:p>
            <a:pPr eaLnBrk="0" hangingPunct="0">
              <a:spcBef>
                <a:spcPct val="20000"/>
              </a:spcBef>
              <a:buClr>
                <a:schemeClr val="accent2"/>
              </a:buClr>
              <a:buFont typeface="Monotype Sorts" pitchFamily="2" charset="2"/>
              <a:buNone/>
            </a:pPr>
            <a:r>
              <a:rPr kumimoji="1" lang="en-US" sz="2300">
                <a:solidFill>
                  <a:srgbClr val="FFFF99"/>
                </a:solidFill>
                <a:latin typeface="Arial" pitchFamily="34" charset="0"/>
                <a:cs typeface="Arial" pitchFamily="34" charset="0"/>
              </a:rPr>
              <a:t> </a:t>
            </a:r>
            <a:endParaRPr kumimoji="1" lang="en-US" sz="2400" b="0">
              <a:solidFill>
                <a:srgbClr val="FFFF99"/>
              </a:solidFill>
              <a:latin typeface="Arial" pitchFamily="34" charset="0"/>
              <a:cs typeface="Arial" pitchFamily="34" charset="0"/>
            </a:endParaRPr>
          </a:p>
        </p:txBody>
      </p:sp>
      <p:sp>
        <p:nvSpPr>
          <p:cNvPr id="304196" name="Rectangle 68"/>
          <p:cNvSpPr>
            <a:spLocks noChangeArrowheads="1"/>
          </p:cNvSpPr>
          <p:nvPr/>
        </p:nvSpPr>
        <p:spPr bwMode="auto">
          <a:xfrm>
            <a:off x="1392238" y="4787425"/>
            <a:ext cx="163506" cy="353943"/>
          </a:xfrm>
          <a:prstGeom prst="rect">
            <a:avLst/>
          </a:prstGeom>
          <a:noFill/>
          <a:ln w="9525">
            <a:noFill/>
            <a:miter lim="800000"/>
            <a:headEnd/>
            <a:tailEnd/>
          </a:ln>
        </p:spPr>
        <p:txBody>
          <a:bodyPr wrap="none" lIns="0" tIns="0" rIns="0" bIns="0">
            <a:spAutoFit/>
          </a:bodyPr>
          <a:lstStyle/>
          <a:p>
            <a:pPr eaLnBrk="0" hangingPunct="0">
              <a:spcBef>
                <a:spcPct val="20000"/>
              </a:spcBef>
              <a:buClr>
                <a:schemeClr val="accent2"/>
              </a:buClr>
              <a:buFont typeface="Monotype Sorts" pitchFamily="2" charset="2"/>
              <a:buNone/>
            </a:pPr>
            <a:r>
              <a:rPr kumimoji="1" lang="en-US" sz="2300" b="0">
                <a:solidFill>
                  <a:srgbClr val="FFFF99"/>
                </a:solidFill>
                <a:latin typeface="Arial" pitchFamily="34" charset="0"/>
                <a:cs typeface="Arial" pitchFamily="34" charset="0"/>
              </a:rPr>
              <a:t>  </a:t>
            </a:r>
            <a:endParaRPr kumimoji="1" lang="en-US" sz="2400" b="0">
              <a:solidFill>
                <a:srgbClr val="FFFF99"/>
              </a:solidFill>
              <a:latin typeface="Arial" pitchFamily="34" charset="0"/>
              <a:cs typeface="Arial" pitchFamily="34" charset="0"/>
            </a:endParaRPr>
          </a:p>
        </p:txBody>
      </p:sp>
      <p:sp>
        <p:nvSpPr>
          <p:cNvPr id="304197" name="Rectangle 69"/>
          <p:cNvSpPr>
            <a:spLocks noChangeArrowheads="1"/>
          </p:cNvSpPr>
          <p:nvPr/>
        </p:nvSpPr>
        <p:spPr bwMode="auto">
          <a:xfrm>
            <a:off x="6354763" y="5695475"/>
            <a:ext cx="81754" cy="353943"/>
          </a:xfrm>
          <a:prstGeom prst="rect">
            <a:avLst/>
          </a:prstGeom>
          <a:noFill/>
          <a:ln w="9525">
            <a:noFill/>
            <a:miter lim="800000"/>
            <a:headEnd/>
            <a:tailEnd/>
          </a:ln>
        </p:spPr>
        <p:txBody>
          <a:bodyPr wrap="none" lIns="0" tIns="0" rIns="0" bIns="0">
            <a:spAutoFit/>
          </a:bodyPr>
          <a:lstStyle/>
          <a:p>
            <a:pPr eaLnBrk="0" hangingPunct="0">
              <a:spcBef>
                <a:spcPct val="20000"/>
              </a:spcBef>
              <a:buClr>
                <a:schemeClr val="accent2"/>
              </a:buClr>
              <a:buFont typeface="Monotype Sorts" pitchFamily="2" charset="2"/>
              <a:buNone/>
            </a:pPr>
            <a:r>
              <a:rPr kumimoji="1" lang="en-US" sz="2300" b="0">
                <a:solidFill>
                  <a:srgbClr val="FFFF99"/>
                </a:solidFill>
                <a:latin typeface="Arial" pitchFamily="34" charset="0"/>
                <a:cs typeface="Arial" pitchFamily="34" charset="0"/>
              </a:rPr>
              <a:t> </a:t>
            </a:r>
            <a:endParaRPr kumimoji="1" lang="en-US" sz="2400" b="0">
              <a:solidFill>
                <a:srgbClr val="FFFF99"/>
              </a:solidFill>
              <a:latin typeface="Arial" pitchFamily="34" charset="0"/>
              <a:cs typeface="Arial" pitchFamily="34" charset="0"/>
            </a:endParaRPr>
          </a:p>
        </p:txBody>
      </p:sp>
      <p:sp>
        <p:nvSpPr>
          <p:cNvPr id="304198" name="Rectangle 70"/>
          <p:cNvSpPr>
            <a:spLocks noChangeArrowheads="1"/>
          </p:cNvSpPr>
          <p:nvPr/>
        </p:nvSpPr>
        <p:spPr bwMode="auto">
          <a:xfrm>
            <a:off x="117475" y="6278088"/>
            <a:ext cx="1261564" cy="353943"/>
          </a:xfrm>
          <a:prstGeom prst="rect">
            <a:avLst/>
          </a:prstGeom>
          <a:noFill/>
          <a:ln w="9525">
            <a:noFill/>
            <a:miter lim="800000"/>
            <a:headEnd/>
            <a:tailEnd/>
          </a:ln>
        </p:spPr>
        <p:txBody>
          <a:bodyPr wrap="none" lIns="0" tIns="0" rIns="0" bIns="0">
            <a:spAutoFit/>
          </a:bodyPr>
          <a:lstStyle/>
          <a:p>
            <a:pPr eaLnBrk="0" hangingPunct="0">
              <a:spcBef>
                <a:spcPct val="20000"/>
              </a:spcBef>
              <a:buClr>
                <a:schemeClr val="accent2"/>
              </a:buClr>
              <a:buFont typeface="Monotype Sorts" pitchFamily="2" charset="2"/>
              <a:buNone/>
            </a:pPr>
            <a:r>
              <a:rPr kumimoji="1" lang="en-US" sz="2300">
                <a:solidFill>
                  <a:srgbClr val="57C400"/>
                </a:solidFill>
                <a:latin typeface="Arial" pitchFamily="34" charset="0"/>
                <a:cs typeface="Arial" pitchFamily="34" charset="0"/>
              </a:rPr>
              <a:t>CONTRA</a:t>
            </a:r>
            <a:endParaRPr kumimoji="1" lang="en-US" sz="2400" b="0">
              <a:solidFill>
                <a:srgbClr val="000000"/>
              </a:solidFill>
              <a:latin typeface="Arial" pitchFamily="34" charset="0"/>
              <a:cs typeface="Arial" pitchFamily="34" charset="0"/>
            </a:endParaRPr>
          </a:p>
        </p:txBody>
      </p:sp>
      <p:sp>
        <p:nvSpPr>
          <p:cNvPr id="304199" name="Rectangle 71"/>
          <p:cNvSpPr>
            <a:spLocks noChangeArrowheads="1"/>
          </p:cNvSpPr>
          <p:nvPr/>
        </p:nvSpPr>
        <p:spPr bwMode="auto">
          <a:xfrm>
            <a:off x="8397875" y="6241575"/>
            <a:ext cx="557845" cy="353943"/>
          </a:xfrm>
          <a:prstGeom prst="rect">
            <a:avLst/>
          </a:prstGeom>
          <a:noFill/>
          <a:ln w="9525">
            <a:noFill/>
            <a:miter lim="800000"/>
            <a:headEnd/>
            <a:tailEnd/>
          </a:ln>
        </p:spPr>
        <p:txBody>
          <a:bodyPr wrap="none" lIns="0" tIns="0" rIns="0" bIns="0">
            <a:spAutoFit/>
          </a:bodyPr>
          <a:lstStyle/>
          <a:p>
            <a:pPr eaLnBrk="0" hangingPunct="0">
              <a:spcBef>
                <a:spcPct val="20000"/>
              </a:spcBef>
              <a:buClr>
                <a:schemeClr val="accent2"/>
              </a:buClr>
              <a:buFont typeface="Monotype Sorts" pitchFamily="2" charset="2"/>
              <a:buNone/>
            </a:pPr>
            <a:r>
              <a:rPr kumimoji="1" lang="en-US" sz="2300">
                <a:solidFill>
                  <a:srgbClr val="57C400"/>
                </a:solidFill>
                <a:latin typeface="Arial" pitchFamily="34" charset="0"/>
                <a:cs typeface="Arial" pitchFamily="34" charset="0"/>
              </a:rPr>
              <a:t>IPSI</a:t>
            </a:r>
            <a:endParaRPr kumimoji="1" lang="en-US" sz="2400" b="0">
              <a:solidFill>
                <a:srgbClr val="000000"/>
              </a:solidFill>
              <a:latin typeface="Arial" pitchFamily="34" charset="0"/>
              <a:cs typeface="Arial" pitchFamily="34" charset="0"/>
            </a:endParaRPr>
          </a:p>
        </p:txBody>
      </p:sp>
      <p:sp>
        <p:nvSpPr>
          <p:cNvPr id="304200" name="Rectangle 72"/>
          <p:cNvSpPr>
            <a:spLocks noChangeArrowheads="1"/>
          </p:cNvSpPr>
          <p:nvPr/>
        </p:nvSpPr>
        <p:spPr bwMode="auto">
          <a:xfrm>
            <a:off x="2884488" y="5770088"/>
            <a:ext cx="671659" cy="353943"/>
          </a:xfrm>
          <a:prstGeom prst="rect">
            <a:avLst/>
          </a:prstGeom>
          <a:noFill/>
          <a:ln w="9525">
            <a:noFill/>
            <a:miter lim="800000"/>
            <a:headEnd/>
            <a:tailEnd/>
          </a:ln>
        </p:spPr>
        <p:txBody>
          <a:bodyPr wrap="none" lIns="0" tIns="0" rIns="0" bIns="0">
            <a:spAutoFit/>
          </a:bodyPr>
          <a:lstStyle/>
          <a:p>
            <a:pPr eaLnBrk="0" hangingPunct="0">
              <a:spcBef>
                <a:spcPct val="20000"/>
              </a:spcBef>
              <a:buClr>
                <a:schemeClr val="accent2"/>
              </a:buClr>
              <a:buFont typeface="Monotype Sorts" pitchFamily="2" charset="2"/>
              <a:buNone/>
            </a:pPr>
            <a:r>
              <a:rPr kumimoji="1" lang="en-US" sz="2300">
                <a:solidFill>
                  <a:srgbClr val="FFFF99"/>
                </a:solidFill>
                <a:latin typeface="Arial" pitchFamily="34" charset="0"/>
                <a:cs typeface="Arial" pitchFamily="34" charset="0"/>
              </a:rPr>
              <a:t>MSO</a:t>
            </a:r>
            <a:endParaRPr kumimoji="1" lang="en-US" sz="2400" b="0">
              <a:solidFill>
                <a:srgbClr val="FFFF99"/>
              </a:solidFill>
              <a:latin typeface="Arial" pitchFamily="34" charset="0"/>
              <a:cs typeface="Arial" pitchFamily="34" charset="0"/>
            </a:endParaRPr>
          </a:p>
        </p:txBody>
      </p:sp>
      <p:grpSp>
        <p:nvGrpSpPr>
          <p:cNvPr id="5" name="Group 90"/>
          <p:cNvGrpSpPr>
            <a:grpSpLocks/>
          </p:cNvGrpSpPr>
          <p:nvPr/>
        </p:nvGrpSpPr>
        <p:grpSpPr bwMode="auto">
          <a:xfrm>
            <a:off x="2274888" y="1877538"/>
            <a:ext cx="4122737" cy="3783012"/>
            <a:chOff x="1433" y="805"/>
            <a:chExt cx="2597" cy="2383"/>
          </a:xfrm>
        </p:grpSpPr>
        <p:sp>
          <p:nvSpPr>
            <p:cNvPr id="304133" name="Freeform 5"/>
            <p:cNvSpPr>
              <a:spLocks/>
            </p:cNvSpPr>
            <p:nvPr/>
          </p:nvSpPr>
          <p:spPr bwMode="auto">
            <a:xfrm>
              <a:off x="1433" y="864"/>
              <a:ext cx="2297" cy="2308"/>
            </a:xfrm>
            <a:custGeom>
              <a:avLst/>
              <a:gdLst/>
              <a:ahLst/>
              <a:cxnLst>
                <a:cxn ang="0">
                  <a:pos x="40" y="2308"/>
                </a:cxn>
                <a:cxn ang="0">
                  <a:pos x="40" y="2022"/>
                </a:cxn>
                <a:cxn ang="0">
                  <a:pos x="20" y="2042"/>
                </a:cxn>
                <a:cxn ang="0">
                  <a:pos x="2297" y="2042"/>
                </a:cxn>
                <a:cxn ang="0">
                  <a:pos x="2297" y="0"/>
                </a:cxn>
                <a:cxn ang="0">
                  <a:pos x="2257" y="0"/>
                </a:cxn>
                <a:cxn ang="0">
                  <a:pos x="2257" y="2022"/>
                </a:cxn>
                <a:cxn ang="0">
                  <a:pos x="2277" y="2002"/>
                </a:cxn>
                <a:cxn ang="0">
                  <a:pos x="0" y="2002"/>
                </a:cxn>
                <a:cxn ang="0">
                  <a:pos x="0" y="2308"/>
                </a:cxn>
                <a:cxn ang="0">
                  <a:pos x="40" y="2308"/>
                </a:cxn>
              </a:cxnLst>
              <a:rect l="0" t="0" r="r" b="b"/>
              <a:pathLst>
                <a:path w="2297" h="2308">
                  <a:moveTo>
                    <a:pt x="40" y="2308"/>
                  </a:moveTo>
                  <a:lnTo>
                    <a:pt x="40" y="2022"/>
                  </a:lnTo>
                  <a:lnTo>
                    <a:pt x="20" y="2042"/>
                  </a:lnTo>
                  <a:lnTo>
                    <a:pt x="2297" y="2042"/>
                  </a:lnTo>
                  <a:lnTo>
                    <a:pt x="2297" y="0"/>
                  </a:lnTo>
                  <a:lnTo>
                    <a:pt x="2257" y="0"/>
                  </a:lnTo>
                  <a:lnTo>
                    <a:pt x="2257" y="2022"/>
                  </a:lnTo>
                  <a:lnTo>
                    <a:pt x="2277" y="2002"/>
                  </a:lnTo>
                  <a:lnTo>
                    <a:pt x="0" y="2002"/>
                  </a:lnTo>
                  <a:lnTo>
                    <a:pt x="0" y="2308"/>
                  </a:lnTo>
                  <a:lnTo>
                    <a:pt x="40" y="2308"/>
                  </a:lnTo>
                  <a:close/>
                </a:path>
              </a:pathLst>
            </a:custGeom>
            <a:solidFill>
              <a:srgbClr val="FF0000"/>
            </a:solidFill>
            <a:ln w="12700" cap="flat" cmpd="sng">
              <a:solidFill>
                <a:srgbClr val="FF0000"/>
              </a:solidFill>
              <a:prstDash val="solid"/>
              <a:round/>
              <a:headEnd/>
              <a:tailEnd/>
            </a:ln>
          </p:spPr>
          <p:txBody>
            <a:bodyPr/>
            <a:lstStyle/>
            <a:p>
              <a:endParaRPr lang="en-US">
                <a:latin typeface="Arial" pitchFamily="34" charset="0"/>
                <a:cs typeface="Arial" pitchFamily="34" charset="0"/>
              </a:endParaRPr>
            </a:p>
          </p:txBody>
        </p:sp>
        <p:sp>
          <p:nvSpPr>
            <p:cNvPr id="304152" name="Freeform 24"/>
            <p:cNvSpPr>
              <a:spLocks/>
            </p:cNvSpPr>
            <p:nvPr/>
          </p:nvSpPr>
          <p:spPr bwMode="auto">
            <a:xfrm>
              <a:off x="3610" y="848"/>
              <a:ext cx="334" cy="2340"/>
            </a:xfrm>
            <a:custGeom>
              <a:avLst/>
              <a:gdLst/>
              <a:ahLst/>
              <a:cxnLst>
                <a:cxn ang="0">
                  <a:pos x="25" y="2340"/>
                </a:cxn>
                <a:cxn ang="0">
                  <a:pos x="334" y="2065"/>
                </a:cxn>
                <a:cxn ang="0">
                  <a:pos x="334" y="0"/>
                </a:cxn>
                <a:cxn ang="0">
                  <a:pos x="294" y="0"/>
                </a:cxn>
                <a:cxn ang="0">
                  <a:pos x="294" y="2056"/>
                </a:cxn>
                <a:cxn ang="0">
                  <a:pos x="302" y="2042"/>
                </a:cxn>
                <a:cxn ang="0">
                  <a:pos x="0" y="2312"/>
                </a:cxn>
                <a:cxn ang="0">
                  <a:pos x="25" y="2340"/>
                </a:cxn>
              </a:cxnLst>
              <a:rect l="0" t="0" r="r" b="b"/>
              <a:pathLst>
                <a:path w="334" h="2340">
                  <a:moveTo>
                    <a:pt x="25" y="2340"/>
                  </a:moveTo>
                  <a:lnTo>
                    <a:pt x="334" y="2065"/>
                  </a:lnTo>
                  <a:lnTo>
                    <a:pt x="334" y="0"/>
                  </a:lnTo>
                  <a:lnTo>
                    <a:pt x="294" y="0"/>
                  </a:lnTo>
                  <a:lnTo>
                    <a:pt x="294" y="2056"/>
                  </a:lnTo>
                  <a:lnTo>
                    <a:pt x="302" y="2042"/>
                  </a:lnTo>
                  <a:lnTo>
                    <a:pt x="0" y="2312"/>
                  </a:lnTo>
                  <a:lnTo>
                    <a:pt x="25" y="2340"/>
                  </a:lnTo>
                  <a:close/>
                </a:path>
              </a:pathLst>
            </a:custGeom>
            <a:solidFill>
              <a:srgbClr val="FF0000"/>
            </a:solidFill>
            <a:ln w="12700" cmpd="sng">
              <a:solidFill>
                <a:srgbClr val="FF0000"/>
              </a:solidFill>
              <a:round/>
              <a:headEnd/>
              <a:tailEnd/>
            </a:ln>
          </p:spPr>
          <p:txBody>
            <a:bodyPr/>
            <a:lstStyle/>
            <a:p>
              <a:endParaRPr lang="en-US">
                <a:latin typeface="Arial" pitchFamily="34" charset="0"/>
                <a:cs typeface="Arial" pitchFamily="34" charset="0"/>
              </a:endParaRPr>
            </a:p>
          </p:txBody>
        </p:sp>
        <p:sp>
          <p:nvSpPr>
            <p:cNvPr id="304150" name="Freeform 22"/>
            <p:cNvSpPr>
              <a:spLocks/>
            </p:cNvSpPr>
            <p:nvPr/>
          </p:nvSpPr>
          <p:spPr bwMode="auto">
            <a:xfrm>
              <a:off x="3647" y="848"/>
              <a:ext cx="151" cy="149"/>
            </a:xfrm>
            <a:custGeom>
              <a:avLst/>
              <a:gdLst/>
              <a:ahLst/>
              <a:cxnLst>
                <a:cxn ang="0">
                  <a:pos x="0" y="149"/>
                </a:cxn>
                <a:cxn ang="0">
                  <a:pos x="76" y="0"/>
                </a:cxn>
                <a:cxn ang="0">
                  <a:pos x="151" y="149"/>
                </a:cxn>
                <a:cxn ang="0">
                  <a:pos x="0" y="149"/>
                </a:cxn>
              </a:cxnLst>
              <a:rect l="0" t="0" r="r" b="b"/>
              <a:pathLst>
                <a:path w="151" h="149">
                  <a:moveTo>
                    <a:pt x="0" y="149"/>
                  </a:moveTo>
                  <a:lnTo>
                    <a:pt x="76" y="0"/>
                  </a:lnTo>
                  <a:lnTo>
                    <a:pt x="151" y="149"/>
                  </a:lnTo>
                  <a:lnTo>
                    <a:pt x="0" y="149"/>
                  </a:lnTo>
                  <a:close/>
                </a:path>
              </a:pathLst>
            </a:custGeom>
            <a:solidFill>
              <a:srgbClr val="FF0000"/>
            </a:solidFill>
            <a:ln w="12700" cmpd="sng">
              <a:solidFill>
                <a:srgbClr val="FF0000"/>
              </a:solidFill>
              <a:round/>
              <a:headEnd/>
              <a:tailEnd/>
            </a:ln>
          </p:spPr>
          <p:txBody>
            <a:bodyPr/>
            <a:lstStyle/>
            <a:p>
              <a:endParaRPr lang="en-US">
                <a:latin typeface="Arial" pitchFamily="34" charset="0"/>
                <a:cs typeface="Arial" pitchFamily="34" charset="0"/>
              </a:endParaRPr>
            </a:p>
          </p:txBody>
        </p:sp>
        <p:sp>
          <p:nvSpPr>
            <p:cNvPr id="304151" name="Freeform 23"/>
            <p:cNvSpPr>
              <a:spLocks/>
            </p:cNvSpPr>
            <p:nvPr/>
          </p:nvSpPr>
          <p:spPr bwMode="auto">
            <a:xfrm>
              <a:off x="3617" y="805"/>
              <a:ext cx="212" cy="210"/>
            </a:xfrm>
            <a:custGeom>
              <a:avLst/>
              <a:gdLst/>
              <a:ahLst/>
              <a:cxnLst>
                <a:cxn ang="0">
                  <a:pos x="30" y="173"/>
                </a:cxn>
                <a:cxn ang="0">
                  <a:pos x="48" y="201"/>
                </a:cxn>
                <a:cxn ang="0">
                  <a:pos x="124" y="52"/>
                </a:cxn>
                <a:cxn ang="0">
                  <a:pos x="88" y="52"/>
                </a:cxn>
                <a:cxn ang="0">
                  <a:pos x="163" y="201"/>
                </a:cxn>
                <a:cxn ang="0">
                  <a:pos x="181" y="173"/>
                </a:cxn>
                <a:cxn ang="0">
                  <a:pos x="30" y="173"/>
                </a:cxn>
                <a:cxn ang="0">
                  <a:pos x="0" y="210"/>
                </a:cxn>
                <a:cxn ang="0">
                  <a:pos x="212" y="210"/>
                </a:cxn>
                <a:cxn ang="0">
                  <a:pos x="106" y="0"/>
                </a:cxn>
                <a:cxn ang="0">
                  <a:pos x="0" y="210"/>
                </a:cxn>
                <a:cxn ang="0">
                  <a:pos x="30" y="173"/>
                </a:cxn>
              </a:cxnLst>
              <a:rect l="0" t="0" r="r" b="b"/>
              <a:pathLst>
                <a:path w="212" h="210">
                  <a:moveTo>
                    <a:pt x="30" y="173"/>
                  </a:moveTo>
                  <a:lnTo>
                    <a:pt x="48" y="201"/>
                  </a:lnTo>
                  <a:lnTo>
                    <a:pt x="124" y="52"/>
                  </a:lnTo>
                  <a:lnTo>
                    <a:pt x="88" y="52"/>
                  </a:lnTo>
                  <a:lnTo>
                    <a:pt x="163" y="201"/>
                  </a:lnTo>
                  <a:lnTo>
                    <a:pt x="181" y="173"/>
                  </a:lnTo>
                  <a:lnTo>
                    <a:pt x="30" y="173"/>
                  </a:lnTo>
                  <a:lnTo>
                    <a:pt x="0" y="210"/>
                  </a:lnTo>
                  <a:lnTo>
                    <a:pt x="212" y="210"/>
                  </a:lnTo>
                  <a:lnTo>
                    <a:pt x="106" y="0"/>
                  </a:lnTo>
                  <a:lnTo>
                    <a:pt x="0" y="210"/>
                  </a:lnTo>
                  <a:lnTo>
                    <a:pt x="30" y="173"/>
                  </a:lnTo>
                  <a:close/>
                </a:path>
              </a:pathLst>
            </a:custGeom>
            <a:solidFill>
              <a:srgbClr val="FF0000"/>
            </a:solidFill>
            <a:ln w="12700" cmpd="sng">
              <a:solidFill>
                <a:srgbClr val="FF0000"/>
              </a:solidFill>
              <a:round/>
              <a:headEnd/>
              <a:tailEnd/>
            </a:ln>
          </p:spPr>
          <p:txBody>
            <a:bodyPr/>
            <a:lstStyle/>
            <a:p>
              <a:endParaRPr lang="en-US">
                <a:latin typeface="Arial" pitchFamily="34" charset="0"/>
                <a:cs typeface="Arial" pitchFamily="34" charset="0"/>
              </a:endParaRPr>
            </a:p>
          </p:txBody>
        </p:sp>
        <p:sp>
          <p:nvSpPr>
            <p:cNvPr id="304153" name="Freeform 25"/>
            <p:cNvSpPr>
              <a:spLocks/>
            </p:cNvSpPr>
            <p:nvPr/>
          </p:nvSpPr>
          <p:spPr bwMode="auto">
            <a:xfrm>
              <a:off x="3850" y="848"/>
              <a:ext cx="150" cy="149"/>
            </a:xfrm>
            <a:custGeom>
              <a:avLst/>
              <a:gdLst/>
              <a:ahLst/>
              <a:cxnLst>
                <a:cxn ang="0">
                  <a:pos x="0" y="149"/>
                </a:cxn>
                <a:cxn ang="0">
                  <a:pos x="74" y="0"/>
                </a:cxn>
                <a:cxn ang="0">
                  <a:pos x="150" y="149"/>
                </a:cxn>
                <a:cxn ang="0">
                  <a:pos x="0" y="149"/>
                </a:cxn>
              </a:cxnLst>
              <a:rect l="0" t="0" r="r" b="b"/>
              <a:pathLst>
                <a:path w="150" h="149">
                  <a:moveTo>
                    <a:pt x="0" y="149"/>
                  </a:moveTo>
                  <a:lnTo>
                    <a:pt x="74" y="0"/>
                  </a:lnTo>
                  <a:lnTo>
                    <a:pt x="150" y="149"/>
                  </a:lnTo>
                  <a:lnTo>
                    <a:pt x="0" y="149"/>
                  </a:lnTo>
                  <a:close/>
                </a:path>
              </a:pathLst>
            </a:custGeom>
            <a:solidFill>
              <a:srgbClr val="FF0000"/>
            </a:solidFill>
            <a:ln w="12700" cmpd="sng">
              <a:solidFill>
                <a:srgbClr val="FF0000"/>
              </a:solidFill>
              <a:round/>
              <a:headEnd/>
              <a:tailEnd/>
            </a:ln>
          </p:spPr>
          <p:txBody>
            <a:bodyPr/>
            <a:lstStyle/>
            <a:p>
              <a:endParaRPr lang="en-US">
                <a:latin typeface="Arial" pitchFamily="34" charset="0"/>
                <a:cs typeface="Arial" pitchFamily="34" charset="0"/>
              </a:endParaRPr>
            </a:p>
          </p:txBody>
        </p:sp>
        <p:sp>
          <p:nvSpPr>
            <p:cNvPr id="304154" name="Freeform 26"/>
            <p:cNvSpPr>
              <a:spLocks/>
            </p:cNvSpPr>
            <p:nvPr/>
          </p:nvSpPr>
          <p:spPr bwMode="auto">
            <a:xfrm>
              <a:off x="3820" y="805"/>
              <a:ext cx="210" cy="212"/>
            </a:xfrm>
            <a:custGeom>
              <a:avLst/>
              <a:gdLst/>
              <a:ahLst/>
              <a:cxnLst>
                <a:cxn ang="0">
                  <a:pos x="30" y="173"/>
                </a:cxn>
                <a:cxn ang="0">
                  <a:pos x="48" y="201"/>
                </a:cxn>
                <a:cxn ang="0">
                  <a:pos x="122" y="52"/>
                </a:cxn>
                <a:cxn ang="0">
                  <a:pos x="86" y="52"/>
                </a:cxn>
                <a:cxn ang="0">
                  <a:pos x="162" y="201"/>
                </a:cxn>
                <a:cxn ang="0">
                  <a:pos x="180" y="173"/>
                </a:cxn>
                <a:cxn ang="0">
                  <a:pos x="30" y="173"/>
                </a:cxn>
                <a:cxn ang="0">
                  <a:pos x="0" y="212"/>
                </a:cxn>
                <a:cxn ang="0">
                  <a:pos x="210" y="210"/>
                </a:cxn>
                <a:cxn ang="0">
                  <a:pos x="104" y="0"/>
                </a:cxn>
                <a:cxn ang="0">
                  <a:pos x="0" y="212"/>
                </a:cxn>
                <a:cxn ang="0">
                  <a:pos x="30" y="173"/>
                </a:cxn>
              </a:cxnLst>
              <a:rect l="0" t="0" r="r" b="b"/>
              <a:pathLst>
                <a:path w="210" h="212">
                  <a:moveTo>
                    <a:pt x="30" y="173"/>
                  </a:moveTo>
                  <a:lnTo>
                    <a:pt x="48" y="201"/>
                  </a:lnTo>
                  <a:lnTo>
                    <a:pt x="122" y="52"/>
                  </a:lnTo>
                  <a:lnTo>
                    <a:pt x="86" y="52"/>
                  </a:lnTo>
                  <a:lnTo>
                    <a:pt x="162" y="201"/>
                  </a:lnTo>
                  <a:lnTo>
                    <a:pt x="180" y="173"/>
                  </a:lnTo>
                  <a:lnTo>
                    <a:pt x="30" y="173"/>
                  </a:lnTo>
                  <a:lnTo>
                    <a:pt x="0" y="212"/>
                  </a:lnTo>
                  <a:lnTo>
                    <a:pt x="210" y="210"/>
                  </a:lnTo>
                  <a:lnTo>
                    <a:pt x="104" y="0"/>
                  </a:lnTo>
                  <a:lnTo>
                    <a:pt x="0" y="212"/>
                  </a:lnTo>
                  <a:lnTo>
                    <a:pt x="30" y="173"/>
                  </a:lnTo>
                  <a:close/>
                </a:path>
              </a:pathLst>
            </a:custGeom>
            <a:solidFill>
              <a:srgbClr val="FF0000"/>
            </a:solidFill>
            <a:ln w="12700" cmpd="sng">
              <a:solidFill>
                <a:srgbClr val="FF0000"/>
              </a:solidFill>
              <a:round/>
              <a:headEnd/>
              <a:tailEnd/>
            </a:ln>
          </p:spPr>
          <p:txBody>
            <a:bodyPr/>
            <a:lstStyle/>
            <a:p>
              <a:endParaRPr lang="en-US">
                <a:latin typeface="Arial" pitchFamily="34" charset="0"/>
                <a:cs typeface="Arial" pitchFamily="34" charset="0"/>
              </a:endParaRPr>
            </a:p>
          </p:txBody>
        </p:sp>
      </p:grpSp>
      <p:grpSp>
        <p:nvGrpSpPr>
          <p:cNvPr id="6" name="Group 89"/>
          <p:cNvGrpSpPr>
            <a:grpSpLocks/>
          </p:cNvGrpSpPr>
          <p:nvPr/>
        </p:nvGrpSpPr>
        <p:grpSpPr bwMode="auto">
          <a:xfrm>
            <a:off x="1371600" y="1877538"/>
            <a:ext cx="4384675" cy="3095625"/>
            <a:chOff x="864" y="805"/>
            <a:chExt cx="2762" cy="1950"/>
          </a:xfrm>
        </p:grpSpPr>
        <p:sp>
          <p:nvSpPr>
            <p:cNvPr id="304132" name="Freeform 4"/>
            <p:cNvSpPr>
              <a:spLocks/>
            </p:cNvSpPr>
            <p:nvPr/>
          </p:nvSpPr>
          <p:spPr bwMode="auto">
            <a:xfrm>
              <a:off x="864" y="864"/>
              <a:ext cx="2461" cy="1586"/>
            </a:xfrm>
            <a:custGeom>
              <a:avLst/>
              <a:gdLst/>
              <a:ahLst/>
              <a:cxnLst>
                <a:cxn ang="0">
                  <a:pos x="0" y="1586"/>
                </a:cxn>
                <a:cxn ang="0">
                  <a:pos x="2461" y="1586"/>
                </a:cxn>
                <a:cxn ang="0">
                  <a:pos x="2461" y="0"/>
                </a:cxn>
                <a:cxn ang="0">
                  <a:pos x="2422" y="0"/>
                </a:cxn>
                <a:cxn ang="0">
                  <a:pos x="2422" y="1566"/>
                </a:cxn>
                <a:cxn ang="0">
                  <a:pos x="2442" y="1546"/>
                </a:cxn>
                <a:cxn ang="0">
                  <a:pos x="0" y="1546"/>
                </a:cxn>
                <a:cxn ang="0">
                  <a:pos x="0" y="1586"/>
                </a:cxn>
              </a:cxnLst>
              <a:rect l="0" t="0" r="r" b="b"/>
              <a:pathLst>
                <a:path w="2461" h="1586">
                  <a:moveTo>
                    <a:pt x="0" y="1586"/>
                  </a:moveTo>
                  <a:lnTo>
                    <a:pt x="2461" y="1586"/>
                  </a:lnTo>
                  <a:lnTo>
                    <a:pt x="2461" y="0"/>
                  </a:lnTo>
                  <a:lnTo>
                    <a:pt x="2422" y="0"/>
                  </a:lnTo>
                  <a:lnTo>
                    <a:pt x="2422" y="1566"/>
                  </a:lnTo>
                  <a:lnTo>
                    <a:pt x="2442" y="1546"/>
                  </a:lnTo>
                  <a:lnTo>
                    <a:pt x="0" y="1546"/>
                  </a:lnTo>
                  <a:lnTo>
                    <a:pt x="0" y="1586"/>
                  </a:lnTo>
                  <a:close/>
                </a:path>
              </a:pathLst>
            </a:custGeom>
            <a:solidFill>
              <a:srgbClr val="FFFF00"/>
            </a:solidFill>
            <a:ln w="12700" cap="flat" cmpd="sng">
              <a:solidFill>
                <a:srgbClr val="FFFF00"/>
              </a:solidFill>
              <a:prstDash val="solid"/>
              <a:round/>
              <a:headEnd/>
              <a:tailEnd/>
            </a:ln>
          </p:spPr>
          <p:txBody>
            <a:bodyPr/>
            <a:lstStyle/>
            <a:p>
              <a:endParaRPr lang="en-US">
                <a:latin typeface="Arial" pitchFamily="34" charset="0"/>
                <a:cs typeface="Arial" pitchFamily="34" charset="0"/>
              </a:endParaRPr>
            </a:p>
          </p:txBody>
        </p:sp>
        <p:sp>
          <p:nvSpPr>
            <p:cNvPr id="304147" name="Freeform 19"/>
            <p:cNvSpPr>
              <a:spLocks/>
            </p:cNvSpPr>
            <p:nvPr/>
          </p:nvSpPr>
          <p:spPr bwMode="auto">
            <a:xfrm>
              <a:off x="877" y="848"/>
              <a:ext cx="2663" cy="1907"/>
            </a:xfrm>
            <a:custGeom>
              <a:avLst/>
              <a:gdLst/>
              <a:ahLst/>
              <a:cxnLst>
                <a:cxn ang="0">
                  <a:pos x="0" y="1907"/>
                </a:cxn>
                <a:cxn ang="0">
                  <a:pos x="2663" y="1907"/>
                </a:cxn>
                <a:cxn ang="0">
                  <a:pos x="2663" y="0"/>
                </a:cxn>
                <a:cxn ang="0">
                  <a:pos x="2623" y="0"/>
                </a:cxn>
                <a:cxn ang="0">
                  <a:pos x="2623" y="1887"/>
                </a:cxn>
                <a:cxn ang="0">
                  <a:pos x="2643" y="1867"/>
                </a:cxn>
                <a:cxn ang="0">
                  <a:pos x="0" y="1867"/>
                </a:cxn>
                <a:cxn ang="0">
                  <a:pos x="0" y="1907"/>
                </a:cxn>
              </a:cxnLst>
              <a:rect l="0" t="0" r="r" b="b"/>
              <a:pathLst>
                <a:path w="2663" h="1907">
                  <a:moveTo>
                    <a:pt x="0" y="1907"/>
                  </a:moveTo>
                  <a:lnTo>
                    <a:pt x="2663" y="1907"/>
                  </a:lnTo>
                  <a:lnTo>
                    <a:pt x="2663" y="0"/>
                  </a:lnTo>
                  <a:lnTo>
                    <a:pt x="2623" y="0"/>
                  </a:lnTo>
                  <a:lnTo>
                    <a:pt x="2623" y="1887"/>
                  </a:lnTo>
                  <a:lnTo>
                    <a:pt x="2643" y="1867"/>
                  </a:lnTo>
                  <a:lnTo>
                    <a:pt x="0" y="1867"/>
                  </a:lnTo>
                  <a:lnTo>
                    <a:pt x="0" y="1907"/>
                  </a:lnTo>
                  <a:close/>
                </a:path>
              </a:pathLst>
            </a:custGeom>
            <a:solidFill>
              <a:srgbClr val="FFFF00"/>
            </a:solidFill>
            <a:ln w="9525">
              <a:solidFill>
                <a:srgbClr val="FFFF00"/>
              </a:solidFill>
              <a:round/>
              <a:headEnd/>
              <a:tailEnd/>
            </a:ln>
          </p:spPr>
          <p:txBody>
            <a:bodyPr/>
            <a:lstStyle/>
            <a:p>
              <a:endParaRPr lang="en-US">
                <a:latin typeface="Arial" pitchFamily="34" charset="0"/>
                <a:cs typeface="Arial" pitchFamily="34" charset="0"/>
              </a:endParaRPr>
            </a:p>
          </p:txBody>
        </p:sp>
        <p:sp>
          <p:nvSpPr>
            <p:cNvPr id="304146" name="Freeform 18"/>
            <p:cNvSpPr>
              <a:spLocks/>
            </p:cNvSpPr>
            <p:nvPr/>
          </p:nvSpPr>
          <p:spPr bwMode="auto">
            <a:xfrm>
              <a:off x="3243" y="848"/>
              <a:ext cx="151" cy="149"/>
            </a:xfrm>
            <a:custGeom>
              <a:avLst/>
              <a:gdLst/>
              <a:ahLst/>
              <a:cxnLst>
                <a:cxn ang="0">
                  <a:pos x="0" y="149"/>
                </a:cxn>
                <a:cxn ang="0">
                  <a:pos x="76" y="0"/>
                </a:cxn>
                <a:cxn ang="0">
                  <a:pos x="151" y="149"/>
                </a:cxn>
                <a:cxn ang="0">
                  <a:pos x="0" y="149"/>
                </a:cxn>
              </a:cxnLst>
              <a:rect l="0" t="0" r="r" b="b"/>
              <a:pathLst>
                <a:path w="151" h="149">
                  <a:moveTo>
                    <a:pt x="0" y="149"/>
                  </a:moveTo>
                  <a:lnTo>
                    <a:pt x="76" y="0"/>
                  </a:lnTo>
                  <a:lnTo>
                    <a:pt x="151" y="149"/>
                  </a:lnTo>
                  <a:lnTo>
                    <a:pt x="0" y="149"/>
                  </a:lnTo>
                  <a:close/>
                </a:path>
              </a:pathLst>
            </a:custGeom>
            <a:solidFill>
              <a:srgbClr val="FFFF00"/>
            </a:solidFill>
            <a:ln w="9525">
              <a:solidFill>
                <a:srgbClr val="FFFF00"/>
              </a:solidFill>
              <a:round/>
              <a:headEnd/>
              <a:tailEnd/>
            </a:ln>
          </p:spPr>
          <p:txBody>
            <a:bodyPr/>
            <a:lstStyle/>
            <a:p>
              <a:endParaRPr lang="en-US">
                <a:latin typeface="Arial" pitchFamily="34" charset="0"/>
                <a:cs typeface="Arial" pitchFamily="34" charset="0"/>
              </a:endParaRPr>
            </a:p>
          </p:txBody>
        </p:sp>
        <p:sp>
          <p:nvSpPr>
            <p:cNvPr id="304148" name="Freeform 20"/>
            <p:cNvSpPr>
              <a:spLocks/>
            </p:cNvSpPr>
            <p:nvPr/>
          </p:nvSpPr>
          <p:spPr bwMode="auto">
            <a:xfrm>
              <a:off x="3446" y="848"/>
              <a:ext cx="149" cy="149"/>
            </a:xfrm>
            <a:custGeom>
              <a:avLst/>
              <a:gdLst/>
              <a:ahLst/>
              <a:cxnLst>
                <a:cxn ang="0">
                  <a:pos x="0" y="149"/>
                </a:cxn>
                <a:cxn ang="0">
                  <a:pos x="74" y="0"/>
                </a:cxn>
                <a:cxn ang="0">
                  <a:pos x="149" y="149"/>
                </a:cxn>
                <a:cxn ang="0">
                  <a:pos x="0" y="149"/>
                </a:cxn>
              </a:cxnLst>
              <a:rect l="0" t="0" r="r" b="b"/>
              <a:pathLst>
                <a:path w="149" h="149">
                  <a:moveTo>
                    <a:pt x="0" y="149"/>
                  </a:moveTo>
                  <a:lnTo>
                    <a:pt x="74" y="0"/>
                  </a:lnTo>
                  <a:lnTo>
                    <a:pt x="149" y="149"/>
                  </a:lnTo>
                  <a:lnTo>
                    <a:pt x="0" y="149"/>
                  </a:lnTo>
                  <a:close/>
                </a:path>
              </a:pathLst>
            </a:custGeom>
            <a:solidFill>
              <a:srgbClr val="FFFF00"/>
            </a:solidFill>
            <a:ln w="9525">
              <a:solidFill>
                <a:srgbClr val="FFFF00"/>
              </a:solidFill>
              <a:round/>
              <a:headEnd/>
              <a:tailEnd/>
            </a:ln>
          </p:spPr>
          <p:txBody>
            <a:bodyPr/>
            <a:lstStyle/>
            <a:p>
              <a:endParaRPr lang="en-US">
                <a:latin typeface="Arial" pitchFamily="34" charset="0"/>
                <a:cs typeface="Arial" pitchFamily="34" charset="0"/>
              </a:endParaRPr>
            </a:p>
          </p:txBody>
        </p:sp>
        <p:sp>
          <p:nvSpPr>
            <p:cNvPr id="304149" name="Freeform 21"/>
            <p:cNvSpPr>
              <a:spLocks/>
            </p:cNvSpPr>
            <p:nvPr/>
          </p:nvSpPr>
          <p:spPr bwMode="auto">
            <a:xfrm>
              <a:off x="3416" y="805"/>
              <a:ext cx="210" cy="212"/>
            </a:xfrm>
            <a:custGeom>
              <a:avLst/>
              <a:gdLst/>
              <a:ahLst/>
              <a:cxnLst>
                <a:cxn ang="0">
                  <a:pos x="30" y="173"/>
                </a:cxn>
                <a:cxn ang="0">
                  <a:pos x="48" y="201"/>
                </a:cxn>
                <a:cxn ang="0">
                  <a:pos x="122" y="52"/>
                </a:cxn>
                <a:cxn ang="0">
                  <a:pos x="86" y="52"/>
                </a:cxn>
                <a:cxn ang="0">
                  <a:pos x="161" y="201"/>
                </a:cxn>
                <a:cxn ang="0">
                  <a:pos x="179" y="173"/>
                </a:cxn>
                <a:cxn ang="0">
                  <a:pos x="30" y="173"/>
                </a:cxn>
                <a:cxn ang="0">
                  <a:pos x="0" y="212"/>
                </a:cxn>
                <a:cxn ang="0">
                  <a:pos x="210" y="210"/>
                </a:cxn>
                <a:cxn ang="0">
                  <a:pos x="104" y="0"/>
                </a:cxn>
                <a:cxn ang="0">
                  <a:pos x="0" y="212"/>
                </a:cxn>
                <a:cxn ang="0">
                  <a:pos x="30" y="173"/>
                </a:cxn>
              </a:cxnLst>
              <a:rect l="0" t="0" r="r" b="b"/>
              <a:pathLst>
                <a:path w="210" h="212">
                  <a:moveTo>
                    <a:pt x="30" y="173"/>
                  </a:moveTo>
                  <a:lnTo>
                    <a:pt x="48" y="201"/>
                  </a:lnTo>
                  <a:lnTo>
                    <a:pt x="122" y="52"/>
                  </a:lnTo>
                  <a:lnTo>
                    <a:pt x="86" y="52"/>
                  </a:lnTo>
                  <a:lnTo>
                    <a:pt x="161" y="201"/>
                  </a:lnTo>
                  <a:lnTo>
                    <a:pt x="179" y="173"/>
                  </a:lnTo>
                  <a:lnTo>
                    <a:pt x="30" y="173"/>
                  </a:lnTo>
                  <a:lnTo>
                    <a:pt x="0" y="212"/>
                  </a:lnTo>
                  <a:lnTo>
                    <a:pt x="210" y="210"/>
                  </a:lnTo>
                  <a:lnTo>
                    <a:pt x="104" y="0"/>
                  </a:lnTo>
                  <a:lnTo>
                    <a:pt x="0" y="212"/>
                  </a:lnTo>
                  <a:lnTo>
                    <a:pt x="30" y="173"/>
                  </a:lnTo>
                  <a:close/>
                </a:path>
              </a:pathLst>
            </a:custGeom>
            <a:solidFill>
              <a:srgbClr val="FFFF00"/>
            </a:solidFill>
            <a:ln w="9525">
              <a:solidFill>
                <a:srgbClr val="FFFF00"/>
              </a:solidFill>
              <a:round/>
              <a:headEnd/>
              <a:tailEnd/>
            </a:ln>
          </p:spPr>
          <p:txBody>
            <a:bodyPr/>
            <a:lstStyle/>
            <a:p>
              <a:endParaRPr lang="en-US">
                <a:latin typeface="Arial" pitchFamily="34" charset="0"/>
                <a:cs typeface="Arial" pitchFamily="34" charset="0"/>
              </a:endParaRPr>
            </a:p>
          </p:txBody>
        </p:sp>
        <p:sp>
          <p:nvSpPr>
            <p:cNvPr id="304202" name="Freeform 74"/>
            <p:cNvSpPr>
              <a:spLocks/>
            </p:cNvSpPr>
            <p:nvPr/>
          </p:nvSpPr>
          <p:spPr bwMode="auto">
            <a:xfrm>
              <a:off x="3213" y="805"/>
              <a:ext cx="212" cy="210"/>
            </a:xfrm>
            <a:custGeom>
              <a:avLst/>
              <a:gdLst/>
              <a:ahLst/>
              <a:cxnLst>
                <a:cxn ang="0">
                  <a:pos x="30" y="173"/>
                </a:cxn>
                <a:cxn ang="0">
                  <a:pos x="48" y="201"/>
                </a:cxn>
                <a:cxn ang="0">
                  <a:pos x="124" y="52"/>
                </a:cxn>
                <a:cxn ang="0">
                  <a:pos x="88" y="52"/>
                </a:cxn>
                <a:cxn ang="0">
                  <a:pos x="163" y="201"/>
                </a:cxn>
                <a:cxn ang="0">
                  <a:pos x="181" y="173"/>
                </a:cxn>
                <a:cxn ang="0">
                  <a:pos x="30" y="173"/>
                </a:cxn>
                <a:cxn ang="0">
                  <a:pos x="0" y="210"/>
                </a:cxn>
                <a:cxn ang="0">
                  <a:pos x="212" y="210"/>
                </a:cxn>
                <a:cxn ang="0">
                  <a:pos x="106" y="0"/>
                </a:cxn>
                <a:cxn ang="0">
                  <a:pos x="0" y="210"/>
                </a:cxn>
                <a:cxn ang="0">
                  <a:pos x="30" y="173"/>
                </a:cxn>
              </a:cxnLst>
              <a:rect l="0" t="0" r="r" b="b"/>
              <a:pathLst>
                <a:path w="212" h="210">
                  <a:moveTo>
                    <a:pt x="30" y="173"/>
                  </a:moveTo>
                  <a:lnTo>
                    <a:pt x="48" y="201"/>
                  </a:lnTo>
                  <a:lnTo>
                    <a:pt x="124" y="52"/>
                  </a:lnTo>
                  <a:lnTo>
                    <a:pt x="88" y="52"/>
                  </a:lnTo>
                  <a:lnTo>
                    <a:pt x="163" y="201"/>
                  </a:lnTo>
                  <a:lnTo>
                    <a:pt x="181" y="173"/>
                  </a:lnTo>
                  <a:lnTo>
                    <a:pt x="30" y="173"/>
                  </a:lnTo>
                  <a:lnTo>
                    <a:pt x="0" y="210"/>
                  </a:lnTo>
                  <a:lnTo>
                    <a:pt x="212" y="210"/>
                  </a:lnTo>
                  <a:lnTo>
                    <a:pt x="106" y="0"/>
                  </a:lnTo>
                  <a:lnTo>
                    <a:pt x="0" y="210"/>
                  </a:lnTo>
                  <a:lnTo>
                    <a:pt x="30" y="173"/>
                  </a:lnTo>
                  <a:close/>
                </a:path>
              </a:pathLst>
            </a:custGeom>
            <a:solidFill>
              <a:srgbClr val="FFFF00"/>
            </a:solidFill>
            <a:ln w="9525">
              <a:solidFill>
                <a:srgbClr val="FFFF00"/>
              </a:solidFill>
              <a:round/>
              <a:headEnd/>
              <a:tailEnd/>
            </a:ln>
          </p:spPr>
          <p:txBody>
            <a:bodyPr/>
            <a:lstStyle/>
            <a:p>
              <a:endParaRPr lang="en-US">
                <a:latin typeface="Arial" pitchFamily="34" charset="0"/>
                <a:cs typeface="Arial" pitchFamily="34" charset="0"/>
              </a:endParaRPr>
            </a:p>
          </p:txBody>
        </p:sp>
      </p:grpSp>
      <p:sp>
        <p:nvSpPr>
          <p:cNvPr id="304204" name="Rectangle 76"/>
          <p:cNvSpPr>
            <a:spLocks noChangeArrowheads="1"/>
          </p:cNvSpPr>
          <p:nvPr/>
        </p:nvSpPr>
        <p:spPr bwMode="auto">
          <a:xfrm>
            <a:off x="2133600" y="1056800"/>
            <a:ext cx="2133600" cy="771525"/>
          </a:xfrm>
          <a:prstGeom prst="rect">
            <a:avLst/>
          </a:prstGeom>
          <a:noFill/>
          <a:ln w="9525">
            <a:noFill/>
            <a:miter lim="800000"/>
            <a:headEnd/>
            <a:tailEnd/>
          </a:ln>
        </p:spPr>
        <p:txBody>
          <a:bodyPr lIns="0" tIns="0" rIns="0" bIns="0">
            <a:spAutoFit/>
          </a:bodyPr>
          <a:lstStyle/>
          <a:p>
            <a:pPr algn="ctr" eaLnBrk="0" hangingPunct="0">
              <a:spcBef>
                <a:spcPct val="20000"/>
              </a:spcBef>
              <a:buClr>
                <a:schemeClr val="accent2"/>
              </a:buClr>
              <a:buFont typeface="Monotype Sorts" pitchFamily="2" charset="2"/>
              <a:buNone/>
            </a:pPr>
            <a:r>
              <a:rPr kumimoji="1" lang="en-US" sz="2300">
                <a:solidFill>
                  <a:srgbClr val="FFFF99"/>
                </a:solidFill>
                <a:latin typeface="Arial" pitchFamily="34" charset="0"/>
                <a:cs typeface="Arial" pitchFamily="34" charset="0"/>
              </a:rPr>
              <a:t>INFERIOR</a:t>
            </a:r>
          </a:p>
          <a:p>
            <a:pPr algn="ctr" eaLnBrk="0" hangingPunct="0">
              <a:spcBef>
                <a:spcPct val="20000"/>
              </a:spcBef>
              <a:buClr>
                <a:schemeClr val="accent2"/>
              </a:buClr>
              <a:buFont typeface="Monotype Sorts" pitchFamily="2" charset="2"/>
              <a:buNone/>
            </a:pPr>
            <a:r>
              <a:rPr kumimoji="1" lang="en-US" sz="2300">
                <a:solidFill>
                  <a:srgbClr val="FFFF99"/>
                </a:solidFill>
                <a:latin typeface="Arial" pitchFamily="34" charset="0"/>
                <a:cs typeface="Arial" pitchFamily="34" charset="0"/>
              </a:rPr>
              <a:t>COLLICULUS </a:t>
            </a:r>
            <a:endParaRPr kumimoji="1" lang="en-US" sz="2400" b="0">
              <a:solidFill>
                <a:srgbClr val="FFFF99"/>
              </a:solidFill>
              <a:latin typeface="Arial" pitchFamily="34" charset="0"/>
              <a:cs typeface="Arial" pitchFamily="34" charset="0"/>
            </a:endParaRPr>
          </a:p>
        </p:txBody>
      </p:sp>
      <p:sp>
        <p:nvSpPr>
          <p:cNvPr id="304205" name="Text Box 77"/>
          <p:cNvSpPr txBox="1">
            <a:spLocks noChangeArrowheads="1"/>
          </p:cNvSpPr>
          <p:nvPr/>
        </p:nvSpPr>
        <p:spPr bwMode="auto">
          <a:xfrm>
            <a:off x="1433513" y="4462212"/>
            <a:ext cx="2969675" cy="462307"/>
          </a:xfrm>
          <a:prstGeom prst="rect">
            <a:avLst/>
          </a:prstGeom>
          <a:noFill/>
          <a:ln w="9525" algn="ctr">
            <a:noFill/>
            <a:miter lim="800000"/>
            <a:headEnd/>
            <a:tailEnd/>
          </a:ln>
          <a:effectLst/>
        </p:spPr>
        <p:txBody>
          <a:bodyPr wrap="square" lIns="92075" tIns="46038" rIns="92075" bIns="46038">
            <a:spAutoFit/>
          </a:bodyPr>
          <a:lstStyle/>
          <a:p>
            <a:pPr marL="342900" indent="-342900">
              <a:spcBef>
                <a:spcPct val="20000"/>
              </a:spcBef>
              <a:buClr>
                <a:schemeClr val="accent2"/>
              </a:buClr>
              <a:buSzPct val="80000"/>
              <a:buFont typeface="Wingdings" pitchFamily="2" charset="2"/>
              <a:buNone/>
            </a:pPr>
            <a:r>
              <a:rPr lang="en-US" sz="2400" b="0" dirty="0" smtClean="0">
                <a:latin typeface="Arial" pitchFamily="34" charset="0"/>
                <a:cs typeface="Arial" pitchFamily="34" charset="0"/>
              </a:rPr>
              <a:t>Monaural-GLUT</a:t>
            </a:r>
            <a:endParaRPr lang="en-US" sz="2400" b="0" dirty="0">
              <a:latin typeface="Arial" pitchFamily="34" charset="0"/>
              <a:cs typeface="Arial" pitchFamily="34" charset="0"/>
            </a:endParaRPr>
          </a:p>
        </p:txBody>
      </p:sp>
      <p:sp>
        <p:nvSpPr>
          <p:cNvPr id="304206" name="Text Box 78"/>
          <p:cNvSpPr txBox="1">
            <a:spLocks noChangeArrowheads="1"/>
          </p:cNvSpPr>
          <p:nvPr/>
        </p:nvSpPr>
        <p:spPr bwMode="auto">
          <a:xfrm>
            <a:off x="5506358" y="6356102"/>
            <a:ext cx="1317668" cy="462307"/>
          </a:xfrm>
          <a:prstGeom prst="rect">
            <a:avLst/>
          </a:prstGeom>
          <a:noFill/>
          <a:ln w="9525" algn="ctr">
            <a:noFill/>
            <a:miter lim="800000"/>
            <a:headEnd/>
            <a:tailEnd/>
          </a:ln>
          <a:effectLst/>
        </p:spPr>
        <p:txBody>
          <a:bodyPr wrap="none" lIns="92075" tIns="46038" rIns="92075" bIns="46038">
            <a:spAutoFit/>
          </a:bodyPr>
          <a:lstStyle/>
          <a:p>
            <a:pPr marL="342900" indent="-342900">
              <a:spcBef>
                <a:spcPct val="20000"/>
              </a:spcBef>
              <a:buClr>
                <a:schemeClr val="accent2"/>
              </a:buClr>
              <a:buSzPct val="80000"/>
              <a:buFont typeface="Wingdings" pitchFamily="2" charset="2"/>
              <a:buNone/>
            </a:pPr>
            <a:r>
              <a:rPr lang="en-US" sz="2400" b="0" dirty="0">
                <a:latin typeface="Arial" pitchFamily="34" charset="0"/>
                <a:cs typeface="Arial" pitchFamily="34" charset="0"/>
              </a:rPr>
              <a:t>Binaural</a:t>
            </a:r>
          </a:p>
        </p:txBody>
      </p:sp>
      <p:sp>
        <p:nvSpPr>
          <p:cNvPr id="304207" name="Text Box 79"/>
          <p:cNvSpPr txBox="1">
            <a:spLocks noChangeArrowheads="1"/>
          </p:cNvSpPr>
          <p:nvPr/>
        </p:nvSpPr>
        <p:spPr bwMode="auto">
          <a:xfrm>
            <a:off x="2171699" y="2298225"/>
            <a:ext cx="2372166" cy="462307"/>
          </a:xfrm>
          <a:prstGeom prst="rect">
            <a:avLst/>
          </a:prstGeom>
          <a:noFill/>
          <a:ln w="9525" algn="ctr">
            <a:noFill/>
            <a:miter lim="800000"/>
            <a:headEnd/>
            <a:tailEnd/>
          </a:ln>
          <a:effectLst/>
        </p:spPr>
        <p:txBody>
          <a:bodyPr wrap="square" lIns="92075" tIns="46038" rIns="92075" bIns="46038">
            <a:spAutoFit/>
          </a:bodyPr>
          <a:lstStyle/>
          <a:p>
            <a:pPr marL="342900" indent="-342900">
              <a:spcBef>
                <a:spcPct val="20000"/>
              </a:spcBef>
              <a:buClr>
                <a:schemeClr val="accent2"/>
              </a:buClr>
              <a:buSzPct val="80000"/>
              <a:buFont typeface="Wingdings" pitchFamily="2" charset="2"/>
              <a:buNone/>
            </a:pPr>
            <a:r>
              <a:rPr lang="en-US" sz="2400" b="0" dirty="0" smtClean="0">
                <a:latin typeface="Arial" pitchFamily="34" charset="0"/>
                <a:cs typeface="Arial" pitchFamily="34" charset="0"/>
              </a:rPr>
              <a:t>Binaural-GABA</a:t>
            </a:r>
            <a:endParaRPr lang="en-US" sz="2400" b="0" dirty="0">
              <a:latin typeface="Arial" pitchFamily="34" charset="0"/>
              <a:cs typeface="Arial" pitchFamily="34" charset="0"/>
            </a:endParaRPr>
          </a:p>
        </p:txBody>
      </p:sp>
      <p:sp>
        <p:nvSpPr>
          <p:cNvPr id="304208" name="Text Box 80"/>
          <p:cNvSpPr txBox="1">
            <a:spLocks noChangeArrowheads="1"/>
          </p:cNvSpPr>
          <p:nvPr/>
        </p:nvSpPr>
        <p:spPr bwMode="auto">
          <a:xfrm>
            <a:off x="7026275" y="3298350"/>
            <a:ext cx="1471557" cy="462307"/>
          </a:xfrm>
          <a:prstGeom prst="rect">
            <a:avLst/>
          </a:prstGeom>
          <a:noFill/>
          <a:ln w="9525" algn="ctr">
            <a:noFill/>
            <a:miter lim="800000"/>
            <a:headEnd/>
            <a:tailEnd/>
          </a:ln>
          <a:effectLst/>
        </p:spPr>
        <p:txBody>
          <a:bodyPr wrap="none" lIns="92075" tIns="46038" rIns="92075" bIns="46038">
            <a:spAutoFit/>
          </a:bodyPr>
          <a:lstStyle/>
          <a:p>
            <a:pPr marL="342900" indent="-342900">
              <a:spcBef>
                <a:spcPct val="20000"/>
              </a:spcBef>
              <a:buClr>
                <a:schemeClr val="accent2"/>
              </a:buClr>
              <a:buSzPct val="80000"/>
              <a:buFont typeface="Wingdings" pitchFamily="2" charset="2"/>
              <a:buNone/>
            </a:pPr>
            <a:r>
              <a:rPr lang="en-US" sz="2400" b="0">
                <a:latin typeface="Arial" pitchFamily="34" charset="0"/>
                <a:cs typeface="Arial" pitchFamily="34" charset="0"/>
              </a:rPr>
              <a:t>Monaural</a:t>
            </a:r>
          </a:p>
        </p:txBody>
      </p:sp>
      <p:sp>
        <p:nvSpPr>
          <p:cNvPr id="304209" name="Rectangle 81"/>
          <p:cNvSpPr>
            <a:spLocks noGrp="1" noChangeArrowheads="1"/>
          </p:cNvSpPr>
          <p:nvPr>
            <p:ph type="title" idx="4294967295"/>
          </p:nvPr>
        </p:nvSpPr>
        <p:spPr>
          <a:xfrm>
            <a:off x="0" y="0"/>
            <a:ext cx="9121774" cy="689429"/>
          </a:xfrm>
        </p:spPr>
        <p:txBody>
          <a:bodyPr/>
          <a:lstStyle/>
          <a:p>
            <a:pPr algn="ctr"/>
            <a:r>
              <a:rPr lang="en-US" sz="3600" dirty="0" smtClean="0">
                <a:solidFill>
                  <a:schemeClr val="tx2">
                    <a:lumMod val="90000"/>
                  </a:schemeClr>
                </a:solidFill>
                <a:cs typeface="Arial" pitchFamily="34" charset="0"/>
              </a:rPr>
              <a:t>Inputs to IC–Segregation of Function</a:t>
            </a:r>
            <a:endParaRPr lang="en-US" sz="3600" dirty="0">
              <a:solidFill>
                <a:schemeClr val="tx2">
                  <a:lumMod val="90000"/>
                </a:schemeClr>
              </a:solidFill>
              <a:cs typeface="Arial" pitchFamily="34" charset="0"/>
            </a:endParaRPr>
          </a:p>
        </p:txBody>
      </p:sp>
      <p:sp>
        <p:nvSpPr>
          <p:cNvPr id="304214" name="Text Box 86"/>
          <p:cNvSpPr txBox="1">
            <a:spLocks noChangeArrowheads="1"/>
          </p:cNvSpPr>
          <p:nvPr/>
        </p:nvSpPr>
        <p:spPr bwMode="auto">
          <a:xfrm>
            <a:off x="7026275" y="2545875"/>
            <a:ext cx="1317668" cy="462307"/>
          </a:xfrm>
          <a:prstGeom prst="rect">
            <a:avLst/>
          </a:prstGeom>
          <a:noFill/>
          <a:ln w="9525" algn="ctr">
            <a:noFill/>
            <a:miter lim="800000"/>
            <a:headEnd/>
            <a:tailEnd/>
          </a:ln>
          <a:effectLst/>
        </p:spPr>
        <p:txBody>
          <a:bodyPr wrap="none" lIns="92075" tIns="46038" rIns="92075" bIns="46038">
            <a:spAutoFit/>
          </a:bodyPr>
          <a:lstStyle/>
          <a:p>
            <a:pPr marL="342900" indent="-342900">
              <a:spcBef>
                <a:spcPct val="20000"/>
              </a:spcBef>
              <a:buClr>
                <a:schemeClr val="accent2"/>
              </a:buClr>
              <a:buSzPct val="80000"/>
              <a:buFont typeface="Wingdings" pitchFamily="2" charset="2"/>
              <a:buNone/>
            </a:pPr>
            <a:r>
              <a:rPr lang="en-US" sz="2400" b="0" dirty="0">
                <a:latin typeface="Arial" pitchFamily="34" charset="0"/>
                <a:cs typeface="Arial" pitchFamily="34" charset="0"/>
              </a:rPr>
              <a:t>Binaural</a:t>
            </a:r>
          </a:p>
        </p:txBody>
      </p:sp>
      <p:sp>
        <p:nvSpPr>
          <p:cNvPr id="73" name="Text Box 78"/>
          <p:cNvSpPr txBox="1">
            <a:spLocks noChangeArrowheads="1"/>
          </p:cNvSpPr>
          <p:nvPr/>
        </p:nvSpPr>
        <p:spPr bwMode="auto">
          <a:xfrm>
            <a:off x="2073729" y="6305302"/>
            <a:ext cx="1471330" cy="462307"/>
          </a:xfrm>
          <a:prstGeom prst="rect">
            <a:avLst/>
          </a:prstGeom>
          <a:noFill/>
          <a:ln w="9525" algn="ctr">
            <a:noFill/>
            <a:miter lim="800000"/>
            <a:headEnd/>
            <a:tailEnd/>
          </a:ln>
          <a:effectLst/>
        </p:spPr>
        <p:txBody>
          <a:bodyPr wrap="square" lIns="92075" tIns="46038" rIns="92075" bIns="46038">
            <a:spAutoFit/>
          </a:bodyPr>
          <a:lstStyle/>
          <a:p>
            <a:pPr marL="342900" indent="-342900">
              <a:spcBef>
                <a:spcPct val="20000"/>
              </a:spcBef>
              <a:buClr>
                <a:schemeClr val="accent2"/>
              </a:buClr>
              <a:buSzPct val="80000"/>
              <a:buFont typeface="Wingdings" pitchFamily="2" charset="2"/>
              <a:buNone/>
            </a:pPr>
            <a:r>
              <a:rPr lang="en-US" sz="2400" b="0" dirty="0" smtClean="0">
                <a:latin typeface="Arial" pitchFamily="34" charset="0"/>
                <a:cs typeface="Arial" pitchFamily="34" charset="0"/>
              </a:rPr>
              <a:t>Binaural</a:t>
            </a:r>
            <a:endParaRPr lang="en-US" sz="2400" b="0" dirty="0">
              <a:latin typeface="Arial" pitchFamily="34" charset="0"/>
              <a:cs typeface="Arial" pitchFamily="34" charset="0"/>
            </a:endParaRPr>
          </a:p>
        </p:txBody>
      </p:sp>
      <p:sp>
        <p:nvSpPr>
          <p:cNvPr id="72" name="TextBox 71"/>
          <p:cNvSpPr txBox="1"/>
          <p:nvPr/>
        </p:nvSpPr>
        <p:spPr>
          <a:xfrm>
            <a:off x="3446585" y="5148776"/>
            <a:ext cx="1026941" cy="461665"/>
          </a:xfrm>
          <a:prstGeom prst="rect">
            <a:avLst/>
          </a:prstGeom>
          <a:noFill/>
        </p:spPr>
        <p:txBody>
          <a:bodyPr wrap="square" rtlCol="0">
            <a:spAutoFit/>
          </a:bodyPr>
          <a:lstStyle/>
          <a:p>
            <a:pPr>
              <a:buNone/>
            </a:pPr>
            <a:r>
              <a:rPr lang="en-US" sz="2400" b="0" dirty="0" smtClean="0">
                <a:latin typeface="Arial" pitchFamily="34" charset="0"/>
                <a:cs typeface="Arial" pitchFamily="34" charset="0"/>
              </a:rPr>
              <a:t>GLUT</a:t>
            </a:r>
            <a:endParaRPr lang="en-US" sz="2400" dirty="0"/>
          </a:p>
        </p:txBody>
      </p:sp>
      <p:sp>
        <p:nvSpPr>
          <p:cNvPr id="74" name="TextBox 73"/>
          <p:cNvSpPr txBox="1"/>
          <p:nvPr/>
        </p:nvSpPr>
        <p:spPr>
          <a:xfrm>
            <a:off x="5793547" y="3798277"/>
            <a:ext cx="553998" cy="1069144"/>
          </a:xfrm>
          <a:prstGeom prst="rect">
            <a:avLst/>
          </a:prstGeom>
          <a:noFill/>
        </p:spPr>
        <p:txBody>
          <a:bodyPr vert="vert270" wrap="square" rtlCol="0">
            <a:spAutoFit/>
          </a:bodyPr>
          <a:lstStyle/>
          <a:p>
            <a:pPr>
              <a:buNone/>
            </a:pPr>
            <a:r>
              <a:rPr lang="en-US" sz="2400" b="0" dirty="0" smtClean="0">
                <a:latin typeface="Arial" pitchFamily="34" charset="0"/>
                <a:cs typeface="Arial" pitchFamily="34" charset="0"/>
              </a:rPr>
              <a:t>GLUT</a:t>
            </a:r>
            <a:endParaRPr lang="en-US" sz="2400" dirty="0"/>
          </a:p>
        </p:txBody>
      </p:sp>
      <p:sp>
        <p:nvSpPr>
          <p:cNvPr id="75" name="TextBox 74"/>
          <p:cNvSpPr txBox="1"/>
          <p:nvPr/>
        </p:nvSpPr>
        <p:spPr>
          <a:xfrm>
            <a:off x="6522723" y="3868612"/>
            <a:ext cx="848747" cy="461665"/>
          </a:xfrm>
          <a:prstGeom prst="rect">
            <a:avLst/>
          </a:prstGeom>
          <a:noFill/>
        </p:spPr>
        <p:txBody>
          <a:bodyPr vert="horz" wrap="square" rtlCol="0">
            <a:spAutoFit/>
          </a:bodyPr>
          <a:lstStyle/>
          <a:p>
            <a:pPr>
              <a:buNone/>
            </a:pPr>
            <a:r>
              <a:rPr lang="en-US" sz="2400" b="0" dirty="0" smtClean="0">
                <a:latin typeface="Arial" pitchFamily="34" charset="0"/>
                <a:cs typeface="Arial" pitchFamily="34" charset="0"/>
              </a:rPr>
              <a:t>GLY</a:t>
            </a:r>
            <a:endParaRPr lang="en-US" sz="2400" dirty="0"/>
          </a:p>
        </p:txBody>
      </p:sp>
      <p:sp>
        <p:nvSpPr>
          <p:cNvPr id="76" name="TextBox 75"/>
          <p:cNvSpPr txBox="1"/>
          <p:nvPr/>
        </p:nvSpPr>
        <p:spPr>
          <a:xfrm>
            <a:off x="7425396" y="1953068"/>
            <a:ext cx="1184030" cy="461665"/>
          </a:xfrm>
          <a:prstGeom prst="rect">
            <a:avLst/>
          </a:prstGeom>
          <a:noFill/>
        </p:spPr>
        <p:txBody>
          <a:bodyPr wrap="square" rtlCol="0">
            <a:spAutoFit/>
          </a:bodyPr>
          <a:lstStyle/>
          <a:p>
            <a:pPr>
              <a:buNone/>
            </a:pPr>
            <a:r>
              <a:rPr lang="en-US" sz="2400" b="0" dirty="0" smtClean="0">
                <a:latin typeface="Arial" pitchFamily="34" charset="0"/>
                <a:cs typeface="Arial" pitchFamily="34" charset="0"/>
              </a:rPr>
              <a:t>GABA</a:t>
            </a:r>
            <a:endParaRPr lang="en-US" sz="24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a:xfrm>
            <a:off x="766763" y="727075"/>
            <a:ext cx="8377237" cy="800100"/>
          </a:xfrm>
        </p:spPr>
        <p:txBody>
          <a:bodyPr/>
          <a:lstStyle/>
          <a:p>
            <a:pPr algn="ctr" eaLnBrk="1" hangingPunct="1">
              <a:defRPr/>
            </a:pPr>
            <a:r>
              <a:rPr lang="en-US" smtClean="0"/>
              <a:t>Synaptic domain hypothesis</a:t>
            </a:r>
          </a:p>
        </p:txBody>
      </p:sp>
      <p:sp>
        <p:nvSpPr>
          <p:cNvPr id="370691" name="Rectangle 3"/>
          <p:cNvSpPr>
            <a:spLocks noGrp="1" noChangeArrowheads="1"/>
          </p:cNvSpPr>
          <p:nvPr>
            <p:ph type="body" sz="half" idx="1"/>
          </p:nvPr>
        </p:nvSpPr>
        <p:spPr>
          <a:xfrm>
            <a:off x="1822450" y="2030413"/>
            <a:ext cx="7321550" cy="4271962"/>
          </a:xfrm>
        </p:spPr>
        <p:txBody>
          <a:bodyPr/>
          <a:lstStyle/>
          <a:p>
            <a:pPr eaLnBrk="1" hangingPunct="1">
              <a:lnSpc>
                <a:spcPct val="90000"/>
              </a:lnSpc>
            </a:pPr>
            <a:r>
              <a:rPr lang="en-US" dirty="0" smtClean="0"/>
              <a:t>Inputs make functional zones </a:t>
            </a:r>
          </a:p>
          <a:p>
            <a:pPr eaLnBrk="1" hangingPunct="1">
              <a:lnSpc>
                <a:spcPct val="90000"/>
              </a:lnSpc>
            </a:pPr>
            <a:r>
              <a:rPr lang="en-US" dirty="0" smtClean="0"/>
              <a:t>Each zone has unique combination of inputs </a:t>
            </a:r>
          </a:p>
          <a:p>
            <a:pPr eaLnBrk="1" hangingPunct="1">
              <a:lnSpc>
                <a:spcPct val="90000"/>
              </a:lnSpc>
            </a:pPr>
            <a:r>
              <a:rPr lang="en-US" dirty="0" smtClean="0"/>
              <a:t>Main domains from excitatory inputs:</a:t>
            </a:r>
          </a:p>
          <a:p>
            <a:pPr lvl="1" eaLnBrk="1" hangingPunct="1">
              <a:lnSpc>
                <a:spcPct val="90000"/>
              </a:lnSpc>
            </a:pPr>
            <a:r>
              <a:rPr lang="en-US" dirty="0" smtClean="0"/>
              <a:t>Binaural Low-frequency ITD</a:t>
            </a:r>
          </a:p>
          <a:p>
            <a:pPr lvl="1" eaLnBrk="1" hangingPunct="1">
              <a:lnSpc>
                <a:spcPct val="90000"/>
              </a:lnSpc>
            </a:pPr>
            <a:r>
              <a:rPr lang="en-US" dirty="0" smtClean="0"/>
              <a:t>Binaural Complex ILD &amp; ITD</a:t>
            </a:r>
          </a:p>
          <a:p>
            <a:pPr lvl="1" eaLnBrk="1" hangingPunct="1">
              <a:lnSpc>
                <a:spcPct val="90000"/>
              </a:lnSpc>
            </a:pPr>
            <a:r>
              <a:rPr lang="en-US" dirty="0" smtClean="0"/>
              <a:t>Monaural</a:t>
            </a:r>
          </a:p>
          <a:p>
            <a:pPr eaLnBrk="1" hangingPunct="1">
              <a:lnSpc>
                <a:spcPct val="90000"/>
              </a:lnSpc>
            </a:pPr>
            <a:r>
              <a:rPr lang="en-US" dirty="0" smtClean="0"/>
              <a:t>Separate “What” and “Where”?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gross auditory system.tif"/>
          <p:cNvPicPr>
            <a:picLocks noChangeAspect="1"/>
          </p:cNvPicPr>
          <p:nvPr/>
        </p:nvPicPr>
        <p:blipFill>
          <a:blip r:embed="rId4" cstate="print"/>
          <a:stretch>
            <a:fillRect/>
          </a:stretch>
        </p:blipFill>
        <p:spPr>
          <a:xfrm>
            <a:off x="0" y="0"/>
            <a:ext cx="9144000" cy="6273209"/>
          </a:xfrm>
          <a:prstGeom prst="rect">
            <a:avLst/>
          </a:prstGeom>
        </p:spPr>
      </p:pic>
      <p:sp>
        <p:nvSpPr>
          <p:cNvPr id="407555" name="Freeform 3"/>
          <p:cNvSpPr>
            <a:spLocks/>
          </p:cNvSpPr>
          <p:nvPr/>
        </p:nvSpPr>
        <p:spPr bwMode="auto">
          <a:xfrm>
            <a:off x="4667250" y="3733800"/>
            <a:ext cx="1809750" cy="2090738"/>
          </a:xfrm>
          <a:custGeom>
            <a:avLst/>
            <a:gdLst/>
            <a:ahLst/>
            <a:cxnLst>
              <a:cxn ang="0">
                <a:pos x="204" y="1268"/>
              </a:cxn>
              <a:cxn ang="0">
                <a:pos x="372" y="1160"/>
              </a:cxn>
              <a:cxn ang="0">
                <a:pos x="612" y="1064"/>
              </a:cxn>
              <a:cxn ang="0">
                <a:pos x="804" y="872"/>
              </a:cxn>
              <a:cxn ang="0">
                <a:pos x="918" y="626"/>
              </a:cxn>
              <a:cxn ang="0">
                <a:pos x="1044" y="536"/>
              </a:cxn>
              <a:cxn ang="0">
                <a:pos x="1140" y="488"/>
              </a:cxn>
              <a:cxn ang="0">
                <a:pos x="1044" y="344"/>
              </a:cxn>
              <a:cxn ang="0">
                <a:pos x="900" y="200"/>
              </a:cxn>
              <a:cxn ang="0">
                <a:pos x="708" y="56"/>
              </a:cxn>
              <a:cxn ang="0">
                <a:pos x="660" y="8"/>
              </a:cxn>
              <a:cxn ang="0">
                <a:pos x="564" y="104"/>
              </a:cxn>
              <a:cxn ang="0">
                <a:pos x="372" y="248"/>
              </a:cxn>
              <a:cxn ang="0">
                <a:pos x="276" y="392"/>
              </a:cxn>
              <a:cxn ang="0">
                <a:pos x="276" y="440"/>
              </a:cxn>
              <a:cxn ang="0">
                <a:pos x="276" y="584"/>
              </a:cxn>
              <a:cxn ang="0">
                <a:pos x="276" y="632"/>
              </a:cxn>
              <a:cxn ang="0">
                <a:pos x="372" y="632"/>
              </a:cxn>
              <a:cxn ang="0">
                <a:pos x="420" y="680"/>
              </a:cxn>
              <a:cxn ang="0">
                <a:pos x="324" y="824"/>
              </a:cxn>
              <a:cxn ang="0">
                <a:pos x="228" y="872"/>
              </a:cxn>
              <a:cxn ang="0">
                <a:pos x="228" y="968"/>
              </a:cxn>
              <a:cxn ang="0">
                <a:pos x="180" y="1064"/>
              </a:cxn>
              <a:cxn ang="0">
                <a:pos x="36" y="1160"/>
              </a:cxn>
              <a:cxn ang="0">
                <a:pos x="0" y="1226"/>
              </a:cxn>
              <a:cxn ang="0">
                <a:pos x="36" y="1304"/>
              </a:cxn>
              <a:cxn ang="0">
                <a:pos x="132" y="1304"/>
              </a:cxn>
              <a:cxn ang="0">
                <a:pos x="204" y="1268"/>
              </a:cxn>
            </a:cxnLst>
            <a:rect l="0" t="0" r="r" b="b"/>
            <a:pathLst>
              <a:path w="1140" h="1317">
                <a:moveTo>
                  <a:pt x="204" y="1268"/>
                </a:moveTo>
                <a:cubicBezTo>
                  <a:pt x="244" y="1244"/>
                  <a:pt x="304" y="1194"/>
                  <a:pt x="372" y="1160"/>
                </a:cubicBezTo>
                <a:cubicBezTo>
                  <a:pt x="440" y="1126"/>
                  <a:pt x="540" y="1112"/>
                  <a:pt x="612" y="1064"/>
                </a:cubicBezTo>
                <a:cubicBezTo>
                  <a:pt x="684" y="1016"/>
                  <a:pt x="753" y="945"/>
                  <a:pt x="804" y="872"/>
                </a:cubicBezTo>
                <a:cubicBezTo>
                  <a:pt x="855" y="799"/>
                  <a:pt x="878" y="682"/>
                  <a:pt x="918" y="626"/>
                </a:cubicBezTo>
                <a:cubicBezTo>
                  <a:pt x="958" y="570"/>
                  <a:pt x="1007" y="559"/>
                  <a:pt x="1044" y="536"/>
                </a:cubicBezTo>
                <a:cubicBezTo>
                  <a:pt x="1081" y="513"/>
                  <a:pt x="1140" y="520"/>
                  <a:pt x="1140" y="488"/>
                </a:cubicBezTo>
                <a:cubicBezTo>
                  <a:pt x="1140" y="456"/>
                  <a:pt x="1084" y="392"/>
                  <a:pt x="1044" y="344"/>
                </a:cubicBezTo>
                <a:cubicBezTo>
                  <a:pt x="1004" y="296"/>
                  <a:pt x="956" y="248"/>
                  <a:pt x="900" y="200"/>
                </a:cubicBezTo>
                <a:cubicBezTo>
                  <a:pt x="844" y="152"/>
                  <a:pt x="748" y="88"/>
                  <a:pt x="708" y="56"/>
                </a:cubicBezTo>
                <a:cubicBezTo>
                  <a:pt x="668" y="24"/>
                  <a:pt x="684" y="0"/>
                  <a:pt x="660" y="8"/>
                </a:cubicBezTo>
                <a:cubicBezTo>
                  <a:pt x="636" y="16"/>
                  <a:pt x="612" y="64"/>
                  <a:pt x="564" y="104"/>
                </a:cubicBezTo>
                <a:cubicBezTo>
                  <a:pt x="516" y="144"/>
                  <a:pt x="420" y="200"/>
                  <a:pt x="372" y="248"/>
                </a:cubicBezTo>
                <a:cubicBezTo>
                  <a:pt x="324" y="296"/>
                  <a:pt x="292" y="360"/>
                  <a:pt x="276" y="392"/>
                </a:cubicBezTo>
                <a:cubicBezTo>
                  <a:pt x="260" y="424"/>
                  <a:pt x="276" y="408"/>
                  <a:pt x="276" y="440"/>
                </a:cubicBezTo>
                <a:cubicBezTo>
                  <a:pt x="276" y="472"/>
                  <a:pt x="276" y="552"/>
                  <a:pt x="276" y="584"/>
                </a:cubicBezTo>
                <a:cubicBezTo>
                  <a:pt x="276" y="616"/>
                  <a:pt x="260" y="624"/>
                  <a:pt x="276" y="632"/>
                </a:cubicBezTo>
                <a:cubicBezTo>
                  <a:pt x="292" y="640"/>
                  <a:pt x="348" y="624"/>
                  <a:pt x="372" y="632"/>
                </a:cubicBezTo>
                <a:cubicBezTo>
                  <a:pt x="396" y="640"/>
                  <a:pt x="428" y="648"/>
                  <a:pt x="420" y="680"/>
                </a:cubicBezTo>
                <a:cubicBezTo>
                  <a:pt x="412" y="712"/>
                  <a:pt x="356" y="792"/>
                  <a:pt x="324" y="824"/>
                </a:cubicBezTo>
                <a:cubicBezTo>
                  <a:pt x="292" y="856"/>
                  <a:pt x="244" y="848"/>
                  <a:pt x="228" y="872"/>
                </a:cubicBezTo>
                <a:cubicBezTo>
                  <a:pt x="212" y="896"/>
                  <a:pt x="236" y="936"/>
                  <a:pt x="228" y="968"/>
                </a:cubicBezTo>
                <a:cubicBezTo>
                  <a:pt x="220" y="1000"/>
                  <a:pt x="212" y="1032"/>
                  <a:pt x="180" y="1064"/>
                </a:cubicBezTo>
                <a:cubicBezTo>
                  <a:pt x="148" y="1096"/>
                  <a:pt x="66" y="1133"/>
                  <a:pt x="36" y="1160"/>
                </a:cubicBezTo>
                <a:cubicBezTo>
                  <a:pt x="6" y="1187"/>
                  <a:pt x="0" y="1202"/>
                  <a:pt x="0" y="1226"/>
                </a:cubicBezTo>
                <a:cubicBezTo>
                  <a:pt x="0" y="1250"/>
                  <a:pt x="14" y="1291"/>
                  <a:pt x="36" y="1304"/>
                </a:cubicBezTo>
                <a:cubicBezTo>
                  <a:pt x="58" y="1317"/>
                  <a:pt x="104" y="1310"/>
                  <a:pt x="132" y="1304"/>
                </a:cubicBezTo>
                <a:cubicBezTo>
                  <a:pt x="160" y="1298"/>
                  <a:pt x="164" y="1292"/>
                  <a:pt x="204" y="1268"/>
                </a:cubicBezTo>
                <a:close/>
              </a:path>
            </a:pathLst>
          </a:custGeom>
          <a:solidFill>
            <a:schemeClr val="accent1">
              <a:alpha val="53999"/>
            </a:schemeClr>
          </a:solidFill>
          <a:ln w="9525">
            <a:noFill/>
            <a:round/>
            <a:headEnd/>
            <a:tailEnd/>
          </a:ln>
          <a:effectLst/>
        </p:spPr>
        <p:txBody>
          <a:bodyPr/>
          <a:lstStyle/>
          <a:p>
            <a:endParaRPr lang="en-US"/>
          </a:p>
        </p:txBody>
      </p:sp>
      <p:sp>
        <p:nvSpPr>
          <p:cNvPr id="407556" name="Freeform 4"/>
          <p:cNvSpPr>
            <a:spLocks/>
          </p:cNvSpPr>
          <p:nvPr/>
        </p:nvSpPr>
        <p:spPr bwMode="auto">
          <a:xfrm>
            <a:off x="4379913" y="3035300"/>
            <a:ext cx="1119187" cy="1485900"/>
          </a:xfrm>
          <a:custGeom>
            <a:avLst/>
            <a:gdLst/>
            <a:ahLst/>
            <a:cxnLst>
              <a:cxn ang="0">
                <a:pos x="457" y="832"/>
              </a:cxn>
              <a:cxn ang="0">
                <a:pos x="433" y="778"/>
              </a:cxn>
              <a:cxn ang="0">
                <a:pos x="493" y="676"/>
              </a:cxn>
              <a:cxn ang="0">
                <a:pos x="571" y="598"/>
              </a:cxn>
              <a:cxn ang="0">
                <a:pos x="613" y="514"/>
              </a:cxn>
              <a:cxn ang="0">
                <a:pos x="649" y="448"/>
              </a:cxn>
              <a:cxn ang="0">
                <a:pos x="697" y="352"/>
              </a:cxn>
              <a:cxn ang="0">
                <a:pos x="697" y="160"/>
              </a:cxn>
              <a:cxn ang="0">
                <a:pos x="649" y="88"/>
              </a:cxn>
              <a:cxn ang="0">
                <a:pos x="607" y="46"/>
              </a:cxn>
              <a:cxn ang="0">
                <a:pos x="553" y="16"/>
              </a:cxn>
              <a:cxn ang="0">
                <a:pos x="457" y="16"/>
              </a:cxn>
              <a:cxn ang="0">
                <a:pos x="313" y="112"/>
              </a:cxn>
              <a:cxn ang="0">
                <a:pos x="265" y="160"/>
              </a:cxn>
              <a:cxn ang="0">
                <a:pos x="217" y="208"/>
              </a:cxn>
              <a:cxn ang="0">
                <a:pos x="151" y="244"/>
              </a:cxn>
              <a:cxn ang="0">
                <a:pos x="121" y="304"/>
              </a:cxn>
              <a:cxn ang="0">
                <a:pos x="25" y="352"/>
              </a:cxn>
              <a:cxn ang="0">
                <a:pos x="25" y="400"/>
              </a:cxn>
              <a:cxn ang="0">
                <a:pos x="1" y="448"/>
              </a:cxn>
              <a:cxn ang="0">
                <a:pos x="19" y="592"/>
              </a:cxn>
              <a:cxn ang="0">
                <a:pos x="43" y="688"/>
              </a:cxn>
              <a:cxn ang="0">
                <a:pos x="73" y="736"/>
              </a:cxn>
              <a:cxn ang="0">
                <a:pos x="121" y="736"/>
              </a:cxn>
              <a:cxn ang="0">
                <a:pos x="169" y="784"/>
              </a:cxn>
              <a:cxn ang="0">
                <a:pos x="217" y="880"/>
              </a:cxn>
              <a:cxn ang="0">
                <a:pos x="265" y="928"/>
              </a:cxn>
              <a:cxn ang="0">
                <a:pos x="313" y="928"/>
              </a:cxn>
              <a:cxn ang="0">
                <a:pos x="409" y="880"/>
              </a:cxn>
              <a:cxn ang="0">
                <a:pos x="457" y="880"/>
              </a:cxn>
              <a:cxn ang="0">
                <a:pos x="457" y="832"/>
              </a:cxn>
            </a:cxnLst>
            <a:rect l="0" t="0" r="r" b="b"/>
            <a:pathLst>
              <a:path w="705" h="936">
                <a:moveTo>
                  <a:pt x="457" y="832"/>
                </a:moveTo>
                <a:cubicBezTo>
                  <a:pt x="453" y="815"/>
                  <a:pt x="427" y="804"/>
                  <a:pt x="433" y="778"/>
                </a:cubicBezTo>
                <a:cubicBezTo>
                  <a:pt x="439" y="752"/>
                  <a:pt x="470" y="706"/>
                  <a:pt x="493" y="676"/>
                </a:cubicBezTo>
                <a:cubicBezTo>
                  <a:pt x="516" y="646"/>
                  <a:pt x="551" y="625"/>
                  <a:pt x="571" y="598"/>
                </a:cubicBezTo>
                <a:cubicBezTo>
                  <a:pt x="591" y="571"/>
                  <a:pt x="600" y="539"/>
                  <a:pt x="613" y="514"/>
                </a:cubicBezTo>
                <a:cubicBezTo>
                  <a:pt x="626" y="489"/>
                  <a:pt x="635" y="475"/>
                  <a:pt x="649" y="448"/>
                </a:cubicBezTo>
                <a:cubicBezTo>
                  <a:pt x="663" y="421"/>
                  <a:pt x="689" y="400"/>
                  <a:pt x="697" y="352"/>
                </a:cubicBezTo>
                <a:cubicBezTo>
                  <a:pt x="705" y="304"/>
                  <a:pt x="705" y="204"/>
                  <a:pt x="697" y="160"/>
                </a:cubicBezTo>
                <a:cubicBezTo>
                  <a:pt x="689" y="116"/>
                  <a:pt x="664" y="107"/>
                  <a:pt x="649" y="88"/>
                </a:cubicBezTo>
                <a:cubicBezTo>
                  <a:pt x="634" y="69"/>
                  <a:pt x="623" y="58"/>
                  <a:pt x="607" y="46"/>
                </a:cubicBezTo>
                <a:cubicBezTo>
                  <a:pt x="591" y="34"/>
                  <a:pt x="578" y="21"/>
                  <a:pt x="553" y="16"/>
                </a:cubicBezTo>
                <a:cubicBezTo>
                  <a:pt x="528" y="11"/>
                  <a:pt x="497" y="0"/>
                  <a:pt x="457" y="16"/>
                </a:cubicBezTo>
                <a:cubicBezTo>
                  <a:pt x="417" y="32"/>
                  <a:pt x="345" y="88"/>
                  <a:pt x="313" y="112"/>
                </a:cubicBezTo>
                <a:cubicBezTo>
                  <a:pt x="281" y="136"/>
                  <a:pt x="281" y="144"/>
                  <a:pt x="265" y="160"/>
                </a:cubicBezTo>
                <a:cubicBezTo>
                  <a:pt x="249" y="176"/>
                  <a:pt x="236" y="194"/>
                  <a:pt x="217" y="208"/>
                </a:cubicBezTo>
                <a:cubicBezTo>
                  <a:pt x="198" y="222"/>
                  <a:pt x="167" y="228"/>
                  <a:pt x="151" y="244"/>
                </a:cubicBezTo>
                <a:cubicBezTo>
                  <a:pt x="135" y="260"/>
                  <a:pt x="142" y="286"/>
                  <a:pt x="121" y="304"/>
                </a:cubicBezTo>
                <a:cubicBezTo>
                  <a:pt x="100" y="322"/>
                  <a:pt x="41" y="336"/>
                  <a:pt x="25" y="352"/>
                </a:cubicBezTo>
                <a:cubicBezTo>
                  <a:pt x="9" y="368"/>
                  <a:pt x="29" y="384"/>
                  <a:pt x="25" y="400"/>
                </a:cubicBezTo>
                <a:cubicBezTo>
                  <a:pt x="21" y="416"/>
                  <a:pt x="2" y="416"/>
                  <a:pt x="1" y="448"/>
                </a:cubicBezTo>
                <a:cubicBezTo>
                  <a:pt x="0" y="480"/>
                  <a:pt x="12" y="552"/>
                  <a:pt x="19" y="592"/>
                </a:cubicBezTo>
                <a:cubicBezTo>
                  <a:pt x="26" y="632"/>
                  <a:pt x="34" y="664"/>
                  <a:pt x="43" y="688"/>
                </a:cubicBezTo>
                <a:cubicBezTo>
                  <a:pt x="52" y="712"/>
                  <a:pt x="60" y="728"/>
                  <a:pt x="73" y="736"/>
                </a:cubicBezTo>
                <a:cubicBezTo>
                  <a:pt x="86" y="744"/>
                  <a:pt x="105" y="728"/>
                  <a:pt x="121" y="736"/>
                </a:cubicBezTo>
                <a:cubicBezTo>
                  <a:pt x="137" y="744"/>
                  <a:pt x="153" y="760"/>
                  <a:pt x="169" y="784"/>
                </a:cubicBezTo>
                <a:cubicBezTo>
                  <a:pt x="185" y="808"/>
                  <a:pt x="201" y="856"/>
                  <a:pt x="217" y="880"/>
                </a:cubicBezTo>
                <a:cubicBezTo>
                  <a:pt x="233" y="904"/>
                  <a:pt x="249" y="920"/>
                  <a:pt x="265" y="928"/>
                </a:cubicBezTo>
                <a:cubicBezTo>
                  <a:pt x="281" y="936"/>
                  <a:pt x="289" y="936"/>
                  <a:pt x="313" y="928"/>
                </a:cubicBezTo>
                <a:cubicBezTo>
                  <a:pt x="337" y="920"/>
                  <a:pt x="385" y="888"/>
                  <a:pt x="409" y="880"/>
                </a:cubicBezTo>
                <a:cubicBezTo>
                  <a:pt x="433" y="872"/>
                  <a:pt x="449" y="888"/>
                  <a:pt x="457" y="880"/>
                </a:cubicBezTo>
                <a:cubicBezTo>
                  <a:pt x="465" y="872"/>
                  <a:pt x="465" y="848"/>
                  <a:pt x="457" y="832"/>
                </a:cubicBezTo>
                <a:close/>
              </a:path>
            </a:pathLst>
          </a:custGeom>
          <a:solidFill>
            <a:srgbClr val="FF5050">
              <a:alpha val="49001"/>
            </a:srgbClr>
          </a:solidFill>
          <a:ln w="9525">
            <a:noFill/>
            <a:round/>
            <a:headEnd/>
            <a:tailEnd/>
          </a:ln>
          <a:effectLst/>
        </p:spPr>
        <p:txBody>
          <a:bodyPr/>
          <a:lstStyle/>
          <a:p>
            <a:endParaRPr lang="en-US"/>
          </a:p>
        </p:txBody>
      </p:sp>
      <p:sp>
        <p:nvSpPr>
          <p:cNvPr id="407557" name="Freeform 5"/>
          <p:cNvSpPr>
            <a:spLocks/>
          </p:cNvSpPr>
          <p:nvPr/>
        </p:nvSpPr>
        <p:spPr bwMode="auto">
          <a:xfrm>
            <a:off x="1727200" y="1765300"/>
            <a:ext cx="1562100" cy="2654300"/>
          </a:xfrm>
          <a:custGeom>
            <a:avLst/>
            <a:gdLst/>
            <a:ahLst/>
            <a:cxnLst>
              <a:cxn ang="0">
                <a:pos x="352" y="48"/>
              </a:cxn>
              <a:cxn ang="0">
                <a:pos x="544" y="0"/>
              </a:cxn>
              <a:cxn ang="0">
                <a:pos x="688" y="48"/>
              </a:cxn>
              <a:cxn ang="0">
                <a:pos x="736" y="96"/>
              </a:cxn>
              <a:cxn ang="0">
                <a:pos x="832" y="240"/>
              </a:cxn>
              <a:cxn ang="0">
                <a:pos x="928" y="336"/>
              </a:cxn>
              <a:cxn ang="0">
                <a:pos x="976" y="480"/>
              </a:cxn>
              <a:cxn ang="0">
                <a:pos x="976" y="576"/>
              </a:cxn>
              <a:cxn ang="0">
                <a:pos x="976" y="672"/>
              </a:cxn>
              <a:cxn ang="0">
                <a:pos x="928" y="672"/>
              </a:cxn>
              <a:cxn ang="0">
                <a:pos x="880" y="576"/>
              </a:cxn>
              <a:cxn ang="0">
                <a:pos x="832" y="480"/>
              </a:cxn>
              <a:cxn ang="0">
                <a:pos x="784" y="432"/>
              </a:cxn>
              <a:cxn ang="0">
                <a:pos x="688" y="432"/>
              </a:cxn>
              <a:cxn ang="0">
                <a:pos x="640" y="528"/>
              </a:cxn>
              <a:cxn ang="0">
                <a:pos x="640" y="624"/>
              </a:cxn>
              <a:cxn ang="0">
                <a:pos x="640" y="768"/>
              </a:cxn>
              <a:cxn ang="0">
                <a:pos x="688" y="816"/>
              </a:cxn>
              <a:cxn ang="0">
                <a:pos x="736" y="912"/>
              </a:cxn>
              <a:cxn ang="0">
                <a:pos x="832" y="912"/>
              </a:cxn>
              <a:cxn ang="0">
                <a:pos x="880" y="1008"/>
              </a:cxn>
              <a:cxn ang="0">
                <a:pos x="880" y="1104"/>
              </a:cxn>
              <a:cxn ang="0">
                <a:pos x="784" y="1200"/>
              </a:cxn>
              <a:cxn ang="0">
                <a:pos x="688" y="1200"/>
              </a:cxn>
              <a:cxn ang="0">
                <a:pos x="640" y="1296"/>
              </a:cxn>
              <a:cxn ang="0">
                <a:pos x="640" y="1392"/>
              </a:cxn>
              <a:cxn ang="0">
                <a:pos x="592" y="1632"/>
              </a:cxn>
              <a:cxn ang="0">
                <a:pos x="496" y="1632"/>
              </a:cxn>
              <a:cxn ang="0">
                <a:pos x="400" y="1632"/>
              </a:cxn>
              <a:cxn ang="0">
                <a:pos x="304" y="1632"/>
              </a:cxn>
              <a:cxn ang="0">
                <a:pos x="256" y="1632"/>
              </a:cxn>
              <a:cxn ang="0">
                <a:pos x="160" y="1536"/>
              </a:cxn>
              <a:cxn ang="0">
                <a:pos x="112" y="1392"/>
              </a:cxn>
              <a:cxn ang="0">
                <a:pos x="112" y="1296"/>
              </a:cxn>
              <a:cxn ang="0">
                <a:pos x="112" y="1200"/>
              </a:cxn>
              <a:cxn ang="0">
                <a:pos x="112" y="1152"/>
              </a:cxn>
              <a:cxn ang="0">
                <a:pos x="64" y="1056"/>
              </a:cxn>
              <a:cxn ang="0">
                <a:pos x="16" y="960"/>
              </a:cxn>
              <a:cxn ang="0">
                <a:pos x="16" y="864"/>
              </a:cxn>
              <a:cxn ang="0">
                <a:pos x="112" y="672"/>
              </a:cxn>
              <a:cxn ang="0">
                <a:pos x="160" y="528"/>
              </a:cxn>
              <a:cxn ang="0">
                <a:pos x="208" y="384"/>
              </a:cxn>
              <a:cxn ang="0">
                <a:pos x="256" y="336"/>
              </a:cxn>
              <a:cxn ang="0">
                <a:pos x="304" y="144"/>
              </a:cxn>
              <a:cxn ang="0">
                <a:pos x="400" y="48"/>
              </a:cxn>
            </a:cxnLst>
            <a:rect l="0" t="0" r="r" b="b"/>
            <a:pathLst>
              <a:path w="984" h="1672">
                <a:moveTo>
                  <a:pt x="352" y="48"/>
                </a:moveTo>
                <a:cubicBezTo>
                  <a:pt x="420" y="24"/>
                  <a:pt x="488" y="0"/>
                  <a:pt x="544" y="0"/>
                </a:cubicBezTo>
                <a:cubicBezTo>
                  <a:pt x="600" y="0"/>
                  <a:pt x="656" y="32"/>
                  <a:pt x="688" y="48"/>
                </a:cubicBezTo>
                <a:cubicBezTo>
                  <a:pt x="720" y="64"/>
                  <a:pt x="712" y="64"/>
                  <a:pt x="736" y="96"/>
                </a:cubicBezTo>
                <a:cubicBezTo>
                  <a:pt x="760" y="128"/>
                  <a:pt x="800" y="200"/>
                  <a:pt x="832" y="240"/>
                </a:cubicBezTo>
                <a:cubicBezTo>
                  <a:pt x="864" y="280"/>
                  <a:pt x="904" y="296"/>
                  <a:pt x="928" y="336"/>
                </a:cubicBezTo>
                <a:cubicBezTo>
                  <a:pt x="952" y="376"/>
                  <a:pt x="968" y="440"/>
                  <a:pt x="976" y="480"/>
                </a:cubicBezTo>
                <a:cubicBezTo>
                  <a:pt x="984" y="520"/>
                  <a:pt x="976" y="544"/>
                  <a:pt x="976" y="576"/>
                </a:cubicBezTo>
                <a:cubicBezTo>
                  <a:pt x="976" y="608"/>
                  <a:pt x="984" y="656"/>
                  <a:pt x="976" y="672"/>
                </a:cubicBezTo>
                <a:cubicBezTo>
                  <a:pt x="968" y="688"/>
                  <a:pt x="944" y="688"/>
                  <a:pt x="928" y="672"/>
                </a:cubicBezTo>
                <a:cubicBezTo>
                  <a:pt x="912" y="656"/>
                  <a:pt x="896" y="608"/>
                  <a:pt x="880" y="576"/>
                </a:cubicBezTo>
                <a:cubicBezTo>
                  <a:pt x="864" y="544"/>
                  <a:pt x="848" y="504"/>
                  <a:pt x="832" y="480"/>
                </a:cubicBezTo>
                <a:cubicBezTo>
                  <a:pt x="816" y="456"/>
                  <a:pt x="808" y="440"/>
                  <a:pt x="784" y="432"/>
                </a:cubicBezTo>
                <a:cubicBezTo>
                  <a:pt x="760" y="424"/>
                  <a:pt x="712" y="416"/>
                  <a:pt x="688" y="432"/>
                </a:cubicBezTo>
                <a:cubicBezTo>
                  <a:pt x="664" y="448"/>
                  <a:pt x="648" y="496"/>
                  <a:pt x="640" y="528"/>
                </a:cubicBezTo>
                <a:cubicBezTo>
                  <a:pt x="632" y="560"/>
                  <a:pt x="640" y="584"/>
                  <a:pt x="640" y="624"/>
                </a:cubicBezTo>
                <a:cubicBezTo>
                  <a:pt x="640" y="664"/>
                  <a:pt x="632" y="736"/>
                  <a:pt x="640" y="768"/>
                </a:cubicBezTo>
                <a:cubicBezTo>
                  <a:pt x="648" y="800"/>
                  <a:pt x="672" y="792"/>
                  <a:pt x="688" y="816"/>
                </a:cubicBezTo>
                <a:cubicBezTo>
                  <a:pt x="704" y="840"/>
                  <a:pt x="712" y="896"/>
                  <a:pt x="736" y="912"/>
                </a:cubicBezTo>
                <a:cubicBezTo>
                  <a:pt x="760" y="928"/>
                  <a:pt x="808" y="896"/>
                  <a:pt x="832" y="912"/>
                </a:cubicBezTo>
                <a:cubicBezTo>
                  <a:pt x="856" y="928"/>
                  <a:pt x="872" y="976"/>
                  <a:pt x="880" y="1008"/>
                </a:cubicBezTo>
                <a:cubicBezTo>
                  <a:pt x="888" y="1040"/>
                  <a:pt x="896" y="1072"/>
                  <a:pt x="880" y="1104"/>
                </a:cubicBezTo>
                <a:cubicBezTo>
                  <a:pt x="864" y="1136"/>
                  <a:pt x="816" y="1184"/>
                  <a:pt x="784" y="1200"/>
                </a:cubicBezTo>
                <a:cubicBezTo>
                  <a:pt x="752" y="1216"/>
                  <a:pt x="712" y="1184"/>
                  <a:pt x="688" y="1200"/>
                </a:cubicBezTo>
                <a:cubicBezTo>
                  <a:pt x="664" y="1216"/>
                  <a:pt x="648" y="1264"/>
                  <a:pt x="640" y="1296"/>
                </a:cubicBezTo>
                <a:cubicBezTo>
                  <a:pt x="632" y="1328"/>
                  <a:pt x="648" y="1336"/>
                  <a:pt x="640" y="1392"/>
                </a:cubicBezTo>
                <a:cubicBezTo>
                  <a:pt x="632" y="1448"/>
                  <a:pt x="616" y="1592"/>
                  <a:pt x="592" y="1632"/>
                </a:cubicBezTo>
                <a:cubicBezTo>
                  <a:pt x="568" y="1672"/>
                  <a:pt x="528" y="1632"/>
                  <a:pt x="496" y="1632"/>
                </a:cubicBezTo>
                <a:cubicBezTo>
                  <a:pt x="464" y="1632"/>
                  <a:pt x="432" y="1632"/>
                  <a:pt x="400" y="1632"/>
                </a:cubicBezTo>
                <a:cubicBezTo>
                  <a:pt x="368" y="1632"/>
                  <a:pt x="328" y="1632"/>
                  <a:pt x="304" y="1632"/>
                </a:cubicBezTo>
                <a:cubicBezTo>
                  <a:pt x="280" y="1632"/>
                  <a:pt x="280" y="1648"/>
                  <a:pt x="256" y="1632"/>
                </a:cubicBezTo>
                <a:cubicBezTo>
                  <a:pt x="232" y="1616"/>
                  <a:pt x="184" y="1576"/>
                  <a:pt x="160" y="1536"/>
                </a:cubicBezTo>
                <a:cubicBezTo>
                  <a:pt x="136" y="1496"/>
                  <a:pt x="120" y="1432"/>
                  <a:pt x="112" y="1392"/>
                </a:cubicBezTo>
                <a:cubicBezTo>
                  <a:pt x="104" y="1352"/>
                  <a:pt x="112" y="1328"/>
                  <a:pt x="112" y="1296"/>
                </a:cubicBezTo>
                <a:cubicBezTo>
                  <a:pt x="112" y="1264"/>
                  <a:pt x="112" y="1224"/>
                  <a:pt x="112" y="1200"/>
                </a:cubicBezTo>
                <a:cubicBezTo>
                  <a:pt x="112" y="1176"/>
                  <a:pt x="120" y="1176"/>
                  <a:pt x="112" y="1152"/>
                </a:cubicBezTo>
                <a:cubicBezTo>
                  <a:pt x="104" y="1128"/>
                  <a:pt x="80" y="1088"/>
                  <a:pt x="64" y="1056"/>
                </a:cubicBezTo>
                <a:cubicBezTo>
                  <a:pt x="48" y="1024"/>
                  <a:pt x="24" y="992"/>
                  <a:pt x="16" y="960"/>
                </a:cubicBezTo>
                <a:cubicBezTo>
                  <a:pt x="8" y="928"/>
                  <a:pt x="0" y="912"/>
                  <a:pt x="16" y="864"/>
                </a:cubicBezTo>
                <a:cubicBezTo>
                  <a:pt x="32" y="816"/>
                  <a:pt x="88" y="728"/>
                  <a:pt x="112" y="672"/>
                </a:cubicBezTo>
                <a:cubicBezTo>
                  <a:pt x="136" y="616"/>
                  <a:pt x="144" y="576"/>
                  <a:pt x="160" y="528"/>
                </a:cubicBezTo>
                <a:cubicBezTo>
                  <a:pt x="176" y="480"/>
                  <a:pt x="192" y="416"/>
                  <a:pt x="208" y="384"/>
                </a:cubicBezTo>
                <a:cubicBezTo>
                  <a:pt x="224" y="352"/>
                  <a:pt x="240" y="376"/>
                  <a:pt x="256" y="336"/>
                </a:cubicBezTo>
                <a:cubicBezTo>
                  <a:pt x="272" y="296"/>
                  <a:pt x="280" y="192"/>
                  <a:pt x="304" y="144"/>
                </a:cubicBezTo>
                <a:cubicBezTo>
                  <a:pt x="328" y="96"/>
                  <a:pt x="364" y="72"/>
                  <a:pt x="400" y="48"/>
                </a:cubicBezTo>
              </a:path>
            </a:pathLst>
          </a:custGeom>
          <a:solidFill>
            <a:srgbClr val="66FF99">
              <a:alpha val="48000"/>
            </a:srgbClr>
          </a:solidFill>
          <a:ln w="9525">
            <a:solidFill>
              <a:schemeClr val="tx1"/>
            </a:solidFill>
            <a:round/>
            <a:headEnd/>
            <a:tailEnd/>
          </a:ln>
          <a:effectLst/>
        </p:spPr>
        <p:txBody>
          <a:bodyPr/>
          <a:lstStyle/>
          <a:p>
            <a:endParaRPr lang="en-US"/>
          </a:p>
        </p:txBody>
      </p:sp>
      <p:sp>
        <p:nvSpPr>
          <p:cNvPr id="407559" name="Freeform 7"/>
          <p:cNvSpPr>
            <a:spLocks/>
          </p:cNvSpPr>
          <p:nvPr/>
        </p:nvSpPr>
        <p:spPr bwMode="auto">
          <a:xfrm>
            <a:off x="3535363" y="3449638"/>
            <a:ext cx="919162" cy="1028700"/>
          </a:xfrm>
          <a:custGeom>
            <a:avLst/>
            <a:gdLst/>
            <a:ahLst/>
            <a:cxnLst>
              <a:cxn ang="0">
                <a:pos x="221" y="95"/>
              </a:cxn>
              <a:cxn ang="0">
                <a:pos x="269" y="13"/>
              </a:cxn>
              <a:cxn ang="0">
                <a:pos x="317" y="1"/>
              </a:cxn>
              <a:cxn ang="0">
                <a:pos x="355" y="41"/>
              </a:cxn>
              <a:cxn ang="0">
                <a:pos x="329" y="149"/>
              </a:cxn>
              <a:cxn ang="0">
                <a:pos x="403" y="171"/>
              </a:cxn>
              <a:cxn ang="0">
                <a:pos x="453" y="283"/>
              </a:cxn>
              <a:cxn ang="0">
                <a:pos x="503" y="221"/>
              </a:cxn>
              <a:cxn ang="0">
                <a:pos x="527" y="209"/>
              </a:cxn>
              <a:cxn ang="0">
                <a:pos x="551" y="353"/>
              </a:cxn>
              <a:cxn ang="0">
                <a:pos x="575" y="449"/>
              </a:cxn>
              <a:cxn ang="0">
                <a:pos x="543" y="465"/>
              </a:cxn>
              <a:cxn ang="0">
                <a:pos x="509" y="471"/>
              </a:cxn>
              <a:cxn ang="0">
                <a:pos x="431" y="533"/>
              </a:cxn>
              <a:cxn ang="0">
                <a:pos x="403" y="551"/>
              </a:cxn>
              <a:cxn ang="0">
                <a:pos x="333" y="585"/>
              </a:cxn>
              <a:cxn ang="0">
                <a:pos x="233" y="623"/>
              </a:cxn>
              <a:cxn ang="0">
                <a:pos x="77" y="641"/>
              </a:cxn>
              <a:cxn ang="0">
                <a:pos x="47" y="623"/>
              </a:cxn>
              <a:cxn ang="0">
                <a:pos x="9" y="585"/>
              </a:cxn>
              <a:cxn ang="0">
                <a:pos x="11" y="497"/>
              </a:cxn>
              <a:cxn ang="0">
                <a:pos x="45" y="421"/>
              </a:cxn>
              <a:cxn ang="0">
                <a:pos x="85" y="347"/>
              </a:cxn>
              <a:cxn ang="0">
                <a:pos x="105" y="289"/>
              </a:cxn>
              <a:cxn ang="0">
                <a:pos x="119" y="215"/>
              </a:cxn>
              <a:cxn ang="0">
                <a:pos x="149" y="161"/>
              </a:cxn>
              <a:cxn ang="0">
                <a:pos x="155" y="143"/>
              </a:cxn>
              <a:cxn ang="0">
                <a:pos x="221" y="119"/>
              </a:cxn>
              <a:cxn ang="0">
                <a:pos x="221" y="95"/>
              </a:cxn>
            </a:cxnLst>
            <a:rect l="0" t="0" r="r" b="b"/>
            <a:pathLst>
              <a:path w="579" h="648">
                <a:moveTo>
                  <a:pt x="221" y="95"/>
                </a:moveTo>
                <a:cubicBezTo>
                  <a:pt x="269" y="79"/>
                  <a:pt x="248" y="58"/>
                  <a:pt x="269" y="13"/>
                </a:cubicBezTo>
                <a:cubicBezTo>
                  <a:pt x="275" y="0"/>
                  <a:pt x="303" y="6"/>
                  <a:pt x="317" y="1"/>
                </a:cubicBezTo>
                <a:cubicBezTo>
                  <a:pt x="339" y="3"/>
                  <a:pt x="334" y="35"/>
                  <a:pt x="355" y="41"/>
                </a:cubicBezTo>
                <a:cubicBezTo>
                  <a:pt x="375" y="47"/>
                  <a:pt x="325" y="137"/>
                  <a:pt x="329" y="149"/>
                </a:cubicBezTo>
                <a:cubicBezTo>
                  <a:pt x="339" y="180"/>
                  <a:pt x="371" y="160"/>
                  <a:pt x="403" y="171"/>
                </a:cubicBezTo>
                <a:cubicBezTo>
                  <a:pt x="414" y="205"/>
                  <a:pt x="401" y="245"/>
                  <a:pt x="453" y="283"/>
                </a:cubicBezTo>
                <a:cubicBezTo>
                  <a:pt x="463" y="281"/>
                  <a:pt x="495" y="227"/>
                  <a:pt x="503" y="221"/>
                </a:cubicBezTo>
                <a:cubicBezTo>
                  <a:pt x="530" y="203"/>
                  <a:pt x="484" y="195"/>
                  <a:pt x="527" y="209"/>
                </a:cubicBezTo>
                <a:cubicBezTo>
                  <a:pt x="543" y="256"/>
                  <a:pt x="537" y="305"/>
                  <a:pt x="551" y="353"/>
                </a:cubicBezTo>
                <a:cubicBezTo>
                  <a:pt x="559" y="393"/>
                  <a:pt x="579" y="430"/>
                  <a:pt x="575" y="449"/>
                </a:cubicBezTo>
                <a:cubicBezTo>
                  <a:pt x="563" y="453"/>
                  <a:pt x="555" y="461"/>
                  <a:pt x="543" y="465"/>
                </a:cubicBezTo>
                <a:cubicBezTo>
                  <a:pt x="537" y="467"/>
                  <a:pt x="509" y="471"/>
                  <a:pt x="509" y="471"/>
                </a:cubicBezTo>
                <a:cubicBezTo>
                  <a:pt x="487" y="503"/>
                  <a:pt x="462" y="512"/>
                  <a:pt x="431" y="533"/>
                </a:cubicBezTo>
                <a:cubicBezTo>
                  <a:pt x="428" y="539"/>
                  <a:pt x="410" y="545"/>
                  <a:pt x="403" y="551"/>
                </a:cubicBezTo>
                <a:cubicBezTo>
                  <a:pt x="398" y="555"/>
                  <a:pt x="339" y="582"/>
                  <a:pt x="333" y="585"/>
                </a:cubicBezTo>
                <a:cubicBezTo>
                  <a:pt x="279" y="612"/>
                  <a:pt x="293" y="615"/>
                  <a:pt x="233" y="623"/>
                </a:cubicBezTo>
                <a:cubicBezTo>
                  <a:pt x="159" y="648"/>
                  <a:pt x="210" y="634"/>
                  <a:pt x="77" y="641"/>
                </a:cubicBezTo>
                <a:cubicBezTo>
                  <a:pt x="46" y="641"/>
                  <a:pt x="58" y="632"/>
                  <a:pt x="47" y="623"/>
                </a:cubicBezTo>
                <a:cubicBezTo>
                  <a:pt x="36" y="614"/>
                  <a:pt x="15" y="606"/>
                  <a:pt x="9" y="585"/>
                </a:cubicBezTo>
                <a:cubicBezTo>
                  <a:pt x="0" y="520"/>
                  <a:pt x="11" y="581"/>
                  <a:pt x="11" y="497"/>
                </a:cubicBezTo>
                <a:cubicBezTo>
                  <a:pt x="19" y="485"/>
                  <a:pt x="37" y="433"/>
                  <a:pt x="45" y="421"/>
                </a:cubicBezTo>
                <a:cubicBezTo>
                  <a:pt x="49" y="415"/>
                  <a:pt x="85" y="347"/>
                  <a:pt x="85" y="347"/>
                </a:cubicBezTo>
                <a:cubicBezTo>
                  <a:pt x="87" y="333"/>
                  <a:pt x="100" y="302"/>
                  <a:pt x="105" y="289"/>
                </a:cubicBezTo>
                <a:cubicBezTo>
                  <a:pt x="114" y="266"/>
                  <a:pt x="108" y="241"/>
                  <a:pt x="119" y="215"/>
                </a:cubicBezTo>
                <a:cubicBezTo>
                  <a:pt x="142" y="162"/>
                  <a:pt x="116" y="194"/>
                  <a:pt x="149" y="161"/>
                </a:cubicBezTo>
                <a:cubicBezTo>
                  <a:pt x="151" y="155"/>
                  <a:pt x="150" y="147"/>
                  <a:pt x="155" y="143"/>
                </a:cubicBezTo>
                <a:cubicBezTo>
                  <a:pt x="160" y="139"/>
                  <a:pt x="213" y="121"/>
                  <a:pt x="221" y="119"/>
                </a:cubicBezTo>
                <a:cubicBezTo>
                  <a:pt x="180" y="111"/>
                  <a:pt x="182" y="118"/>
                  <a:pt x="221" y="95"/>
                </a:cubicBezTo>
                <a:close/>
              </a:path>
            </a:pathLst>
          </a:custGeom>
          <a:gradFill rotWithShape="1">
            <a:gsLst>
              <a:gs pos="0">
                <a:srgbClr val="FFFF00">
                  <a:alpha val="50000"/>
                </a:srgbClr>
              </a:gs>
              <a:gs pos="100000">
                <a:srgbClr val="FFFF00">
                  <a:gamma/>
                  <a:shade val="46275"/>
                  <a:invGamma/>
                  <a:alpha val="50000"/>
                </a:srgbClr>
              </a:gs>
            </a:gsLst>
            <a:lin ang="5400000" scaled="1"/>
          </a:gradFill>
          <a:ln w="9525" cap="flat" cmpd="sng">
            <a:noFill/>
            <a:prstDash val="solid"/>
            <a:round/>
            <a:headEnd/>
            <a:tailEnd/>
          </a:ln>
          <a:effectLst/>
        </p:spPr>
        <p:txBody>
          <a:bodyPr lIns="92075" tIns="46038" rIns="92075" bIns="46038"/>
          <a:lstStyle/>
          <a:p>
            <a:endParaRPr lang="en-US"/>
          </a:p>
        </p:txBody>
      </p:sp>
      <p:sp>
        <p:nvSpPr>
          <p:cNvPr id="7" name="Title 6"/>
          <p:cNvSpPr>
            <a:spLocks noGrp="1"/>
          </p:cNvSpPr>
          <p:nvPr>
            <p:ph type="title"/>
          </p:nvPr>
        </p:nvSpPr>
        <p:spPr>
          <a:xfrm>
            <a:off x="0" y="6172200"/>
            <a:ext cx="9144000" cy="685800"/>
          </a:xfrm>
        </p:spPr>
        <p:txBody>
          <a:bodyPr/>
          <a:lstStyle/>
          <a:p>
            <a:pPr algn="ctr"/>
            <a:r>
              <a:rPr lang="en-US" sz="4000" kern="1200" cap="none" spc="-100" baseline="0" dirty="0" smtClean="0">
                <a:solidFill>
                  <a:schemeClr val="tx2"/>
                </a:solidFill>
                <a:latin typeface="+mj-lt"/>
                <a:ea typeface="+mj-ea"/>
                <a:cs typeface="+mj-cs"/>
              </a:rPr>
              <a:t>Auditory system in gross brain</a:t>
            </a:r>
            <a:endParaRPr lang="en-US"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7555"/>
                                        </p:tgtEl>
                                        <p:attrNameLst>
                                          <p:attrName>style.visibility</p:attrName>
                                        </p:attrNameLst>
                                      </p:cBhvr>
                                      <p:to>
                                        <p:strVal val="visible"/>
                                      </p:to>
                                    </p:set>
                                    <p:animEffect transition="in" filter="dissolve">
                                      <p:cBhvr>
                                        <p:cTn id="7" dur="500"/>
                                        <p:tgtEl>
                                          <p:spTgt spid="407555"/>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7556"/>
                                        </p:tgtEl>
                                        <p:attrNameLst>
                                          <p:attrName>style.visibility</p:attrName>
                                        </p:attrNameLst>
                                      </p:cBhvr>
                                      <p:to>
                                        <p:strVal val="visible"/>
                                      </p:to>
                                    </p:set>
                                    <p:animEffect transition="in" filter="dissolve">
                                      <p:cBhvr>
                                        <p:cTn id="12" dur="500"/>
                                        <p:tgtEl>
                                          <p:spTgt spid="407556"/>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755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407557"/>
                                        </p:tgtEl>
                                        <p:attrNameLst>
                                          <p:attrName>style.visibility</p:attrName>
                                        </p:attrNameLst>
                                      </p:cBhvr>
                                      <p:to>
                                        <p:strVal val="visible"/>
                                      </p:to>
                                    </p:set>
                                    <p:animEffect transition="in" filter="dissolve">
                                      <p:cBhvr>
                                        <p:cTn id="21" dur="500"/>
                                        <p:tgtEl>
                                          <p:spTgt spid="407557"/>
                                        </p:tgtEl>
                                      </p:cBhvr>
                                    </p:animEffec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5" grpId="0" animBg="1"/>
      <p:bldP spid="407556" grpId="0" animBg="1"/>
      <p:bldP spid="407557" grpId="0" animBg="1"/>
      <p:bldP spid="407559"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75138" name="Picture 2"/>
          <p:cNvPicPr>
            <a:picLocks noChangeAspect="1" noChangeArrowheads="1"/>
          </p:cNvPicPr>
          <p:nvPr/>
        </p:nvPicPr>
        <p:blipFill>
          <a:blip r:embed="rId2" cstate="print">
            <a:lum bright="-6000" contrast="6000"/>
          </a:blip>
          <a:srcRect/>
          <a:stretch>
            <a:fillRect/>
          </a:stretch>
        </p:blipFill>
        <p:spPr bwMode="auto">
          <a:xfrm>
            <a:off x="4572000" y="3116263"/>
            <a:ext cx="4343400" cy="3741737"/>
          </a:xfrm>
          <a:prstGeom prst="rect">
            <a:avLst/>
          </a:prstGeom>
          <a:noFill/>
          <a:ln w="12700" cap="sq">
            <a:noFill/>
            <a:miter lim="800000"/>
            <a:headEnd type="none" w="sm" len="sm"/>
            <a:tailEnd type="none" w="sm" len="sm"/>
          </a:ln>
          <a:effectLst/>
        </p:spPr>
      </p:pic>
      <p:pic>
        <p:nvPicPr>
          <p:cNvPr id="475139" name="Picture 3"/>
          <p:cNvPicPr>
            <a:picLocks noChangeAspect="1" noChangeArrowheads="1"/>
          </p:cNvPicPr>
          <p:nvPr/>
        </p:nvPicPr>
        <p:blipFill>
          <a:blip r:embed="rId3" cstate="print">
            <a:lum bright="-24000" contrast="36000"/>
          </a:blip>
          <a:srcRect/>
          <a:stretch>
            <a:fillRect/>
          </a:stretch>
        </p:blipFill>
        <p:spPr bwMode="auto">
          <a:xfrm>
            <a:off x="152400" y="228600"/>
            <a:ext cx="5462588" cy="3517900"/>
          </a:xfrm>
          <a:prstGeom prst="rect">
            <a:avLst/>
          </a:prstGeom>
          <a:noFill/>
          <a:ln w="12700" cap="sq">
            <a:noFill/>
            <a:miter lim="800000"/>
            <a:headEnd type="none" w="sm" len="sm"/>
            <a:tailEnd type="none" w="sm" len="sm"/>
          </a:ln>
          <a:effectLst/>
        </p:spPr>
      </p:pic>
      <p:pic>
        <p:nvPicPr>
          <p:cNvPr id="475141" name="Picture 5"/>
          <p:cNvPicPr>
            <a:picLocks noChangeAspect="1" noChangeArrowheads="1"/>
          </p:cNvPicPr>
          <p:nvPr/>
        </p:nvPicPr>
        <p:blipFill>
          <a:blip r:embed="rId4" cstate="print">
            <a:lum bright="12000" contrast="42000"/>
          </a:blip>
          <a:srcRect/>
          <a:stretch>
            <a:fillRect/>
          </a:stretch>
        </p:blipFill>
        <p:spPr bwMode="auto">
          <a:xfrm>
            <a:off x="5803900" y="0"/>
            <a:ext cx="3167063" cy="3221038"/>
          </a:xfrm>
          <a:prstGeom prst="rect">
            <a:avLst/>
          </a:prstGeom>
          <a:noFill/>
          <a:ln w="12700" cap="sq">
            <a:noFill/>
            <a:miter lim="800000"/>
            <a:headEnd type="none" w="sm" len="sm"/>
            <a:tailEnd type="none" w="sm" len="sm"/>
          </a:ln>
          <a:effectLst/>
        </p:spPr>
      </p:pic>
      <p:pic>
        <p:nvPicPr>
          <p:cNvPr id="475142" name="Picture 6"/>
          <p:cNvPicPr>
            <a:picLocks noChangeAspect="1" noChangeArrowheads="1"/>
          </p:cNvPicPr>
          <p:nvPr/>
        </p:nvPicPr>
        <p:blipFill>
          <a:blip r:embed="rId5" cstate="print">
            <a:lum bright="-18000" contrast="24000"/>
          </a:blip>
          <a:srcRect/>
          <a:stretch>
            <a:fillRect/>
          </a:stretch>
        </p:blipFill>
        <p:spPr bwMode="auto">
          <a:xfrm>
            <a:off x="2003425" y="4014788"/>
            <a:ext cx="2043113" cy="2219325"/>
          </a:xfrm>
          <a:prstGeom prst="rect">
            <a:avLst/>
          </a:prstGeom>
          <a:noFill/>
          <a:ln w="12700" cap="sq">
            <a:noFill/>
            <a:miter lim="800000"/>
            <a:headEnd type="none" w="sm" len="sm"/>
            <a:tailEnd type="none" w="sm" len="sm"/>
          </a:ln>
          <a:effectLst/>
        </p:spPr>
      </p:pic>
      <p:sp>
        <p:nvSpPr>
          <p:cNvPr id="475143" name="Rectangle 7"/>
          <p:cNvSpPr>
            <a:spLocks noGrp="1" noChangeArrowheads="1"/>
          </p:cNvSpPr>
          <p:nvPr>
            <p:ph type="title" idx="4294967295"/>
          </p:nvPr>
        </p:nvSpPr>
        <p:spPr>
          <a:xfrm>
            <a:off x="0" y="6237288"/>
            <a:ext cx="3062288" cy="620712"/>
          </a:xfrm>
        </p:spPr>
        <p:txBody>
          <a:bodyPr/>
          <a:lstStyle/>
          <a:p>
            <a:r>
              <a:rPr lang="en-US" sz="4000">
                <a:solidFill>
                  <a:srgbClr val="000000"/>
                </a:solidFill>
                <a:effectLst>
                  <a:outerShdw blurRad="38100" dist="38100" dir="2700000" algn="tl">
                    <a:srgbClr val="C0C0C0"/>
                  </a:outerShdw>
                </a:effectLst>
              </a:rPr>
              <a:t>MSO inputs</a:t>
            </a:r>
          </a:p>
        </p:txBody>
      </p:sp>
      <p:pic>
        <p:nvPicPr>
          <p:cNvPr id="475140" name="Picture 4"/>
          <p:cNvPicPr>
            <a:picLocks noChangeAspect="1" noChangeArrowheads="1"/>
          </p:cNvPicPr>
          <p:nvPr/>
        </p:nvPicPr>
        <p:blipFill>
          <a:blip r:embed="rId6" cstate="print"/>
          <a:srcRect/>
          <a:stretch>
            <a:fillRect/>
          </a:stretch>
        </p:blipFill>
        <p:spPr bwMode="auto">
          <a:xfrm>
            <a:off x="3065463" y="3821113"/>
            <a:ext cx="1250950" cy="793750"/>
          </a:xfrm>
          <a:prstGeom prst="rect">
            <a:avLst/>
          </a:prstGeom>
          <a:noFill/>
          <a:ln w="12700" cap="sq">
            <a:noFill/>
            <a:miter lim="800000"/>
            <a:headEnd type="none" w="sm" len="sm"/>
            <a:tailEnd type="none" w="sm" len="sm"/>
          </a:ln>
          <a:effectLst/>
        </p:spPr>
      </p:pic>
      <p:sp>
        <p:nvSpPr>
          <p:cNvPr id="475144" name="Text Box 8"/>
          <p:cNvSpPr txBox="1">
            <a:spLocks noChangeArrowheads="1"/>
          </p:cNvSpPr>
          <p:nvPr/>
        </p:nvSpPr>
        <p:spPr bwMode="auto">
          <a:xfrm>
            <a:off x="73025" y="3851274"/>
            <a:ext cx="1879600" cy="1754326"/>
          </a:xfrm>
          <a:prstGeom prst="rect">
            <a:avLst/>
          </a:prstGeom>
          <a:solidFill>
            <a:srgbClr val="FFFF00"/>
          </a:solidFill>
          <a:ln w="12700" cap="sq" algn="ctr">
            <a:noFill/>
            <a:miter lim="800000"/>
            <a:headEnd type="none" w="sm" len="sm"/>
            <a:tailEnd type="none" w="sm" len="sm"/>
          </a:ln>
          <a:effectLst/>
        </p:spPr>
        <p:txBody>
          <a:bodyPr wrap="square">
            <a:spAutoFit/>
          </a:bodyPr>
          <a:lstStyle/>
          <a:p>
            <a:pPr>
              <a:buNone/>
            </a:pPr>
            <a:r>
              <a:rPr lang="en-US" dirty="0">
                <a:solidFill>
                  <a:srgbClr val="000000"/>
                </a:solidFill>
              </a:rPr>
              <a:t>Gaps in the laminae</a:t>
            </a:r>
          </a:p>
        </p:txBody>
      </p:sp>
      <p:sp>
        <p:nvSpPr>
          <p:cNvPr id="475145" name="Line 9"/>
          <p:cNvSpPr>
            <a:spLocks noChangeShapeType="1"/>
          </p:cNvSpPr>
          <p:nvPr/>
        </p:nvSpPr>
        <p:spPr bwMode="auto">
          <a:xfrm flipV="1">
            <a:off x="1244600" y="2974975"/>
            <a:ext cx="517525" cy="925513"/>
          </a:xfrm>
          <a:prstGeom prst="line">
            <a:avLst/>
          </a:prstGeom>
          <a:noFill/>
          <a:ln w="76200" cap="sq">
            <a:solidFill>
              <a:srgbClr val="FF0000"/>
            </a:solidFill>
            <a:round/>
            <a:headEnd type="none" w="sm" len="sm"/>
            <a:tailEnd type="triangle" w="med" len="med"/>
          </a:ln>
          <a:effectLst/>
        </p:spPr>
        <p:txBody>
          <a:bodyPr/>
          <a:lstStyle/>
          <a:p>
            <a:endParaRPr lang="en-US"/>
          </a:p>
        </p:txBody>
      </p:sp>
      <p:sp>
        <p:nvSpPr>
          <p:cNvPr id="475146" name="Line 10"/>
          <p:cNvSpPr>
            <a:spLocks noChangeShapeType="1"/>
          </p:cNvSpPr>
          <p:nvPr/>
        </p:nvSpPr>
        <p:spPr bwMode="auto">
          <a:xfrm>
            <a:off x="1419679" y="4611688"/>
            <a:ext cx="944563" cy="1000125"/>
          </a:xfrm>
          <a:prstGeom prst="line">
            <a:avLst/>
          </a:prstGeom>
          <a:noFill/>
          <a:ln w="76200" cap="sq">
            <a:solidFill>
              <a:srgbClr val="FF0000"/>
            </a:solidFill>
            <a:round/>
            <a:headEnd type="none" w="sm" len="sm"/>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9714" name="Picture 2" descr="IC photo ot LSO axons"/>
          <p:cNvPicPr>
            <a:picLocks noChangeAspect="1" noChangeArrowheads="1"/>
          </p:cNvPicPr>
          <p:nvPr/>
        </p:nvPicPr>
        <p:blipFill>
          <a:blip r:embed="rId2" cstate="print"/>
          <a:srcRect/>
          <a:stretch>
            <a:fillRect/>
          </a:stretch>
        </p:blipFill>
        <p:spPr bwMode="auto">
          <a:xfrm>
            <a:off x="0" y="0"/>
            <a:ext cx="9144000" cy="6696075"/>
          </a:xfrm>
          <a:prstGeom prst="rect">
            <a:avLst/>
          </a:prstGeom>
          <a:noFill/>
        </p:spPr>
      </p:pic>
      <p:sp>
        <p:nvSpPr>
          <p:cNvPr id="499715" name="Rectangle 3"/>
          <p:cNvSpPr>
            <a:spLocks noGrp="1" noChangeArrowheads="1"/>
          </p:cNvSpPr>
          <p:nvPr>
            <p:ph type="title" idx="4294967295"/>
          </p:nvPr>
        </p:nvSpPr>
        <p:spPr>
          <a:xfrm>
            <a:off x="0" y="0"/>
            <a:ext cx="9144000" cy="871538"/>
          </a:xfrm>
        </p:spPr>
        <p:txBody>
          <a:bodyPr/>
          <a:lstStyle/>
          <a:p>
            <a:pPr algn="ctr"/>
            <a:r>
              <a:rPr lang="en-US">
                <a:effectLst>
                  <a:outerShdw blurRad="38100" dist="38100" dir="2700000" algn="tl">
                    <a:srgbClr val="FFFFFF"/>
                  </a:outerShdw>
                </a:effectLst>
              </a:rPr>
              <a:t>Shneiderman and Henkel ‘87</a:t>
            </a:r>
          </a:p>
        </p:txBody>
      </p:sp>
      <p:sp>
        <p:nvSpPr>
          <p:cNvPr id="499716" name="Rectangle 4"/>
          <p:cNvSpPr>
            <a:spLocks noGrp="1" noChangeArrowheads="1"/>
          </p:cNvSpPr>
          <p:nvPr>
            <p:ph type="body" idx="4294967295"/>
          </p:nvPr>
        </p:nvSpPr>
        <p:spPr>
          <a:xfrm>
            <a:off x="0" y="914400"/>
            <a:ext cx="7772400" cy="609600"/>
          </a:xfrm>
        </p:spPr>
        <p:txBody>
          <a:bodyPr/>
          <a:lstStyle/>
          <a:p>
            <a:pPr algn="ctr">
              <a:buFont typeface="Wingdings" pitchFamily="2" charset="2"/>
              <a:buNone/>
            </a:pPr>
            <a:r>
              <a:rPr lang="en-US"/>
              <a:t>Bilateral inputs from LSO do not overlap</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00738" name="Freeform 2"/>
          <p:cNvSpPr>
            <a:spLocks/>
          </p:cNvSpPr>
          <p:nvPr/>
        </p:nvSpPr>
        <p:spPr bwMode="auto">
          <a:xfrm>
            <a:off x="1816100" y="1228725"/>
            <a:ext cx="1601788" cy="1981200"/>
          </a:xfrm>
          <a:custGeom>
            <a:avLst/>
            <a:gdLst/>
            <a:ahLst/>
            <a:cxnLst>
              <a:cxn ang="0">
                <a:pos x="277" y="3290"/>
              </a:cxn>
              <a:cxn ang="0">
                <a:pos x="229" y="2906"/>
              </a:cxn>
              <a:cxn ang="0">
                <a:pos x="229" y="2618"/>
              </a:cxn>
              <a:cxn ang="0">
                <a:pos x="85" y="2282"/>
              </a:cxn>
              <a:cxn ang="0">
                <a:pos x="10" y="1775"/>
              </a:cxn>
              <a:cxn ang="0">
                <a:pos x="147" y="943"/>
              </a:cxn>
              <a:cxn ang="0">
                <a:pos x="558" y="229"/>
              </a:cxn>
              <a:cxn ang="0">
                <a:pos x="1093" y="26"/>
              </a:cxn>
              <a:cxn ang="0">
                <a:pos x="1573" y="74"/>
              </a:cxn>
              <a:cxn ang="0">
                <a:pos x="1909" y="266"/>
              </a:cxn>
              <a:cxn ang="0">
                <a:pos x="2197" y="410"/>
              </a:cxn>
              <a:cxn ang="0">
                <a:pos x="2485" y="506"/>
              </a:cxn>
              <a:cxn ang="0">
                <a:pos x="2629" y="506"/>
              </a:cxn>
              <a:cxn ang="0">
                <a:pos x="2629" y="746"/>
              </a:cxn>
              <a:cxn ang="0">
                <a:pos x="2437" y="890"/>
              </a:cxn>
              <a:cxn ang="0">
                <a:pos x="2389" y="1418"/>
              </a:cxn>
              <a:cxn ang="0">
                <a:pos x="2323" y="1839"/>
              </a:cxn>
              <a:cxn ang="0">
                <a:pos x="2389" y="2090"/>
              </a:cxn>
              <a:cxn ang="0">
                <a:pos x="2533" y="2234"/>
              </a:cxn>
            </a:cxnLst>
            <a:rect l="0" t="0" r="r" b="b"/>
            <a:pathLst>
              <a:path w="2661" h="3290">
                <a:moveTo>
                  <a:pt x="277" y="3290"/>
                </a:moveTo>
                <a:cubicBezTo>
                  <a:pt x="257" y="3154"/>
                  <a:pt x="237" y="3018"/>
                  <a:pt x="229" y="2906"/>
                </a:cubicBezTo>
                <a:cubicBezTo>
                  <a:pt x="221" y="2794"/>
                  <a:pt x="253" y="2722"/>
                  <a:pt x="229" y="2618"/>
                </a:cubicBezTo>
                <a:cubicBezTo>
                  <a:pt x="205" y="2514"/>
                  <a:pt x="121" y="2422"/>
                  <a:pt x="85" y="2282"/>
                </a:cubicBezTo>
                <a:cubicBezTo>
                  <a:pt x="49" y="2142"/>
                  <a:pt x="0" y="1998"/>
                  <a:pt x="10" y="1775"/>
                </a:cubicBezTo>
                <a:cubicBezTo>
                  <a:pt x="20" y="1552"/>
                  <a:pt x="56" y="1201"/>
                  <a:pt x="147" y="943"/>
                </a:cubicBezTo>
                <a:cubicBezTo>
                  <a:pt x="238" y="685"/>
                  <a:pt x="400" y="382"/>
                  <a:pt x="558" y="229"/>
                </a:cubicBezTo>
                <a:cubicBezTo>
                  <a:pt x="716" y="76"/>
                  <a:pt x="924" y="52"/>
                  <a:pt x="1093" y="26"/>
                </a:cubicBezTo>
                <a:cubicBezTo>
                  <a:pt x="1262" y="0"/>
                  <a:pt x="1437" y="34"/>
                  <a:pt x="1573" y="74"/>
                </a:cubicBezTo>
                <a:cubicBezTo>
                  <a:pt x="1709" y="114"/>
                  <a:pt x="1805" y="210"/>
                  <a:pt x="1909" y="266"/>
                </a:cubicBezTo>
                <a:cubicBezTo>
                  <a:pt x="2013" y="322"/>
                  <a:pt x="2101" y="370"/>
                  <a:pt x="2197" y="410"/>
                </a:cubicBezTo>
                <a:cubicBezTo>
                  <a:pt x="2293" y="450"/>
                  <a:pt x="2413" y="490"/>
                  <a:pt x="2485" y="506"/>
                </a:cubicBezTo>
                <a:cubicBezTo>
                  <a:pt x="2557" y="522"/>
                  <a:pt x="2605" y="466"/>
                  <a:pt x="2629" y="506"/>
                </a:cubicBezTo>
                <a:cubicBezTo>
                  <a:pt x="2653" y="546"/>
                  <a:pt x="2661" y="682"/>
                  <a:pt x="2629" y="746"/>
                </a:cubicBezTo>
                <a:cubicBezTo>
                  <a:pt x="2597" y="810"/>
                  <a:pt x="2477" y="778"/>
                  <a:pt x="2437" y="890"/>
                </a:cubicBezTo>
                <a:cubicBezTo>
                  <a:pt x="2397" y="1002"/>
                  <a:pt x="2408" y="1260"/>
                  <a:pt x="2389" y="1418"/>
                </a:cubicBezTo>
                <a:cubicBezTo>
                  <a:pt x="2370" y="1576"/>
                  <a:pt x="2323" y="1727"/>
                  <a:pt x="2323" y="1839"/>
                </a:cubicBezTo>
                <a:cubicBezTo>
                  <a:pt x="2323" y="1951"/>
                  <a:pt x="2354" y="2024"/>
                  <a:pt x="2389" y="2090"/>
                </a:cubicBezTo>
                <a:cubicBezTo>
                  <a:pt x="2424" y="2156"/>
                  <a:pt x="2481" y="2194"/>
                  <a:pt x="2533" y="2234"/>
                </a:cubicBezTo>
              </a:path>
            </a:pathLst>
          </a:custGeom>
          <a:solidFill>
            <a:srgbClr val="EAABA0"/>
          </a:solidFill>
          <a:ln w="25400" cap="flat" cmpd="sng">
            <a:solidFill>
              <a:schemeClr val="bg2"/>
            </a:solidFill>
            <a:prstDash val="solid"/>
            <a:round/>
            <a:headEnd/>
            <a:tailEnd/>
          </a:ln>
          <a:effectLst/>
        </p:spPr>
        <p:txBody>
          <a:bodyPr wrap="none" anchor="ctr"/>
          <a:lstStyle/>
          <a:p>
            <a:endParaRPr lang="en-US" sz="2000">
              <a:solidFill>
                <a:schemeClr val="bg1"/>
              </a:solidFill>
              <a:latin typeface="Arial" pitchFamily="34" charset="0"/>
              <a:cs typeface="Arial" pitchFamily="34" charset="0"/>
            </a:endParaRPr>
          </a:p>
        </p:txBody>
      </p:sp>
      <p:sp>
        <p:nvSpPr>
          <p:cNvPr id="500739" name="Line 3"/>
          <p:cNvSpPr>
            <a:spLocks noChangeShapeType="1"/>
          </p:cNvSpPr>
          <p:nvPr/>
        </p:nvSpPr>
        <p:spPr bwMode="auto">
          <a:xfrm>
            <a:off x="4559300" y="1304925"/>
            <a:ext cx="0" cy="4953000"/>
          </a:xfrm>
          <a:prstGeom prst="line">
            <a:avLst/>
          </a:prstGeom>
          <a:noFill/>
          <a:ln w="15875">
            <a:solidFill>
              <a:schemeClr val="bg2"/>
            </a:solidFill>
            <a:prstDash val="dash"/>
            <a:round/>
            <a:headEnd/>
            <a:tailEnd/>
          </a:ln>
          <a:effectLst/>
        </p:spPr>
        <p:txBody>
          <a:bodyPr wrap="none" anchor="ctr"/>
          <a:lstStyle/>
          <a:p>
            <a:endParaRPr lang="en-US" sz="2000">
              <a:solidFill>
                <a:schemeClr val="bg1"/>
              </a:solidFill>
              <a:latin typeface="Arial" pitchFamily="34" charset="0"/>
              <a:cs typeface="Arial" pitchFamily="34" charset="0"/>
            </a:endParaRPr>
          </a:p>
        </p:txBody>
      </p:sp>
      <p:sp>
        <p:nvSpPr>
          <p:cNvPr id="500740" name="Freeform 4"/>
          <p:cNvSpPr>
            <a:spLocks/>
          </p:cNvSpPr>
          <p:nvPr/>
        </p:nvSpPr>
        <p:spPr bwMode="auto">
          <a:xfrm>
            <a:off x="1663700" y="4581525"/>
            <a:ext cx="1212850" cy="1676400"/>
          </a:xfrm>
          <a:custGeom>
            <a:avLst/>
            <a:gdLst/>
            <a:ahLst/>
            <a:cxnLst>
              <a:cxn ang="0">
                <a:pos x="1226" y="0"/>
              </a:cxn>
              <a:cxn ang="0">
                <a:pos x="998" y="42"/>
              </a:cxn>
              <a:cxn ang="0">
                <a:pos x="878" y="150"/>
              </a:cxn>
              <a:cxn ang="0">
                <a:pos x="824" y="342"/>
              </a:cxn>
              <a:cxn ang="0">
                <a:pos x="806" y="618"/>
              </a:cxn>
              <a:cxn ang="0">
                <a:pos x="758" y="858"/>
              </a:cxn>
              <a:cxn ang="0">
                <a:pos x="614" y="1194"/>
              </a:cxn>
              <a:cxn ang="0">
                <a:pos x="464" y="1404"/>
              </a:cxn>
              <a:cxn ang="0">
                <a:pos x="254" y="1620"/>
              </a:cxn>
              <a:cxn ang="0">
                <a:pos x="38" y="1914"/>
              </a:cxn>
              <a:cxn ang="0">
                <a:pos x="26" y="2118"/>
              </a:cxn>
              <a:cxn ang="0">
                <a:pos x="116" y="2262"/>
              </a:cxn>
              <a:cxn ang="0">
                <a:pos x="290" y="2328"/>
              </a:cxn>
              <a:cxn ang="0">
                <a:pos x="470" y="2298"/>
              </a:cxn>
              <a:cxn ang="0">
                <a:pos x="854" y="2058"/>
              </a:cxn>
              <a:cxn ang="0">
                <a:pos x="1142" y="1770"/>
              </a:cxn>
              <a:cxn ang="0">
                <a:pos x="1382" y="1482"/>
              </a:cxn>
              <a:cxn ang="0">
                <a:pos x="1526" y="1194"/>
              </a:cxn>
              <a:cxn ang="0">
                <a:pos x="1670" y="714"/>
              </a:cxn>
              <a:cxn ang="0">
                <a:pos x="1670" y="426"/>
              </a:cxn>
              <a:cxn ang="0">
                <a:pos x="1574" y="186"/>
              </a:cxn>
              <a:cxn ang="0">
                <a:pos x="1430" y="42"/>
              </a:cxn>
              <a:cxn ang="0">
                <a:pos x="1310" y="18"/>
              </a:cxn>
              <a:cxn ang="0">
                <a:pos x="1118" y="18"/>
              </a:cxn>
            </a:cxnLst>
            <a:rect l="0" t="0" r="r" b="b"/>
            <a:pathLst>
              <a:path w="1694" h="2343">
                <a:moveTo>
                  <a:pt x="1226" y="0"/>
                </a:moveTo>
                <a:cubicBezTo>
                  <a:pt x="1188" y="6"/>
                  <a:pt x="1056" y="17"/>
                  <a:pt x="998" y="42"/>
                </a:cubicBezTo>
                <a:cubicBezTo>
                  <a:pt x="940" y="67"/>
                  <a:pt x="907" y="100"/>
                  <a:pt x="878" y="150"/>
                </a:cubicBezTo>
                <a:cubicBezTo>
                  <a:pt x="849" y="200"/>
                  <a:pt x="836" y="264"/>
                  <a:pt x="824" y="342"/>
                </a:cubicBezTo>
                <a:cubicBezTo>
                  <a:pt x="812" y="420"/>
                  <a:pt x="817" y="532"/>
                  <a:pt x="806" y="618"/>
                </a:cubicBezTo>
                <a:cubicBezTo>
                  <a:pt x="795" y="704"/>
                  <a:pt x="790" y="762"/>
                  <a:pt x="758" y="858"/>
                </a:cubicBezTo>
                <a:cubicBezTo>
                  <a:pt x="726" y="954"/>
                  <a:pt x="663" y="1103"/>
                  <a:pt x="614" y="1194"/>
                </a:cubicBezTo>
                <a:cubicBezTo>
                  <a:pt x="565" y="1285"/>
                  <a:pt x="524" y="1333"/>
                  <a:pt x="464" y="1404"/>
                </a:cubicBezTo>
                <a:cubicBezTo>
                  <a:pt x="404" y="1475"/>
                  <a:pt x="325" y="1535"/>
                  <a:pt x="254" y="1620"/>
                </a:cubicBezTo>
                <a:cubicBezTo>
                  <a:pt x="183" y="1705"/>
                  <a:pt x="76" y="1831"/>
                  <a:pt x="38" y="1914"/>
                </a:cubicBezTo>
                <a:cubicBezTo>
                  <a:pt x="0" y="1997"/>
                  <a:pt x="13" y="2060"/>
                  <a:pt x="26" y="2118"/>
                </a:cubicBezTo>
                <a:cubicBezTo>
                  <a:pt x="39" y="2176"/>
                  <a:pt x="72" y="2227"/>
                  <a:pt x="116" y="2262"/>
                </a:cubicBezTo>
                <a:cubicBezTo>
                  <a:pt x="160" y="2297"/>
                  <a:pt x="231" y="2322"/>
                  <a:pt x="290" y="2328"/>
                </a:cubicBezTo>
                <a:cubicBezTo>
                  <a:pt x="349" y="2334"/>
                  <a:pt x="376" y="2343"/>
                  <a:pt x="470" y="2298"/>
                </a:cubicBezTo>
                <a:cubicBezTo>
                  <a:pt x="564" y="2253"/>
                  <a:pt x="742" y="2146"/>
                  <a:pt x="854" y="2058"/>
                </a:cubicBezTo>
                <a:cubicBezTo>
                  <a:pt x="966" y="1970"/>
                  <a:pt x="1054" y="1866"/>
                  <a:pt x="1142" y="1770"/>
                </a:cubicBezTo>
                <a:cubicBezTo>
                  <a:pt x="1230" y="1674"/>
                  <a:pt x="1318" y="1578"/>
                  <a:pt x="1382" y="1482"/>
                </a:cubicBezTo>
                <a:cubicBezTo>
                  <a:pt x="1446" y="1386"/>
                  <a:pt x="1478" y="1322"/>
                  <a:pt x="1526" y="1194"/>
                </a:cubicBezTo>
                <a:cubicBezTo>
                  <a:pt x="1574" y="1066"/>
                  <a:pt x="1646" y="842"/>
                  <a:pt x="1670" y="714"/>
                </a:cubicBezTo>
                <a:cubicBezTo>
                  <a:pt x="1694" y="586"/>
                  <a:pt x="1686" y="514"/>
                  <a:pt x="1670" y="426"/>
                </a:cubicBezTo>
                <a:cubicBezTo>
                  <a:pt x="1654" y="338"/>
                  <a:pt x="1614" y="250"/>
                  <a:pt x="1574" y="186"/>
                </a:cubicBezTo>
                <a:cubicBezTo>
                  <a:pt x="1534" y="122"/>
                  <a:pt x="1474" y="70"/>
                  <a:pt x="1430" y="42"/>
                </a:cubicBezTo>
                <a:cubicBezTo>
                  <a:pt x="1386" y="14"/>
                  <a:pt x="1362" y="22"/>
                  <a:pt x="1310" y="18"/>
                </a:cubicBezTo>
                <a:cubicBezTo>
                  <a:pt x="1258" y="14"/>
                  <a:pt x="1158" y="18"/>
                  <a:pt x="1118" y="18"/>
                </a:cubicBezTo>
              </a:path>
            </a:pathLst>
          </a:custGeom>
          <a:solidFill>
            <a:schemeClr val="accent1"/>
          </a:solidFill>
          <a:ln w="25400" cap="flat" cmpd="sng">
            <a:solidFill>
              <a:schemeClr val="bg2"/>
            </a:solidFill>
            <a:prstDash val="solid"/>
            <a:round/>
            <a:headEnd/>
            <a:tailEnd/>
          </a:ln>
          <a:effectLst/>
        </p:spPr>
        <p:txBody>
          <a:bodyPr wrap="none" anchor="ctr"/>
          <a:lstStyle/>
          <a:p>
            <a:pPr>
              <a:buNone/>
            </a:pPr>
            <a:endParaRPr lang="en-US" sz="2000">
              <a:solidFill>
                <a:schemeClr val="bg1"/>
              </a:solidFill>
              <a:latin typeface="Arial" pitchFamily="34" charset="0"/>
              <a:cs typeface="Arial" pitchFamily="34" charset="0"/>
            </a:endParaRPr>
          </a:p>
        </p:txBody>
      </p:sp>
      <p:sp>
        <p:nvSpPr>
          <p:cNvPr id="500741" name="Freeform 5"/>
          <p:cNvSpPr>
            <a:spLocks/>
          </p:cNvSpPr>
          <p:nvPr/>
        </p:nvSpPr>
        <p:spPr bwMode="auto">
          <a:xfrm>
            <a:off x="401638" y="4348163"/>
            <a:ext cx="1697037" cy="1643062"/>
          </a:xfrm>
          <a:custGeom>
            <a:avLst/>
            <a:gdLst/>
            <a:ahLst/>
            <a:cxnLst>
              <a:cxn ang="0">
                <a:pos x="430" y="550"/>
              </a:cxn>
              <a:cxn ang="0">
                <a:pos x="407" y="493"/>
              </a:cxn>
              <a:cxn ang="0">
                <a:pos x="386" y="408"/>
              </a:cxn>
              <a:cxn ang="0">
                <a:pos x="386" y="344"/>
              </a:cxn>
              <a:cxn ang="0">
                <a:pos x="312" y="304"/>
              </a:cxn>
              <a:cxn ang="0">
                <a:pos x="211" y="313"/>
              </a:cxn>
              <a:cxn ang="0">
                <a:pos x="130" y="365"/>
              </a:cxn>
              <a:cxn ang="0">
                <a:pos x="67" y="450"/>
              </a:cxn>
              <a:cxn ang="0">
                <a:pos x="24" y="556"/>
              </a:cxn>
              <a:cxn ang="0">
                <a:pos x="1" y="679"/>
              </a:cxn>
              <a:cxn ang="0">
                <a:pos x="19" y="816"/>
              </a:cxn>
              <a:cxn ang="0">
                <a:pos x="109" y="918"/>
              </a:cxn>
              <a:cxn ang="0">
                <a:pos x="173" y="961"/>
              </a:cxn>
              <a:cxn ang="0">
                <a:pos x="343" y="1024"/>
              </a:cxn>
              <a:cxn ang="0">
                <a:pos x="513" y="1024"/>
              </a:cxn>
              <a:cxn ang="0">
                <a:pos x="598" y="982"/>
              </a:cxn>
              <a:cxn ang="0">
                <a:pos x="662" y="897"/>
              </a:cxn>
              <a:cxn ang="0">
                <a:pos x="705" y="769"/>
              </a:cxn>
              <a:cxn ang="0">
                <a:pos x="747" y="663"/>
              </a:cxn>
              <a:cxn ang="0">
                <a:pos x="747" y="599"/>
              </a:cxn>
              <a:cxn ang="0">
                <a:pos x="747" y="535"/>
              </a:cxn>
              <a:cxn ang="0">
                <a:pos x="768" y="471"/>
              </a:cxn>
              <a:cxn ang="0">
                <a:pos x="768" y="514"/>
              </a:cxn>
              <a:cxn ang="0">
                <a:pos x="768" y="578"/>
              </a:cxn>
              <a:cxn ang="0">
                <a:pos x="768" y="642"/>
              </a:cxn>
              <a:cxn ang="0">
                <a:pos x="768" y="705"/>
              </a:cxn>
              <a:cxn ang="0">
                <a:pos x="790" y="748"/>
              </a:cxn>
              <a:cxn ang="0">
                <a:pos x="875" y="727"/>
              </a:cxn>
              <a:cxn ang="0">
                <a:pos x="938" y="642"/>
              </a:cxn>
              <a:cxn ang="0">
                <a:pos x="1045" y="493"/>
              </a:cxn>
              <a:cxn ang="0">
                <a:pos x="1066" y="344"/>
              </a:cxn>
              <a:cxn ang="0">
                <a:pos x="1061" y="249"/>
              </a:cxn>
              <a:cxn ang="0">
                <a:pos x="1023" y="131"/>
              </a:cxn>
              <a:cxn ang="0">
                <a:pos x="896" y="46"/>
              </a:cxn>
              <a:cxn ang="0">
                <a:pos x="768" y="4"/>
              </a:cxn>
              <a:cxn ang="0">
                <a:pos x="620" y="25"/>
              </a:cxn>
              <a:cxn ang="0">
                <a:pos x="513" y="110"/>
              </a:cxn>
              <a:cxn ang="0">
                <a:pos x="449" y="195"/>
              </a:cxn>
              <a:cxn ang="0">
                <a:pos x="422" y="364"/>
              </a:cxn>
              <a:cxn ang="0">
                <a:pos x="438" y="550"/>
              </a:cxn>
              <a:cxn ang="0">
                <a:pos x="418" y="445"/>
              </a:cxn>
              <a:cxn ang="0">
                <a:pos x="422" y="307"/>
              </a:cxn>
              <a:cxn ang="0">
                <a:pos x="449" y="174"/>
              </a:cxn>
            </a:cxnLst>
            <a:rect l="0" t="0" r="r" b="b"/>
            <a:pathLst>
              <a:path w="1069" h="1035">
                <a:moveTo>
                  <a:pt x="430" y="550"/>
                </a:moveTo>
                <a:cubicBezTo>
                  <a:pt x="426" y="541"/>
                  <a:pt x="414" y="517"/>
                  <a:pt x="407" y="493"/>
                </a:cubicBezTo>
                <a:cubicBezTo>
                  <a:pt x="399" y="469"/>
                  <a:pt x="389" y="432"/>
                  <a:pt x="386" y="408"/>
                </a:cubicBezTo>
                <a:cubicBezTo>
                  <a:pt x="382" y="383"/>
                  <a:pt x="398" y="361"/>
                  <a:pt x="386" y="344"/>
                </a:cubicBezTo>
                <a:cubicBezTo>
                  <a:pt x="374" y="327"/>
                  <a:pt x="341" y="309"/>
                  <a:pt x="312" y="304"/>
                </a:cubicBezTo>
                <a:cubicBezTo>
                  <a:pt x="283" y="299"/>
                  <a:pt x="241" y="303"/>
                  <a:pt x="211" y="313"/>
                </a:cubicBezTo>
                <a:cubicBezTo>
                  <a:pt x="181" y="323"/>
                  <a:pt x="154" y="342"/>
                  <a:pt x="130" y="365"/>
                </a:cubicBezTo>
                <a:cubicBezTo>
                  <a:pt x="106" y="388"/>
                  <a:pt x="84" y="418"/>
                  <a:pt x="67" y="450"/>
                </a:cubicBezTo>
                <a:cubicBezTo>
                  <a:pt x="49" y="482"/>
                  <a:pt x="35" y="518"/>
                  <a:pt x="24" y="556"/>
                </a:cubicBezTo>
                <a:cubicBezTo>
                  <a:pt x="13" y="594"/>
                  <a:pt x="2" y="636"/>
                  <a:pt x="1" y="679"/>
                </a:cubicBezTo>
                <a:cubicBezTo>
                  <a:pt x="0" y="722"/>
                  <a:pt x="1" y="776"/>
                  <a:pt x="19" y="816"/>
                </a:cubicBezTo>
                <a:cubicBezTo>
                  <a:pt x="37" y="856"/>
                  <a:pt x="83" y="894"/>
                  <a:pt x="109" y="918"/>
                </a:cubicBezTo>
                <a:cubicBezTo>
                  <a:pt x="135" y="942"/>
                  <a:pt x="134" y="943"/>
                  <a:pt x="173" y="961"/>
                </a:cubicBezTo>
                <a:cubicBezTo>
                  <a:pt x="212" y="978"/>
                  <a:pt x="286" y="1014"/>
                  <a:pt x="343" y="1024"/>
                </a:cubicBezTo>
                <a:cubicBezTo>
                  <a:pt x="400" y="1035"/>
                  <a:pt x="471" y="1031"/>
                  <a:pt x="513" y="1024"/>
                </a:cubicBezTo>
                <a:cubicBezTo>
                  <a:pt x="556" y="1017"/>
                  <a:pt x="573" y="1003"/>
                  <a:pt x="598" y="982"/>
                </a:cubicBezTo>
                <a:cubicBezTo>
                  <a:pt x="623" y="961"/>
                  <a:pt x="644" y="932"/>
                  <a:pt x="662" y="897"/>
                </a:cubicBezTo>
                <a:cubicBezTo>
                  <a:pt x="680" y="861"/>
                  <a:pt x="690" y="808"/>
                  <a:pt x="705" y="769"/>
                </a:cubicBezTo>
                <a:cubicBezTo>
                  <a:pt x="719" y="730"/>
                  <a:pt x="740" y="691"/>
                  <a:pt x="747" y="663"/>
                </a:cubicBezTo>
                <a:cubicBezTo>
                  <a:pt x="754" y="634"/>
                  <a:pt x="747" y="620"/>
                  <a:pt x="747" y="599"/>
                </a:cubicBezTo>
                <a:cubicBezTo>
                  <a:pt x="747" y="578"/>
                  <a:pt x="744" y="556"/>
                  <a:pt x="747" y="535"/>
                </a:cubicBezTo>
                <a:cubicBezTo>
                  <a:pt x="751" y="514"/>
                  <a:pt x="765" y="475"/>
                  <a:pt x="768" y="471"/>
                </a:cubicBezTo>
                <a:cubicBezTo>
                  <a:pt x="772" y="468"/>
                  <a:pt x="768" y="496"/>
                  <a:pt x="768" y="514"/>
                </a:cubicBezTo>
                <a:cubicBezTo>
                  <a:pt x="768" y="532"/>
                  <a:pt x="768" y="556"/>
                  <a:pt x="768" y="578"/>
                </a:cubicBezTo>
                <a:cubicBezTo>
                  <a:pt x="768" y="599"/>
                  <a:pt x="768" y="620"/>
                  <a:pt x="768" y="642"/>
                </a:cubicBezTo>
                <a:cubicBezTo>
                  <a:pt x="768" y="663"/>
                  <a:pt x="765" y="688"/>
                  <a:pt x="768" y="705"/>
                </a:cubicBezTo>
                <a:cubicBezTo>
                  <a:pt x="772" y="723"/>
                  <a:pt x="772" y="744"/>
                  <a:pt x="790" y="748"/>
                </a:cubicBezTo>
                <a:cubicBezTo>
                  <a:pt x="807" y="751"/>
                  <a:pt x="850" y="744"/>
                  <a:pt x="875" y="727"/>
                </a:cubicBezTo>
                <a:cubicBezTo>
                  <a:pt x="899" y="709"/>
                  <a:pt x="910" y="681"/>
                  <a:pt x="938" y="642"/>
                </a:cubicBezTo>
                <a:cubicBezTo>
                  <a:pt x="967" y="603"/>
                  <a:pt x="1023" y="542"/>
                  <a:pt x="1045" y="493"/>
                </a:cubicBezTo>
                <a:cubicBezTo>
                  <a:pt x="1066" y="443"/>
                  <a:pt x="1063" y="385"/>
                  <a:pt x="1066" y="344"/>
                </a:cubicBezTo>
                <a:cubicBezTo>
                  <a:pt x="1069" y="303"/>
                  <a:pt x="1068" y="284"/>
                  <a:pt x="1061" y="249"/>
                </a:cubicBezTo>
                <a:cubicBezTo>
                  <a:pt x="1054" y="214"/>
                  <a:pt x="1050" y="165"/>
                  <a:pt x="1023" y="131"/>
                </a:cubicBezTo>
                <a:cubicBezTo>
                  <a:pt x="996" y="97"/>
                  <a:pt x="938" y="67"/>
                  <a:pt x="896" y="46"/>
                </a:cubicBezTo>
                <a:cubicBezTo>
                  <a:pt x="853" y="25"/>
                  <a:pt x="814" y="7"/>
                  <a:pt x="768" y="4"/>
                </a:cubicBezTo>
                <a:cubicBezTo>
                  <a:pt x="722" y="0"/>
                  <a:pt x="662" y="7"/>
                  <a:pt x="620" y="25"/>
                </a:cubicBezTo>
                <a:cubicBezTo>
                  <a:pt x="577" y="43"/>
                  <a:pt x="542" y="82"/>
                  <a:pt x="513" y="110"/>
                </a:cubicBezTo>
                <a:cubicBezTo>
                  <a:pt x="485" y="138"/>
                  <a:pt x="464" y="153"/>
                  <a:pt x="449" y="195"/>
                </a:cubicBezTo>
                <a:cubicBezTo>
                  <a:pt x="434" y="237"/>
                  <a:pt x="424" y="305"/>
                  <a:pt x="422" y="364"/>
                </a:cubicBezTo>
                <a:cubicBezTo>
                  <a:pt x="420" y="424"/>
                  <a:pt x="439" y="537"/>
                  <a:pt x="438" y="550"/>
                </a:cubicBezTo>
                <a:cubicBezTo>
                  <a:pt x="438" y="564"/>
                  <a:pt x="421" y="486"/>
                  <a:pt x="418" y="445"/>
                </a:cubicBezTo>
                <a:cubicBezTo>
                  <a:pt x="415" y="405"/>
                  <a:pt x="417" y="353"/>
                  <a:pt x="422" y="307"/>
                </a:cubicBezTo>
                <a:cubicBezTo>
                  <a:pt x="427" y="262"/>
                  <a:pt x="445" y="196"/>
                  <a:pt x="449" y="174"/>
                </a:cubicBezTo>
              </a:path>
            </a:pathLst>
          </a:custGeom>
          <a:solidFill>
            <a:schemeClr val="accent1"/>
          </a:solidFill>
          <a:ln w="22225" cap="flat" cmpd="sng">
            <a:solidFill>
              <a:schemeClr val="bg2"/>
            </a:solidFill>
            <a:prstDash val="solid"/>
            <a:round/>
            <a:headEnd/>
            <a:tailEnd/>
          </a:ln>
          <a:effectLst/>
        </p:spPr>
        <p:txBody>
          <a:bodyPr wrap="none" anchor="ctr"/>
          <a:lstStyle/>
          <a:p>
            <a:pPr>
              <a:buNone/>
            </a:pPr>
            <a:endParaRPr lang="en-US" sz="2000">
              <a:solidFill>
                <a:schemeClr val="bg1"/>
              </a:solidFill>
              <a:latin typeface="Arial" pitchFamily="34" charset="0"/>
              <a:cs typeface="Arial" pitchFamily="34" charset="0"/>
            </a:endParaRPr>
          </a:p>
        </p:txBody>
      </p:sp>
      <p:sp>
        <p:nvSpPr>
          <p:cNvPr id="500742" name="Freeform 6"/>
          <p:cNvSpPr>
            <a:spLocks/>
          </p:cNvSpPr>
          <p:nvPr/>
        </p:nvSpPr>
        <p:spPr bwMode="auto">
          <a:xfrm flipH="1">
            <a:off x="5549900" y="4581525"/>
            <a:ext cx="1212850" cy="1676400"/>
          </a:xfrm>
          <a:custGeom>
            <a:avLst/>
            <a:gdLst/>
            <a:ahLst/>
            <a:cxnLst>
              <a:cxn ang="0">
                <a:pos x="1226" y="0"/>
              </a:cxn>
              <a:cxn ang="0">
                <a:pos x="998" y="42"/>
              </a:cxn>
              <a:cxn ang="0">
                <a:pos x="878" y="150"/>
              </a:cxn>
              <a:cxn ang="0">
                <a:pos x="824" y="342"/>
              </a:cxn>
              <a:cxn ang="0">
                <a:pos x="806" y="618"/>
              </a:cxn>
              <a:cxn ang="0">
                <a:pos x="758" y="858"/>
              </a:cxn>
              <a:cxn ang="0">
                <a:pos x="614" y="1194"/>
              </a:cxn>
              <a:cxn ang="0">
                <a:pos x="464" y="1404"/>
              </a:cxn>
              <a:cxn ang="0">
                <a:pos x="254" y="1620"/>
              </a:cxn>
              <a:cxn ang="0">
                <a:pos x="38" y="1914"/>
              </a:cxn>
              <a:cxn ang="0">
                <a:pos x="26" y="2118"/>
              </a:cxn>
              <a:cxn ang="0">
                <a:pos x="116" y="2262"/>
              </a:cxn>
              <a:cxn ang="0">
                <a:pos x="290" y="2328"/>
              </a:cxn>
              <a:cxn ang="0">
                <a:pos x="470" y="2298"/>
              </a:cxn>
              <a:cxn ang="0">
                <a:pos x="854" y="2058"/>
              </a:cxn>
              <a:cxn ang="0">
                <a:pos x="1142" y="1770"/>
              </a:cxn>
              <a:cxn ang="0">
                <a:pos x="1382" y="1482"/>
              </a:cxn>
              <a:cxn ang="0">
                <a:pos x="1526" y="1194"/>
              </a:cxn>
              <a:cxn ang="0">
                <a:pos x="1670" y="714"/>
              </a:cxn>
              <a:cxn ang="0">
                <a:pos x="1670" y="426"/>
              </a:cxn>
              <a:cxn ang="0">
                <a:pos x="1574" y="186"/>
              </a:cxn>
              <a:cxn ang="0">
                <a:pos x="1430" y="42"/>
              </a:cxn>
              <a:cxn ang="0">
                <a:pos x="1310" y="18"/>
              </a:cxn>
              <a:cxn ang="0">
                <a:pos x="1118" y="18"/>
              </a:cxn>
            </a:cxnLst>
            <a:rect l="0" t="0" r="r" b="b"/>
            <a:pathLst>
              <a:path w="1694" h="2343">
                <a:moveTo>
                  <a:pt x="1226" y="0"/>
                </a:moveTo>
                <a:cubicBezTo>
                  <a:pt x="1188" y="6"/>
                  <a:pt x="1056" y="17"/>
                  <a:pt x="998" y="42"/>
                </a:cubicBezTo>
                <a:cubicBezTo>
                  <a:pt x="940" y="67"/>
                  <a:pt x="907" y="100"/>
                  <a:pt x="878" y="150"/>
                </a:cubicBezTo>
                <a:cubicBezTo>
                  <a:pt x="849" y="200"/>
                  <a:pt x="836" y="264"/>
                  <a:pt x="824" y="342"/>
                </a:cubicBezTo>
                <a:cubicBezTo>
                  <a:pt x="812" y="420"/>
                  <a:pt x="817" y="532"/>
                  <a:pt x="806" y="618"/>
                </a:cubicBezTo>
                <a:cubicBezTo>
                  <a:pt x="795" y="704"/>
                  <a:pt x="790" y="762"/>
                  <a:pt x="758" y="858"/>
                </a:cubicBezTo>
                <a:cubicBezTo>
                  <a:pt x="726" y="954"/>
                  <a:pt x="663" y="1103"/>
                  <a:pt x="614" y="1194"/>
                </a:cubicBezTo>
                <a:cubicBezTo>
                  <a:pt x="565" y="1285"/>
                  <a:pt x="524" y="1333"/>
                  <a:pt x="464" y="1404"/>
                </a:cubicBezTo>
                <a:cubicBezTo>
                  <a:pt x="404" y="1475"/>
                  <a:pt x="325" y="1535"/>
                  <a:pt x="254" y="1620"/>
                </a:cubicBezTo>
                <a:cubicBezTo>
                  <a:pt x="183" y="1705"/>
                  <a:pt x="76" y="1831"/>
                  <a:pt x="38" y="1914"/>
                </a:cubicBezTo>
                <a:cubicBezTo>
                  <a:pt x="0" y="1997"/>
                  <a:pt x="13" y="2060"/>
                  <a:pt x="26" y="2118"/>
                </a:cubicBezTo>
                <a:cubicBezTo>
                  <a:pt x="39" y="2176"/>
                  <a:pt x="72" y="2227"/>
                  <a:pt x="116" y="2262"/>
                </a:cubicBezTo>
                <a:cubicBezTo>
                  <a:pt x="160" y="2297"/>
                  <a:pt x="231" y="2322"/>
                  <a:pt x="290" y="2328"/>
                </a:cubicBezTo>
                <a:cubicBezTo>
                  <a:pt x="349" y="2334"/>
                  <a:pt x="376" y="2343"/>
                  <a:pt x="470" y="2298"/>
                </a:cubicBezTo>
                <a:cubicBezTo>
                  <a:pt x="564" y="2253"/>
                  <a:pt x="742" y="2146"/>
                  <a:pt x="854" y="2058"/>
                </a:cubicBezTo>
                <a:cubicBezTo>
                  <a:pt x="966" y="1970"/>
                  <a:pt x="1054" y="1866"/>
                  <a:pt x="1142" y="1770"/>
                </a:cubicBezTo>
                <a:cubicBezTo>
                  <a:pt x="1230" y="1674"/>
                  <a:pt x="1318" y="1578"/>
                  <a:pt x="1382" y="1482"/>
                </a:cubicBezTo>
                <a:cubicBezTo>
                  <a:pt x="1446" y="1386"/>
                  <a:pt x="1478" y="1322"/>
                  <a:pt x="1526" y="1194"/>
                </a:cubicBezTo>
                <a:cubicBezTo>
                  <a:pt x="1574" y="1066"/>
                  <a:pt x="1646" y="842"/>
                  <a:pt x="1670" y="714"/>
                </a:cubicBezTo>
                <a:cubicBezTo>
                  <a:pt x="1694" y="586"/>
                  <a:pt x="1686" y="514"/>
                  <a:pt x="1670" y="426"/>
                </a:cubicBezTo>
                <a:cubicBezTo>
                  <a:pt x="1654" y="338"/>
                  <a:pt x="1614" y="250"/>
                  <a:pt x="1574" y="186"/>
                </a:cubicBezTo>
                <a:cubicBezTo>
                  <a:pt x="1534" y="122"/>
                  <a:pt x="1474" y="70"/>
                  <a:pt x="1430" y="42"/>
                </a:cubicBezTo>
                <a:cubicBezTo>
                  <a:pt x="1386" y="14"/>
                  <a:pt x="1362" y="22"/>
                  <a:pt x="1310" y="18"/>
                </a:cubicBezTo>
                <a:cubicBezTo>
                  <a:pt x="1258" y="14"/>
                  <a:pt x="1158" y="18"/>
                  <a:pt x="1118" y="18"/>
                </a:cubicBezTo>
              </a:path>
            </a:pathLst>
          </a:custGeom>
          <a:solidFill>
            <a:schemeClr val="accent1"/>
          </a:solidFill>
          <a:ln w="25400" cap="flat" cmpd="sng">
            <a:solidFill>
              <a:schemeClr val="bg2"/>
            </a:solidFill>
            <a:prstDash val="solid"/>
            <a:round/>
            <a:headEnd/>
            <a:tailEnd/>
          </a:ln>
          <a:effectLst/>
        </p:spPr>
        <p:txBody>
          <a:bodyPr wrap="none" anchor="ctr"/>
          <a:lstStyle/>
          <a:p>
            <a:pPr>
              <a:buNone/>
            </a:pPr>
            <a:endParaRPr lang="en-US" sz="2000">
              <a:solidFill>
                <a:schemeClr val="bg1"/>
              </a:solidFill>
              <a:latin typeface="Arial" pitchFamily="34" charset="0"/>
              <a:cs typeface="Arial" pitchFamily="34" charset="0"/>
            </a:endParaRPr>
          </a:p>
        </p:txBody>
      </p:sp>
      <p:sp>
        <p:nvSpPr>
          <p:cNvPr id="500743" name="Freeform 7"/>
          <p:cNvSpPr>
            <a:spLocks/>
          </p:cNvSpPr>
          <p:nvPr/>
        </p:nvSpPr>
        <p:spPr bwMode="auto">
          <a:xfrm flipH="1">
            <a:off x="6284913" y="4352925"/>
            <a:ext cx="1697037" cy="1643063"/>
          </a:xfrm>
          <a:custGeom>
            <a:avLst/>
            <a:gdLst/>
            <a:ahLst/>
            <a:cxnLst>
              <a:cxn ang="0">
                <a:pos x="430" y="550"/>
              </a:cxn>
              <a:cxn ang="0">
                <a:pos x="407" y="493"/>
              </a:cxn>
              <a:cxn ang="0">
                <a:pos x="386" y="408"/>
              </a:cxn>
              <a:cxn ang="0">
                <a:pos x="386" y="344"/>
              </a:cxn>
              <a:cxn ang="0">
                <a:pos x="312" y="304"/>
              </a:cxn>
              <a:cxn ang="0">
                <a:pos x="211" y="313"/>
              </a:cxn>
              <a:cxn ang="0">
                <a:pos x="130" y="365"/>
              </a:cxn>
              <a:cxn ang="0">
                <a:pos x="67" y="450"/>
              </a:cxn>
              <a:cxn ang="0">
                <a:pos x="24" y="556"/>
              </a:cxn>
              <a:cxn ang="0">
                <a:pos x="1" y="679"/>
              </a:cxn>
              <a:cxn ang="0">
                <a:pos x="19" y="816"/>
              </a:cxn>
              <a:cxn ang="0">
                <a:pos x="109" y="918"/>
              </a:cxn>
              <a:cxn ang="0">
                <a:pos x="173" y="961"/>
              </a:cxn>
              <a:cxn ang="0">
                <a:pos x="343" y="1024"/>
              </a:cxn>
              <a:cxn ang="0">
                <a:pos x="513" y="1024"/>
              </a:cxn>
              <a:cxn ang="0">
                <a:pos x="598" y="982"/>
              </a:cxn>
              <a:cxn ang="0">
                <a:pos x="662" y="897"/>
              </a:cxn>
              <a:cxn ang="0">
                <a:pos x="705" y="769"/>
              </a:cxn>
              <a:cxn ang="0">
                <a:pos x="747" y="663"/>
              </a:cxn>
              <a:cxn ang="0">
                <a:pos x="747" y="599"/>
              </a:cxn>
              <a:cxn ang="0">
                <a:pos x="747" y="535"/>
              </a:cxn>
              <a:cxn ang="0">
                <a:pos x="768" y="471"/>
              </a:cxn>
              <a:cxn ang="0">
                <a:pos x="768" y="514"/>
              </a:cxn>
              <a:cxn ang="0">
                <a:pos x="768" y="578"/>
              </a:cxn>
              <a:cxn ang="0">
                <a:pos x="768" y="642"/>
              </a:cxn>
              <a:cxn ang="0">
                <a:pos x="768" y="705"/>
              </a:cxn>
              <a:cxn ang="0">
                <a:pos x="790" y="748"/>
              </a:cxn>
              <a:cxn ang="0">
                <a:pos x="875" y="727"/>
              </a:cxn>
              <a:cxn ang="0">
                <a:pos x="938" y="642"/>
              </a:cxn>
              <a:cxn ang="0">
                <a:pos x="1045" y="493"/>
              </a:cxn>
              <a:cxn ang="0">
                <a:pos x="1066" y="344"/>
              </a:cxn>
              <a:cxn ang="0">
                <a:pos x="1061" y="249"/>
              </a:cxn>
              <a:cxn ang="0">
                <a:pos x="1023" y="131"/>
              </a:cxn>
              <a:cxn ang="0">
                <a:pos x="896" y="46"/>
              </a:cxn>
              <a:cxn ang="0">
                <a:pos x="768" y="4"/>
              </a:cxn>
              <a:cxn ang="0">
                <a:pos x="620" y="25"/>
              </a:cxn>
              <a:cxn ang="0">
                <a:pos x="513" y="110"/>
              </a:cxn>
              <a:cxn ang="0">
                <a:pos x="449" y="195"/>
              </a:cxn>
              <a:cxn ang="0">
                <a:pos x="422" y="364"/>
              </a:cxn>
              <a:cxn ang="0">
                <a:pos x="438" y="550"/>
              </a:cxn>
              <a:cxn ang="0">
                <a:pos x="418" y="445"/>
              </a:cxn>
              <a:cxn ang="0">
                <a:pos x="422" y="307"/>
              </a:cxn>
              <a:cxn ang="0">
                <a:pos x="449" y="174"/>
              </a:cxn>
            </a:cxnLst>
            <a:rect l="0" t="0" r="r" b="b"/>
            <a:pathLst>
              <a:path w="1069" h="1035">
                <a:moveTo>
                  <a:pt x="430" y="550"/>
                </a:moveTo>
                <a:cubicBezTo>
                  <a:pt x="426" y="541"/>
                  <a:pt x="414" y="517"/>
                  <a:pt x="407" y="493"/>
                </a:cubicBezTo>
                <a:cubicBezTo>
                  <a:pt x="399" y="469"/>
                  <a:pt x="389" y="432"/>
                  <a:pt x="386" y="408"/>
                </a:cubicBezTo>
                <a:cubicBezTo>
                  <a:pt x="382" y="383"/>
                  <a:pt x="398" y="361"/>
                  <a:pt x="386" y="344"/>
                </a:cubicBezTo>
                <a:cubicBezTo>
                  <a:pt x="374" y="327"/>
                  <a:pt x="341" y="309"/>
                  <a:pt x="312" y="304"/>
                </a:cubicBezTo>
                <a:cubicBezTo>
                  <a:pt x="283" y="299"/>
                  <a:pt x="241" y="303"/>
                  <a:pt x="211" y="313"/>
                </a:cubicBezTo>
                <a:cubicBezTo>
                  <a:pt x="181" y="323"/>
                  <a:pt x="154" y="342"/>
                  <a:pt x="130" y="365"/>
                </a:cubicBezTo>
                <a:cubicBezTo>
                  <a:pt x="106" y="388"/>
                  <a:pt x="84" y="418"/>
                  <a:pt x="67" y="450"/>
                </a:cubicBezTo>
                <a:cubicBezTo>
                  <a:pt x="49" y="482"/>
                  <a:pt x="35" y="518"/>
                  <a:pt x="24" y="556"/>
                </a:cubicBezTo>
                <a:cubicBezTo>
                  <a:pt x="13" y="594"/>
                  <a:pt x="2" y="636"/>
                  <a:pt x="1" y="679"/>
                </a:cubicBezTo>
                <a:cubicBezTo>
                  <a:pt x="0" y="722"/>
                  <a:pt x="1" y="776"/>
                  <a:pt x="19" y="816"/>
                </a:cubicBezTo>
                <a:cubicBezTo>
                  <a:pt x="37" y="856"/>
                  <a:pt x="83" y="894"/>
                  <a:pt x="109" y="918"/>
                </a:cubicBezTo>
                <a:cubicBezTo>
                  <a:pt x="135" y="942"/>
                  <a:pt x="134" y="943"/>
                  <a:pt x="173" y="961"/>
                </a:cubicBezTo>
                <a:cubicBezTo>
                  <a:pt x="212" y="978"/>
                  <a:pt x="286" y="1014"/>
                  <a:pt x="343" y="1024"/>
                </a:cubicBezTo>
                <a:cubicBezTo>
                  <a:pt x="400" y="1035"/>
                  <a:pt x="471" y="1031"/>
                  <a:pt x="513" y="1024"/>
                </a:cubicBezTo>
                <a:cubicBezTo>
                  <a:pt x="556" y="1017"/>
                  <a:pt x="573" y="1003"/>
                  <a:pt x="598" y="982"/>
                </a:cubicBezTo>
                <a:cubicBezTo>
                  <a:pt x="623" y="961"/>
                  <a:pt x="644" y="932"/>
                  <a:pt x="662" y="897"/>
                </a:cubicBezTo>
                <a:cubicBezTo>
                  <a:pt x="680" y="861"/>
                  <a:pt x="690" y="808"/>
                  <a:pt x="705" y="769"/>
                </a:cubicBezTo>
                <a:cubicBezTo>
                  <a:pt x="719" y="730"/>
                  <a:pt x="740" y="691"/>
                  <a:pt x="747" y="663"/>
                </a:cubicBezTo>
                <a:cubicBezTo>
                  <a:pt x="754" y="634"/>
                  <a:pt x="747" y="620"/>
                  <a:pt x="747" y="599"/>
                </a:cubicBezTo>
                <a:cubicBezTo>
                  <a:pt x="747" y="578"/>
                  <a:pt x="744" y="556"/>
                  <a:pt x="747" y="535"/>
                </a:cubicBezTo>
                <a:cubicBezTo>
                  <a:pt x="751" y="514"/>
                  <a:pt x="765" y="475"/>
                  <a:pt x="768" y="471"/>
                </a:cubicBezTo>
                <a:cubicBezTo>
                  <a:pt x="772" y="468"/>
                  <a:pt x="768" y="496"/>
                  <a:pt x="768" y="514"/>
                </a:cubicBezTo>
                <a:cubicBezTo>
                  <a:pt x="768" y="532"/>
                  <a:pt x="768" y="556"/>
                  <a:pt x="768" y="578"/>
                </a:cubicBezTo>
                <a:cubicBezTo>
                  <a:pt x="768" y="599"/>
                  <a:pt x="768" y="620"/>
                  <a:pt x="768" y="642"/>
                </a:cubicBezTo>
                <a:cubicBezTo>
                  <a:pt x="768" y="663"/>
                  <a:pt x="765" y="688"/>
                  <a:pt x="768" y="705"/>
                </a:cubicBezTo>
                <a:cubicBezTo>
                  <a:pt x="772" y="723"/>
                  <a:pt x="772" y="744"/>
                  <a:pt x="790" y="748"/>
                </a:cubicBezTo>
                <a:cubicBezTo>
                  <a:pt x="807" y="751"/>
                  <a:pt x="850" y="744"/>
                  <a:pt x="875" y="727"/>
                </a:cubicBezTo>
                <a:cubicBezTo>
                  <a:pt x="899" y="709"/>
                  <a:pt x="910" y="681"/>
                  <a:pt x="938" y="642"/>
                </a:cubicBezTo>
                <a:cubicBezTo>
                  <a:pt x="967" y="603"/>
                  <a:pt x="1023" y="542"/>
                  <a:pt x="1045" y="493"/>
                </a:cubicBezTo>
                <a:cubicBezTo>
                  <a:pt x="1066" y="443"/>
                  <a:pt x="1063" y="385"/>
                  <a:pt x="1066" y="344"/>
                </a:cubicBezTo>
                <a:cubicBezTo>
                  <a:pt x="1069" y="303"/>
                  <a:pt x="1068" y="284"/>
                  <a:pt x="1061" y="249"/>
                </a:cubicBezTo>
                <a:cubicBezTo>
                  <a:pt x="1054" y="214"/>
                  <a:pt x="1050" y="165"/>
                  <a:pt x="1023" y="131"/>
                </a:cubicBezTo>
                <a:cubicBezTo>
                  <a:pt x="996" y="97"/>
                  <a:pt x="938" y="67"/>
                  <a:pt x="896" y="46"/>
                </a:cubicBezTo>
                <a:cubicBezTo>
                  <a:pt x="853" y="25"/>
                  <a:pt x="814" y="7"/>
                  <a:pt x="768" y="4"/>
                </a:cubicBezTo>
                <a:cubicBezTo>
                  <a:pt x="722" y="0"/>
                  <a:pt x="662" y="7"/>
                  <a:pt x="620" y="25"/>
                </a:cubicBezTo>
                <a:cubicBezTo>
                  <a:pt x="577" y="43"/>
                  <a:pt x="542" y="82"/>
                  <a:pt x="513" y="110"/>
                </a:cubicBezTo>
                <a:cubicBezTo>
                  <a:pt x="485" y="138"/>
                  <a:pt x="464" y="153"/>
                  <a:pt x="449" y="195"/>
                </a:cubicBezTo>
                <a:cubicBezTo>
                  <a:pt x="434" y="237"/>
                  <a:pt x="424" y="305"/>
                  <a:pt x="422" y="364"/>
                </a:cubicBezTo>
                <a:cubicBezTo>
                  <a:pt x="420" y="424"/>
                  <a:pt x="439" y="537"/>
                  <a:pt x="438" y="550"/>
                </a:cubicBezTo>
                <a:cubicBezTo>
                  <a:pt x="438" y="564"/>
                  <a:pt x="421" y="486"/>
                  <a:pt x="418" y="445"/>
                </a:cubicBezTo>
                <a:cubicBezTo>
                  <a:pt x="415" y="405"/>
                  <a:pt x="417" y="353"/>
                  <a:pt x="422" y="307"/>
                </a:cubicBezTo>
                <a:cubicBezTo>
                  <a:pt x="427" y="262"/>
                  <a:pt x="445" y="196"/>
                  <a:pt x="449" y="174"/>
                </a:cubicBezTo>
              </a:path>
            </a:pathLst>
          </a:custGeom>
          <a:solidFill>
            <a:schemeClr val="accent1"/>
          </a:solidFill>
          <a:ln w="22225" cap="flat" cmpd="sng">
            <a:solidFill>
              <a:schemeClr val="bg2"/>
            </a:solidFill>
            <a:prstDash val="solid"/>
            <a:round/>
            <a:headEnd/>
            <a:tailEnd/>
          </a:ln>
          <a:effectLst/>
        </p:spPr>
        <p:txBody>
          <a:bodyPr wrap="none" anchor="ctr"/>
          <a:lstStyle/>
          <a:p>
            <a:pPr>
              <a:buNone/>
            </a:pPr>
            <a:endParaRPr lang="en-US" sz="2000">
              <a:solidFill>
                <a:schemeClr val="bg1"/>
              </a:solidFill>
              <a:latin typeface="Arial" pitchFamily="34" charset="0"/>
              <a:cs typeface="Arial" pitchFamily="34" charset="0"/>
            </a:endParaRPr>
          </a:p>
        </p:txBody>
      </p:sp>
      <p:sp>
        <p:nvSpPr>
          <p:cNvPr id="500744" name="Line 8"/>
          <p:cNvSpPr>
            <a:spLocks noChangeShapeType="1"/>
          </p:cNvSpPr>
          <p:nvPr/>
        </p:nvSpPr>
        <p:spPr bwMode="auto">
          <a:xfrm flipH="1" flipV="1">
            <a:off x="2757713" y="2017485"/>
            <a:ext cx="4695599" cy="3289527"/>
          </a:xfrm>
          <a:prstGeom prst="line">
            <a:avLst/>
          </a:prstGeom>
          <a:noFill/>
          <a:ln w="38100">
            <a:solidFill>
              <a:srgbClr val="00FF00"/>
            </a:solidFill>
            <a:round/>
            <a:headEnd type="oval" w="med" len="med"/>
            <a:tailEnd type="triangle" w="med" len="med"/>
          </a:ln>
          <a:effectLst/>
        </p:spPr>
        <p:txBody>
          <a:bodyPr wrap="none" anchor="ctr"/>
          <a:lstStyle/>
          <a:p>
            <a:endParaRPr lang="en-US" sz="2000">
              <a:solidFill>
                <a:schemeClr val="bg1"/>
              </a:solidFill>
              <a:latin typeface="Arial" pitchFamily="34" charset="0"/>
              <a:cs typeface="Arial" pitchFamily="34" charset="0"/>
            </a:endParaRPr>
          </a:p>
        </p:txBody>
      </p:sp>
      <p:sp>
        <p:nvSpPr>
          <p:cNvPr id="500745" name="Line 9"/>
          <p:cNvSpPr>
            <a:spLocks noChangeShapeType="1"/>
          </p:cNvSpPr>
          <p:nvPr/>
        </p:nvSpPr>
        <p:spPr bwMode="auto">
          <a:xfrm flipH="1" flipV="1">
            <a:off x="2379980" y="2409370"/>
            <a:ext cx="45719" cy="2897642"/>
          </a:xfrm>
          <a:prstGeom prst="line">
            <a:avLst/>
          </a:prstGeom>
          <a:noFill/>
          <a:ln w="38100">
            <a:solidFill>
              <a:srgbClr val="FF0000"/>
            </a:solidFill>
            <a:round/>
            <a:headEnd type="oval" w="med" len="med"/>
            <a:tailEnd type="triangle" w="med" len="med"/>
          </a:ln>
          <a:effectLst/>
        </p:spPr>
        <p:txBody>
          <a:bodyPr wrap="none" anchor="ctr"/>
          <a:lstStyle/>
          <a:p>
            <a:endParaRPr lang="en-US" sz="2000">
              <a:solidFill>
                <a:schemeClr val="bg1"/>
              </a:solidFill>
              <a:latin typeface="Arial" pitchFamily="34" charset="0"/>
              <a:cs typeface="Arial" pitchFamily="34" charset="0"/>
            </a:endParaRPr>
          </a:p>
        </p:txBody>
      </p:sp>
      <p:grpSp>
        <p:nvGrpSpPr>
          <p:cNvPr id="2" name="Group 10"/>
          <p:cNvGrpSpPr>
            <a:grpSpLocks/>
          </p:cNvGrpSpPr>
          <p:nvPr/>
        </p:nvGrpSpPr>
        <p:grpSpPr bwMode="auto">
          <a:xfrm>
            <a:off x="2400300" y="4010025"/>
            <a:ext cx="1930400" cy="1257300"/>
            <a:chOff x="1568" y="2232"/>
            <a:chExt cx="1216" cy="792"/>
          </a:xfrm>
        </p:grpSpPr>
        <p:grpSp>
          <p:nvGrpSpPr>
            <p:cNvPr id="3" name="Group 11"/>
            <p:cNvGrpSpPr>
              <a:grpSpLocks/>
            </p:cNvGrpSpPr>
            <p:nvPr/>
          </p:nvGrpSpPr>
          <p:grpSpPr bwMode="auto">
            <a:xfrm>
              <a:off x="1568" y="2304"/>
              <a:ext cx="844" cy="720"/>
              <a:chOff x="1664" y="2304"/>
              <a:chExt cx="844" cy="720"/>
            </a:xfrm>
          </p:grpSpPr>
          <p:sp>
            <p:nvSpPr>
              <p:cNvPr id="500748" name="AutoShape 12"/>
              <p:cNvSpPr>
                <a:spLocks noChangeArrowheads="1"/>
              </p:cNvSpPr>
              <p:nvPr/>
            </p:nvSpPr>
            <p:spPr bwMode="auto">
              <a:xfrm rot="13744712">
                <a:off x="1904" y="2453"/>
                <a:ext cx="192" cy="672"/>
              </a:xfrm>
              <a:prstGeom prst="triangle">
                <a:avLst>
                  <a:gd name="adj" fmla="val 50000"/>
                </a:avLst>
              </a:prstGeom>
              <a:solidFill>
                <a:srgbClr val="FF0000"/>
              </a:solidFill>
              <a:ln w="9525" algn="ctr">
                <a:solidFill>
                  <a:schemeClr val="bg2"/>
                </a:solidFill>
                <a:miter lim="800000"/>
                <a:headEnd/>
                <a:tailEnd/>
              </a:ln>
              <a:effectLst/>
            </p:spPr>
            <p:txBody>
              <a:bodyPr wrap="none" anchor="ctr"/>
              <a:lstStyle/>
              <a:p>
                <a:pPr>
                  <a:buNone/>
                </a:pPr>
                <a:endParaRPr lang="en-US" sz="2000">
                  <a:solidFill>
                    <a:schemeClr val="bg1"/>
                  </a:solidFill>
                  <a:latin typeface="Arial" pitchFamily="34" charset="0"/>
                  <a:cs typeface="Arial" pitchFamily="34" charset="0"/>
                </a:endParaRPr>
              </a:p>
            </p:txBody>
          </p:sp>
          <p:sp>
            <p:nvSpPr>
              <p:cNvPr id="500749" name="Line 13"/>
              <p:cNvSpPr>
                <a:spLocks noChangeShapeType="1"/>
              </p:cNvSpPr>
              <p:nvPr/>
            </p:nvSpPr>
            <p:spPr bwMode="auto">
              <a:xfrm flipH="1">
                <a:off x="1728" y="2304"/>
                <a:ext cx="624" cy="720"/>
              </a:xfrm>
              <a:prstGeom prst="line">
                <a:avLst/>
              </a:prstGeom>
              <a:noFill/>
              <a:ln w="15875">
                <a:solidFill>
                  <a:schemeClr val="bg2"/>
                </a:solidFill>
                <a:round/>
                <a:headEnd/>
                <a:tailEnd/>
              </a:ln>
              <a:effectLst/>
            </p:spPr>
            <p:txBody>
              <a:bodyPr wrap="none" anchor="ctr"/>
              <a:lstStyle/>
              <a:p>
                <a:pPr>
                  <a:buNone/>
                </a:pPr>
                <a:endParaRPr lang="en-US" sz="2000">
                  <a:solidFill>
                    <a:schemeClr val="bg1"/>
                  </a:solidFill>
                  <a:latin typeface="Arial" pitchFamily="34" charset="0"/>
                  <a:cs typeface="Arial" pitchFamily="34" charset="0"/>
                </a:endParaRPr>
              </a:p>
            </p:txBody>
          </p:sp>
          <p:sp>
            <p:nvSpPr>
              <p:cNvPr id="500750" name="Line 14"/>
              <p:cNvSpPr>
                <a:spLocks noChangeShapeType="1"/>
              </p:cNvSpPr>
              <p:nvPr/>
            </p:nvSpPr>
            <p:spPr bwMode="auto">
              <a:xfrm flipH="1">
                <a:off x="1740" y="2532"/>
                <a:ext cx="768" cy="480"/>
              </a:xfrm>
              <a:prstGeom prst="line">
                <a:avLst/>
              </a:prstGeom>
              <a:noFill/>
              <a:ln w="15875">
                <a:solidFill>
                  <a:schemeClr val="bg2"/>
                </a:solidFill>
                <a:round/>
                <a:headEnd/>
                <a:tailEnd/>
              </a:ln>
              <a:effectLst/>
            </p:spPr>
            <p:txBody>
              <a:bodyPr wrap="none" anchor="ctr"/>
              <a:lstStyle/>
              <a:p>
                <a:pPr>
                  <a:buNone/>
                </a:pPr>
                <a:endParaRPr lang="en-US" sz="2000">
                  <a:solidFill>
                    <a:schemeClr val="bg1"/>
                  </a:solidFill>
                  <a:latin typeface="Arial" pitchFamily="34" charset="0"/>
                  <a:cs typeface="Arial" pitchFamily="34" charset="0"/>
                </a:endParaRPr>
              </a:p>
            </p:txBody>
          </p:sp>
        </p:grpSp>
        <p:sp>
          <p:nvSpPr>
            <p:cNvPr id="500751" name="Line 15"/>
            <p:cNvSpPr>
              <a:spLocks noChangeShapeType="1"/>
            </p:cNvSpPr>
            <p:nvPr/>
          </p:nvSpPr>
          <p:spPr bwMode="auto">
            <a:xfrm flipV="1">
              <a:off x="1920" y="2304"/>
              <a:ext cx="528" cy="480"/>
            </a:xfrm>
            <a:prstGeom prst="line">
              <a:avLst/>
            </a:prstGeom>
            <a:noFill/>
            <a:ln w="9525">
              <a:solidFill>
                <a:schemeClr val="bg2"/>
              </a:solidFill>
              <a:round/>
              <a:headEnd/>
              <a:tailEnd/>
            </a:ln>
            <a:effectLst/>
          </p:spPr>
          <p:txBody>
            <a:bodyPr wrap="none" anchor="ctr"/>
            <a:lstStyle/>
            <a:p>
              <a:pPr>
                <a:buNone/>
              </a:pPr>
              <a:endParaRPr lang="en-US" sz="2000">
                <a:solidFill>
                  <a:schemeClr val="bg1"/>
                </a:solidFill>
                <a:latin typeface="Arial" pitchFamily="34" charset="0"/>
                <a:cs typeface="Arial" pitchFamily="34" charset="0"/>
              </a:endParaRPr>
            </a:p>
          </p:txBody>
        </p:sp>
        <p:sp>
          <p:nvSpPr>
            <p:cNvPr id="500752" name="Line 16"/>
            <p:cNvSpPr>
              <a:spLocks noChangeShapeType="1"/>
            </p:cNvSpPr>
            <p:nvPr/>
          </p:nvSpPr>
          <p:spPr bwMode="auto">
            <a:xfrm>
              <a:off x="2448" y="2304"/>
              <a:ext cx="144" cy="0"/>
            </a:xfrm>
            <a:prstGeom prst="line">
              <a:avLst/>
            </a:prstGeom>
            <a:noFill/>
            <a:ln w="9525">
              <a:solidFill>
                <a:schemeClr val="bg2"/>
              </a:solidFill>
              <a:round/>
              <a:headEnd/>
              <a:tailEnd/>
            </a:ln>
            <a:effectLst/>
          </p:spPr>
          <p:txBody>
            <a:bodyPr wrap="none" anchor="ctr"/>
            <a:lstStyle/>
            <a:p>
              <a:pPr>
                <a:buNone/>
              </a:pPr>
              <a:endParaRPr lang="en-US" sz="2000">
                <a:solidFill>
                  <a:schemeClr val="bg1"/>
                </a:solidFill>
                <a:latin typeface="Arial" pitchFamily="34" charset="0"/>
                <a:cs typeface="Arial" pitchFamily="34" charset="0"/>
              </a:endParaRPr>
            </a:p>
          </p:txBody>
        </p:sp>
        <p:sp>
          <p:nvSpPr>
            <p:cNvPr id="500753" name="AutoShape 17"/>
            <p:cNvSpPr>
              <a:spLocks noChangeArrowheads="1"/>
            </p:cNvSpPr>
            <p:nvPr/>
          </p:nvSpPr>
          <p:spPr bwMode="auto">
            <a:xfrm rot="5400000">
              <a:off x="2568" y="2256"/>
              <a:ext cx="144" cy="96"/>
            </a:xfrm>
            <a:prstGeom prst="triangle">
              <a:avLst>
                <a:gd name="adj" fmla="val 50000"/>
              </a:avLst>
            </a:prstGeom>
            <a:solidFill>
              <a:srgbClr val="FF0000"/>
            </a:solidFill>
            <a:ln w="9525" algn="ctr">
              <a:solidFill>
                <a:schemeClr val="bg2"/>
              </a:solidFill>
              <a:miter lim="800000"/>
              <a:headEnd/>
              <a:tailEnd/>
            </a:ln>
            <a:effectLst/>
          </p:spPr>
          <p:txBody>
            <a:bodyPr wrap="none" anchor="ctr"/>
            <a:lstStyle/>
            <a:p>
              <a:pPr>
                <a:buNone/>
              </a:pPr>
              <a:endParaRPr lang="en-US" sz="2000">
                <a:solidFill>
                  <a:schemeClr val="bg1"/>
                </a:solidFill>
                <a:latin typeface="Arial" pitchFamily="34" charset="0"/>
                <a:cs typeface="Arial" pitchFamily="34" charset="0"/>
              </a:endParaRPr>
            </a:p>
          </p:txBody>
        </p:sp>
        <p:sp>
          <p:nvSpPr>
            <p:cNvPr id="500754" name="Line 18"/>
            <p:cNvSpPr>
              <a:spLocks noChangeShapeType="1"/>
            </p:cNvSpPr>
            <p:nvPr/>
          </p:nvSpPr>
          <p:spPr bwMode="auto">
            <a:xfrm>
              <a:off x="2688" y="2304"/>
              <a:ext cx="96" cy="0"/>
            </a:xfrm>
            <a:prstGeom prst="line">
              <a:avLst/>
            </a:prstGeom>
            <a:noFill/>
            <a:ln w="9525">
              <a:solidFill>
                <a:schemeClr val="bg2"/>
              </a:solidFill>
              <a:round/>
              <a:headEnd/>
              <a:tailEnd/>
            </a:ln>
            <a:effectLst/>
          </p:spPr>
          <p:txBody>
            <a:bodyPr wrap="none" anchor="ctr"/>
            <a:lstStyle/>
            <a:p>
              <a:pPr>
                <a:buNone/>
              </a:pPr>
              <a:endParaRPr lang="en-US" sz="2000">
                <a:solidFill>
                  <a:schemeClr val="bg1"/>
                </a:solidFill>
                <a:latin typeface="Arial" pitchFamily="34" charset="0"/>
                <a:cs typeface="Arial" pitchFamily="34" charset="0"/>
              </a:endParaRPr>
            </a:p>
          </p:txBody>
        </p:sp>
      </p:grpSp>
      <p:grpSp>
        <p:nvGrpSpPr>
          <p:cNvPr id="4" name="Group 19"/>
          <p:cNvGrpSpPr>
            <a:grpSpLocks/>
          </p:cNvGrpSpPr>
          <p:nvPr/>
        </p:nvGrpSpPr>
        <p:grpSpPr bwMode="auto">
          <a:xfrm>
            <a:off x="7150100" y="3452813"/>
            <a:ext cx="1581150" cy="1714500"/>
            <a:chOff x="4560" y="1881"/>
            <a:chExt cx="996" cy="1080"/>
          </a:xfrm>
          <a:solidFill>
            <a:srgbClr val="0000FF"/>
          </a:solidFill>
        </p:grpSpPr>
        <p:grpSp>
          <p:nvGrpSpPr>
            <p:cNvPr id="5" name="Group 20"/>
            <p:cNvGrpSpPr>
              <a:grpSpLocks/>
            </p:cNvGrpSpPr>
            <p:nvPr/>
          </p:nvGrpSpPr>
          <p:grpSpPr bwMode="auto">
            <a:xfrm rot="-1115508">
              <a:off x="4560" y="2241"/>
              <a:ext cx="844" cy="720"/>
              <a:chOff x="1664" y="2304"/>
              <a:chExt cx="844" cy="720"/>
            </a:xfrm>
            <a:grpFill/>
          </p:grpSpPr>
          <p:sp>
            <p:nvSpPr>
              <p:cNvPr id="500757" name="AutoShape 21"/>
              <p:cNvSpPr>
                <a:spLocks noChangeArrowheads="1"/>
              </p:cNvSpPr>
              <p:nvPr/>
            </p:nvSpPr>
            <p:spPr bwMode="auto">
              <a:xfrm rot="13744712">
                <a:off x="1904" y="2453"/>
                <a:ext cx="192" cy="672"/>
              </a:xfrm>
              <a:prstGeom prst="triangle">
                <a:avLst>
                  <a:gd name="adj" fmla="val 50000"/>
                </a:avLst>
              </a:prstGeom>
              <a:grpFill/>
              <a:ln w="9525" algn="ctr">
                <a:solidFill>
                  <a:schemeClr val="bg2"/>
                </a:solidFill>
                <a:miter lim="800000"/>
                <a:headEnd/>
                <a:tailEnd/>
              </a:ln>
              <a:effectLst/>
            </p:spPr>
            <p:txBody>
              <a:bodyPr wrap="none" anchor="ctr"/>
              <a:lstStyle/>
              <a:p>
                <a:endParaRPr lang="en-US" sz="2000">
                  <a:solidFill>
                    <a:schemeClr val="bg1"/>
                  </a:solidFill>
                  <a:latin typeface="Arial" pitchFamily="34" charset="0"/>
                  <a:cs typeface="Arial" pitchFamily="34" charset="0"/>
                </a:endParaRPr>
              </a:p>
            </p:txBody>
          </p:sp>
          <p:sp>
            <p:nvSpPr>
              <p:cNvPr id="500758" name="Line 22"/>
              <p:cNvSpPr>
                <a:spLocks noChangeShapeType="1"/>
              </p:cNvSpPr>
              <p:nvPr/>
            </p:nvSpPr>
            <p:spPr bwMode="auto">
              <a:xfrm flipH="1">
                <a:off x="1728" y="2304"/>
                <a:ext cx="624" cy="720"/>
              </a:xfrm>
              <a:prstGeom prst="line">
                <a:avLst/>
              </a:prstGeom>
              <a:grpFill/>
              <a:ln w="15875">
                <a:solidFill>
                  <a:schemeClr val="bg2"/>
                </a:solidFill>
                <a:round/>
                <a:headEnd/>
                <a:tailEnd/>
              </a:ln>
              <a:effectLst/>
            </p:spPr>
            <p:txBody>
              <a:bodyPr wrap="none" anchor="ctr"/>
              <a:lstStyle/>
              <a:p>
                <a:endParaRPr lang="en-US" sz="2000">
                  <a:solidFill>
                    <a:schemeClr val="bg1"/>
                  </a:solidFill>
                  <a:latin typeface="Arial" pitchFamily="34" charset="0"/>
                  <a:cs typeface="Arial" pitchFamily="34" charset="0"/>
                </a:endParaRPr>
              </a:p>
            </p:txBody>
          </p:sp>
          <p:sp>
            <p:nvSpPr>
              <p:cNvPr id="500759" name="Line 23"/>
              <p:cNvSpPr>
                <a:spLocks noChangeShapeType="1"/>
              </p:cNvSpPr>
              <p:nvPr/>
            </p:nvSpPr>
            <p:spPr bwMode="auto">
              <a:xfrm flipH="1">
                <a:off x="1740" y="2532"/>
                <a:ext cx="768" cy="480"/>
              </a:xfrm>
              <a:prstGeom prst="line">
                <a:avLst/>
              </a:prstGeom>
              <a:grpFill/>
              <a:ln w="15875">
                <a:solidFill>
                  <a:schemeClr val="bg2"/>
                </a:solidFill>
                <a:round/>
                <a:headEnd/>
                <a:tailEnd/>
              </a:ln>
              <a:effectLst/>
            </p:spPr>
            <p:txBody>
              <a:bodyPr wrap="none" anchor="ctr"/>
              <a:lstStyle/>
              <a:p>
                <a:endParaRPr lang="en-US" sz="2000">
                  <a:solidFill>
                    <a:schemeClr val="bg1"/>
                  </a:solidFill>
                  <a:latin typeface="Arial" pitchFamily="34" charset="0"/>
                  <a:cs typeface="Arial" pitchFamily="34" charset="0"/>
                </a:endParaRPr>
              </a:p>
            </p:txBody>
          </p:sp>
        </p:grpSp>
        <p:sp>
          <p:nvSpPr>
            <p:cNvPr id="500760" name="Line 24"/>
            <p:cNvSpPr>
              <a:spLocks noChangeShapeType="1"/>
            </p:cNvSpPr>
            <p:nvPr/>
          </p:nvSpPr>
          <p:spPr bwMode="auto">
            <a:xfrm rot="20484492" flipV="1">
              <a:off x="4863" y="2185"/>
              <a:ext cx="528" cy="480"/>
            </a:xfrm>
            <a:prstGeom prst="line">
              <a:avLst/>
            </a:prstGeom>
            <a:grpFill/>
            <a:ln w="9525">
              <a:solidFill>
                <a:schemeClr val="bg2"/>
              </a:solidFill>
              <a:round/>
              <a:headEnd/>
              <a:tailEnd/>
            </a:ln>
            <a:effectLst/>
          </p:spPr>
          <p:txBody>
            <a:bodyPr wrap="none" anchor="ctr"/>
            <a:lstStyle/>
            <a:p>
              <a:endParaRPr lang="en-US" sz="2000">
                <a:solidFill>
                  <a:schemeClr val="bg1"/>
                </a:solidFill>
                <a:latin typeface="Arial" pitchFamily="34" charset="0"/>
                <a:cs typeface="Arial" pitchFamily="34" charset="0"/>
              </a:endParaRPr>
            </a:p>
          </p:txBody>
        </p:sp>
        <p:grpSp>
          <p:nvGrpSpPr>
            <p:cNvPr id="6" name="Group 25"/>
            <p:cNvGrpSpPr>
              <a:grpSpLocks/>
            </p:cNvGrpSpPr>
            <p:nvPr/>
          </p:nvGrpSpPr>
          <p:grpSpPr bwMode="auto">
            <a:xfrm rot="7423649">
              <a:off x="5310" y="1884"/>
              <a:ext cx="249" cy="243"/>
              <a:chOff x="5211" y="1941"/>
              <a:chExt cx="249" cy="243"/>
            </a:xfrm>
            <a:grpFill/>
          </p:grpSpPr>
          <p:grpSp>
            <p:nvGrpSpPr>
              <p:cNvPr id="7" name="Group 26"/>
              <p:cNvGrpSpPr>
                <a:grpSpLocks/>
              </p:cNvGrpSpPr>
              <p:nvPr/>
            </p:nvGrpSpPr>
            <p:grpSpPr bwMode="auto">
              <a:xfrm rot="13872938">
                <a:off x="5271" y="1995"/>
                <a:ext cx="234" cy="144"/>
                <a:chOff x="5510" y="1980"/>
                <a:chExt cx="234" cy="144"/>
              </a:xfrm>
              <a:grpFill/>
            </p:grpSpPr>
            <p:sp>
              <p:nvSpPr>
                <p:cNvPr id="500763" name="Line 27"/>
                <p:cNvSpPr>
                  <a:spLocks noChangeShapeType="1"/>
                </p:cNvSpPr>
                <p:nvPr/>
              </p:nvSpPr>
              <p:spPr bwMode="auto">
                <a:xfrm rot="-1115508">
                  <a:off x="5510" y="2091"/>
                  <a:ext cx="144" cy="0"/>
                </a:xfrm>
                <a:prstGeom prst="line">
                  <a:avLst/>
                </a:prstGeom>
                <a:grpFill/>
                <a:ln w="9525">
                  <a:solidFill>
                    <a:schemeClr val="bg2"/>
                  </a:solidFill>
                  <a:round/>
                  <a:headEnd/>
                  <a:tailEnd/>
                </a:ln>
                <a:effectLst/>
              </p:spPr>
              <p:txBody>
                <a:bodyPr wrap="none" anchor="ctr"/>
                <a:lstStyle/>
                <a:p>
                  <a:endParaRPr lang="en-US" sz="2000">
                    <a:solidFill>
                      <a:schemeClr val="bg1"/>
                    </a:solidFill>
                    <a:latin typeface="Arial" pitchFamily="34" charset="0"/>
                    <a:cs typeface="Arial" pitchFamily="34" charset="0"/>
                  </a:endParaRPr>
                </a:p>
              </p:txBody>
            </p:sp>
            <p:sp>
              <p:nvSpPr>
                <p:cNvPr id="500764" name="AutoShape 28"/>
                <p:cNvSpPr>
                  <a:spLocks noChangeArrowheads="1"/>
                </p:cNvSpPr>
                <p:nvPr/>
              </p:nvSpPr>
              <p:spPr bwMode="auto">
                <a:xfrm rot="4284492">
                  <a:off x="5624" y="2004"/>
                  <a:ext cx="144" cy="96"/>
                </a:xfrm>
                <a:prstGeom prst="triangle">
                  <a:avLst>
                    <a:gd name="adj" fmla="val 50000"/>
                  </a:avLst>
                </a:prstGeom>
                <a:grpFill/>
                <a:ln w="9525" algn="ctr">
                  <a:solidFill>
                    <a:schemeClr val="bg2"/>
                  </a:solidFill>
                  <a:miter lim="800000"/>
                  <a:headEnd/>
                  <a:tailEnd/>
                </a:ln>
                <a:effectLst/>
              </p:spPr>
              <p:txBody>
                <a:bodyPr wrap="none" anchor="ctr"/>
                <a:lstStyle/>
                <a:p>
                  <a:endParaRPr lang="en-US" sz="2000">
                    <a:solidFill>
                      <a:schemeClr val="bg1"/>
                    </a:solidFill>
                    <a:latin typeface="Arial" pitchFamily="34" charset="0"/>
                    <a:cs typeface="Arial" pitchFamily="34" charset="0"/>
                  </a:endParaRPr>
                </a:p>
              </p:txBody>
            </p:sp>
          </p:grpSp>
          <p:sp>
            <p:nvSpPr>
              <p:cNvPr id="500765" name="Line 29"/>
              <p:cNvSpPr>
                <a:spLocks noChangeShapeType="1"/>
              </p:cNvSpPr>
              <p:nvPr/>
            </p:nvSpPr>
            <p:spPr bwMode="auto">
              <a:xfrm flipH="1" flipV="1">
                <a:off x="5211" y="1941"/>
                <a:ext cx="96" cy="48"/>
              </a:xfrm>
              <a:prstGeom prst="line">
                <a:avLst/>
              </a:prstGeom>
              <a:grpFill/>
              <a:ln w="9525">
                <a:solidFill>
                  <a:schemeClr val="bg2"/>
                </a:solidFill>
                <a:round/>
                <a:headEnd/>
                <a:tailEnd/>
              </a:ln>
              <a:effectLst/>
            </p:spPr>
            <p:txBody>
              <a:bodyPr wrap="none" anchor="ctr"/>
              <a:lstStyle/>
              <a:p>
                <a:endParaRPr lang="en-US" sz="2000">
                  <a:solidFill>
                    <a:schemeClr val="bg1"/>
                  </a:solidFill>
                  <a:latin typeface="Arial" pitchFamily="34" charset="0"/>
                  <a:cs typeface="Arial" pitchFamily="34" charset="0"/>
                </a:endParaRPr>
              </a:p>
            </p:txBody>
          </p:sp>
        </p:grpSp>
      </p:grpSp>
      <p:grpSp>
        <p:nvGrpSpPr>
          <p:cNvPr id="8" name="Group 30"/>
          <p:cNvGrpSpPr>
            <a:grpSpLocks/>
          </p:cNvGrpSpPr>
          <p:nvPr/>
        </p:nvGrpSpPr>
        <p:grpSpPr bwMode="auto">
          <a:xfrm>
            <a:off x="2197100" y="5038725"/>
            <a:ext cx="533400" cy="533400"/>
            <a:chOff x="3552" y="1248"/>
            <a:chExt cx="672" cy="496"/>
          </a:xfrm>
        </p:grpSpPr>
        <p:sp>
          <p:nvSpPr>
            <p:cNvPr id="500767" name="AutoShape 31"/>
            <p:cNvSpPr>
              <a:spLocks noChangeAspect="1" noChangeArrowheads="1" noTextEdit="1"/>
            </p:cNvSpPr>
            <p:nvPr/>
          </p:nvSpPr>
          <p:spPr bwMode="auto">
            <a:xfrm>
              <a:off x="3552" y="1248"/>
              <a:ext cx="672" cy="496"/>
            </a:xfrm>
            <a:prstGeom prst="rect">
              <a:avLst/>
            </a:prstGeom>
            <a:noFill/>
            <a:ln w="9525">
              <a:noFill/>
              <a:miter lim="800000"/>
              <a:headEnd/>
              <a:tailEnd/>
            </a:ln>
          </p:spPr>
          <p:txBody>
            <a:bodyPr/>
            <a:lstStyle/>
            <a:p>
              <a:pPr>
                <a:buNone/>
              </a:pPr>
              <a:endParaRPr lang="en-US" sz="2000">
                <a:solidFill>
                  <a:schemeClr val="bg1"/>
                </a:solidFill>
                <a:latin typeface="Arial" pitchFamily="34" charset="0"/>
                <a:cs typeface="Arial" pitchFamily="34" charset="0"/>
              </a:endParaRPr>
            </a:p>
          </p:txBody>
        </p:sp>
        <p:sp>
          <p:nvSpPr>
            <p:cNvPr id="500768" name="Freeform 32"/>
            <p:cNvSpPr>
              <a:spLocks/>
            </p:cNvSpPr>
            <p:nvPr/>
          </p:nvSpPr>
          <p:spPr bwMode="auto">
            <a:xfrm>
              <a:off x="3613" y="1264"/>
              <a:ext cx="607" cy="476"/>
            </a:xfrm>
            <a:custGeom>
              <a:avLst/>
              <a:gdLst/>
              <a:ahLst/>
              <a:cxnLst>
                <a:cxn ang="0">
                  <a:pos x="1689" y="445"/>
                </a:cxn>
                <a:cxn ang="0">
                  <a:pos x="1481" y="366"/>
                </a:cxn>
                <a:cxn ang="0">
                  <a:pos x="1478" y="119"/>
                </a:cxn>
                <a:cxn ang="0">
                  <a:pos x="1296" y="0"/>
                </a:cxn>
                <a:cxn ang="0">
                  <a:pos x="971" y="211"/>
                </a:cxn>
                <a:cxn ang="0">
                  <a:pos x="925" y="525"/>
                </a:cxn>
                <a:cxn ang="0">
                  <a:pos x="858" y="624"/>
                </a:cxn>
                <a:cxn ang="0">
                  <a:pos x="487" y="552"/>
                </a:cxn>
                <a:cxn ang="0">
                  <a:pos x="329" y="650"/>
                </a:cxn>
                <a:cxn ang="0">
                  <a:pos x="480" y="880"/>
                </a:cxn>
                <a:cxn ang="0">
                  <a:pos x="609" y="1054"/>
                </a:cxn>
                <a:cxn ang="0">
                  <a:pos x="404" y="1100"/>
                </a:cxn>
                <a:cxn ang="0">
                  <a:pos x="88" y="1104"/>
                </a:cxn>
                <a:cxn ang="0">
                  <a:pos x="23" y="1330"/>
                </a:cxn>
                <a:cxn ang="0">
                  <a:pos x="404" y="1437"/>
                </a:cxn>
                <a:cxn ang="0">
                  <a:pos x="670" y="1552"/>
                </a:cxn>
                <a:cxn ang="0">
                  <a:pos x="423" y="1716"/>
                </a:cxn>
                <a:cxn ang="0">
                  <a:pos x="261" y="1901"/>
                </a:cxn>
                <a:cxn ang="0">
                  <a:pos x="291" y="2101"/>
                </a:cxn>
                <a:cxn ang="0">
                  <a:pos x="503" y="2219"/>
                </a:cxn>
                <a:cxn ang="0">
                  <a:pos x="764" y="2106"/>
                </a:cxn>
                <a:cxn ang="0">
                  <a:pos x="876" y="1871"/>
                </a:cxn>
                <a:cxn ang="0">
                  <a:pos x="1028" y="1867"/>
                </a:cxn>
                <a:cxn ang="0">
                  <a:pos x="1084" y="2195"/>
                </a:cxn>
                <a:cxn ang="0">
                  <a:pos x="1232" y="2268"/>
                </a:cxn>
                <a:cxn ang="0">
                  <a:pos x="1515" y="1970"/>
                </a:cxn>
                <a:cxn ang="0">
                  <a:pos x="1689" y="1901"/>
                </a:cxn>
                <a:cxn ang="0">
                  <a:pos x="1964" y="2191"/>
                </a:cxn>
                <a:cxn ang="0">
                  <a:pos x="2247" y="2378"/>
                </a:cxn>
                <a:cxn ang="0">
                  <a:pos x="2418" y="2302"/>
                </a:cxn>
                <a:cxn ang="0">
                  <a:pos x="2405" y="2089"/>
                </a:cxn>
                <a:cxn ang="0">
                  <a:pos x="2145" y="1848"/>
                </a:cxn>
                <a:cxn ang="0">
                  <a:pos x="2440" y="1833"/>
                </a:cxn>
                <a:cxn ang="0">
                  <a:pos x="2969" y="1893"/>
                </a:cxn>
                <a:cxn ang="0">
                  <a:pos x="2995" y="1735"/>
                </a:cxn>
                <a:cxn ang="0">
                  <a:pos x="2655" y="1554"/>
                </a:cxn>
                <a:cxn ang="0">
                  <a:pos x="2361" y="1391"/>
                </a:cxn>
                <a:cxn ang="0">
                  <a:pos x="2655" y="1198"/>
                </a:cxn>
                <a:cxn ang="0">
                  <a:pos x="2889" y="1122"/>
                </a:cxn>
                <a:cxn ang="0">
                  <a:pos x="2835" y="994"/>
                </a:cxn>
                <a:cxn ang="0">
                  <a:pos x="2573" y="983"/>
                </a:cxn>
                <a:cxn ang="0">
                  <a:pos x="2154" y="1039"/>
                </a:cxn>
                <a:cxn ang="0">
                  <a:pos x="2168" y="869"/>
                </a:cxn>
                <a:cxn ang="0">
                  <a:pos x="2157" y="782"/>
                </a:cxn>
                <a:cxn ang="0">
                  <a:pos x="1915" y="688"/>
                </a:cxn>
                <a:cxn ang="0">
                  <a:pos x="2006" y="453"/>
                </a:cxn>
              </a:cxnLst>
              <a:rect l="0" t="0" r="r" b="b"/>
              <a:pathLst>
                <a:path w="3034" h="2378">
                  <a:moveTo>
                    <a:pt x="2036" y="423"/>
                  </a:moveTo>
                  <a:lnTo>
                    <a:pt x="1889" y="445"/>
                  </a:lnTo>
                  <a:lnTo>
                    <a:pt x="1689" y="445"/>
                  </a:lnTo>
                  <a:lnTo>
                    <a:pt x="1579" y="442"/>
                  </a:lnTo>
                  <a:lnTo>
                    <a:pt x="1513" y="395"/>
                  </a:lnTo>
                  <a:lnTo>
                    <a:pt x="1481" y="366"/>
                  </a:lnTo>
                  <a:lnTo>
                    <a:pt x="1466" y="317"/>
                  </a:lnTo>
                  <a:lnTo>
                    <a:pt x="1473" y="215"/>
                  </a:lnTo>
                  <a:lnTo>
                    <a:pt x="1478" y="119"/>
                  </a:lnTo>
                  <a:lnTo>
                    <a:pt x="1445" y="51"/>
                  </a:lnTo>
                  <a:lnTo>
                    <a:pt x="1382" y="0"/>
                  </a:lnTo>
                  <a:lnTo>
                    <a:pt x="1296" y="0"/>
                  </a:lnTo>
                  <a:lnTo>
                    <a:pt x="1205" y="34"/>
                  </a:lnTo>
                  <a:lnTo>
                    <a:pt x="1080" y="109"/>
                  </a:lnTo>
                  <a:lnTo>
                    <a:pt x="971" y="211"/>
                  </a:lnTo>
                  <a:lnTo>
                    <a:pt x="914" y="314"/>
                  </a:lnTo>
                  <a:lnTo>
                    <a:pt x="906" y="416"/>
                  </a:lnTo>
                  <a:lnTo>
                    <a:pt x="925" y="525"/>
                  </a:lnTo>
                  <a:lnTo>
                    <a:pt x="922" y="570"/>
                  </a:lnTo>
                  <a:lnTo>
                    <a:pt x="903" y="597"/>
                  </a:lnTo>
                  <a:lnTo>
                    <a:pt x="858" y="624"/>
                  </a:lnTo>
                  <a:lnTo>
                    <a:pt x="782" y="627"/>
                  </a:lnTo>
                  <a:lnTo>
                    <a:pt x="665" y="616"/>
                  </a:lnTo>
                  <a:lnTo>
                    <a:pt x="487" y="552"/>
                  </a:lnTo>
                  <a:lnTo>
                    <a:pt x="423" y="547"/>
                  </a:lnTo>
                  <a:lnTo>
                    <a:pt x="366" y="581"/>
                  </a:lnTo>
                  <a:lnTo>
                    <a:pt x="329" y="650"/>
                  </a:lnTo>
                  <a:lnTo>
                    <a:pt x="333" y="736"/>
                  </a:lnTo>
                  <a:lnTo>
                    <a:pt x="374" y="816"/>
                  </a:lnTo>
                  <a:lnTo>
                    <a:pt x="480" y="880"/>
                  </a:lnTo>
                  <a:lnTo>
                    <a:pt x="590" y="949"/>
                  </a:lnTo>
                  <a:lnTo>
                    <a:pt x="614" y="1000"/>
                  </a:lnTo>
                  <a:lnTo>
                    <a:pt x="609" y="1054"/>
                  </a:lnTo>
                  <a:lnTo>
                    <a:pt x="571" y="1093"/>
                  </a:lnTo>
                  <a:lnTo>
                    <a:pt x="518" y="1111"/>
                  </a:lnTo>
                  <a:lnTo>
                    <a:pt x="404" y="1100"/>
                  </a:lnTo>
                  <a:lnTo>
                    <a:pt x="280" y="1066"/>
                  </a:lnTo>
                  <a:lnTo>
                    <a:pt x="178" y="1066"/>
                  </a:lnTo>
                  <a:lnTo>
                    <a:pt x="88" y="1104"/>
                  </a:lnTo>
                  <a:lnTo>
                    <a:pt x="11" y="1210"/>
                  </a:lnTo>
                  <a:lnTo>
                    <a:pt x="0" y="1285"/>
                  </a:lnTo>
                  <a:lnTo>
                    <a:pt x="23" y="1330"/>
                  </a:lnTo>
                  <a:lnTo>
                    <a:pt x="99" y="1371"/>
                  </a:lnTo>
                  <a:lnTo>
                    <a:pt x="219" y="1406"/>
                  </a:lnTo>
                  <a:lnTo>
                    <a:pt x="404" y="1437"/>
                  </a:lnTo>
                  <a:lnTo>
                    <a:pt x="556" y="1477"/>
                  </a:lnTo>
                  <a:lnTo>
                    <a:pt x="646" y="1507"/>
                  </a:lnTo>
                  <a:lnTo>
                    <a:pt x="670" y="1552"/>
                  </a:lnTo>
                  <a:lnTo>
                    <a:pt x="665" y="1591"/>
                  </a:lnTo>
                  <a:lnTo>
                    <a:pt x="586" y="1629"/>
                  </a:lnTo>
                  <a:lnTo>
                    <a:pt x="423" y="1716"/>
                  </a:lnTo>
                  <a:lnTo>
                    <a:pt x="326" y="1781"/>
                  </a:lnTo>
                  <a:lnTo>
                    <a:pt x="280" y="1845"/>
                  </a:lnTo>
                  <a:lnTo>
                    <a:pt x="261" y="1901"/>
                  </a:lnTo>
                  <a:lnTo>
                    <a:pt x="249" y="1973"/>
                  </a:lnTo>
                  <a:lnTo>
                    <a:pt x="257" y="2029"/>
                  </a:lnTo>
                  <a:lnTo>
                    <a:pt x="291" y="2101"/>
                  </a:lnTo>
                  <a:lnTo>
                    <a:pt x="363" y="2190"/>
                  </a:lnTo>
                  <a:lnTo>
                    <a:pt x="431" y="2215"/>
                  </a:lnTo>
                  <a:lnTo>
                    <a:pt x="503" y="2219"/>
                  </a:lnTo>
                  <a:lnTo>
                    <a:pt x="597" y="2211"/>
                  </a:lnTo>
                  <a:lnTo>
                    <a:pt x="692" y="2173"/>
                  </a:lnTo>
                  <a:lnTo>
                    <a:pt x="764" y="2106"/>
                  </a:lnTo>
                  <a:lnTo>
                    <a:pt x="812" y="2018"/>
                  </a:lnTo>
                  <a:lnTo>
                    <a:pt x="847" y="1928"/>
                  </a:lnTo>
                  <a:lnTo>
                    <a:pt x="876" y="1871"/>
                  </a:lnTo>
                  <a:lnTo>
                    <a:pt x="922" y="1837"/>
                  </a:lnTo>
                  <a:lnTo>
                    <a:pt x="978" y="1833"/>
                  </a:lnTo>
                  <a:lnTo>
                    <a:pt x="1028" y="1867"/>
                  </a:lnTo>
                  <a:lnTo>
                    <a:pt x="1056" y="1944"/>
                  </a:lnTo>
                  <a:lnTo>
                    <a:pt x="1089" y="2086"/>
                  </a:lnTo>
                  <a:lnTo>
                    <a:pt x="1084" y="2195"/>
                  </a:lnTo>
                  <a:lnTo>
                    <a:pt x="1100" y="2253"/>
                  </a:lnTo>
                  <a:lnTo>
                    <a:pt x="1141" y="2275"/>
                  </a:lnTo>
                  <a:lnTo>
                    <a:pt x="1232" y="2268"/>
                  </a:lnTo>
                  <a:lnTo>
                    <a:pt x="1326" y="2200"/>
                  </a:lnTo>
                  <a:lnTo>
                    <a:pt x="1424" y="2098"/>
                  </a:lnTo>
                  <a:lnTo>
                    <a:pt x="1515" y="1970"/>
                  </a:lnTo>
                  <a:lnTo>
                    <a:pt x="1587" y="1909"/>
                  </a:lnTo>
                  <a:lnTo>
                    <a:pt x="1628" y="1890"/>
                  </a:lnTo>
                  <a:lnTo>
                    <a:pt x="1689" y="1901"/>
                  </a:lnTo>
                  <a:lnTo>
                    <a:pt x="1760" y="1958"/>
                  </a:lnTo>
                  <a:lnTo>
                    <a:pt x="1826" y="2038"/>
                  </a:lnTo>
                  <a:lnTo>
                    <a:pt x="1964" y="2191"/>
                  </a:lnTo>
                  <a:lnTo>
                    <a:pt x="2074" y="2306"/>
                  </a:lnTo>
                  <a:lnTo>
                    <a:pt x="2142" y="2344"/>
                  </a:lnTo>
                  <a:lnTo>
                    <a:pt x="2247" y="2378"/>
                  </a:lnTo>
                  <a:lnTo>
                    <a:pt x="2319" y="2373"/>
                  </a:lnTo>
                  <a:lnTo>
                    <a:pt x="2372" y="2347"/>
                  </a:lnTo>
                  <a:lnTo>
                    <a:pt x="2418" y="2302"/>
                  </a:lnTo>
                  <a:lnTo>
                    <a:pt x="2440" y="2234"/>
                  </a:lnTo>
                  <a:lnTo>
                    <a:pt x="2448" y="2170"/>
                  </a:lnTo>
                  <a:lnTo>
                    <a:pt x="2405" y="2089"/>
                  </a:lnTo>
                  <a:lnTo>
                    <a:pt x="2319" y="1984"/>
                  </a:lnTo>
                  <a:lnTo>
                    <a:pt x="2157" y="1882"/>
                  </a:lnTo>
                  <a:lnTo>
                    <a:pt x="2145" y="1848"/>
                  </a:lnTo>
                  <a:lnTo>
                    <a:pt x="2175" y="1826"/>
                  </a:lnTo>
                  <a:lnTo>
                    <a:pt x="2258" y="1818"/>
                  </a:lnTo>
                  <a:lnTo>
                    <a:pt x="2440" y="1833"/>
                  </a:lnTo>
                  <a:lnTo>
                    <a:pt x="2746" y="1875"/>
                  </a:lnTo>
                  <a:lnTo>
                    <a:pt x="2878" y="1893"/>
                  </a:lnTo>
                  <a:lnTo>
                    <a:pt x="2969" y="1893"/>
                  </a:lnTo>
                  <a:lnTo>
                    <a:pt x="3022" y="1867"/>
                  </a:lnTo>
                  <a:lnTo>
                    <a:pt x="3034" y="1805"/>
                  </a:lnTo>
                  <a:lnTo>
                    <a:pt x="2995" y="1735"/>
                  </a:lnTo>
                  <a:lnTo>
                    <a:pt x="2893" y="1651"/>
                  </a:lnTo>
                  <a:lnTo>
                    <a:pt x="2792" y="1599"/>
                  </a:lnTo>
                  <a:lnTo>
                    <a:pt x="2655" y="1554"/>
                  </a:lnTo>
                  <a:lnTo>
                    <a:pt x="2474" y="1501"/>
                  </a:lnTo>
                  <a:lnTo>
                    <a:pt x="2384" y="1441"/>
                  </a:lnTo>
                  <a:lnTo>
                    <a:pt x="2361" y="1391"/>
                  </a:lnTo>
                  <a:lnTo>
                    <a:pt x="2380" y="1327"/>
                  </a:lnTo>
                  <a:lnTo>
                    <a:pt x="2451" y="1270"/>
                  </a:lnTo>
                  <a:lnTo>
                    <a:pt x="2655" y="1198"/>
                  </a:lnTo>
                  <a:lnTo>
                    <a:pt x="2768" y="1168"/>
                  </a:lnTo>
                  <a:lnTo>
                    <a:pt x="2838" y="1149"/>
                  </a:lnTo>
                  <a:lnTo>
                    <a:pt x="2889" y="1122"/>
                  </a:lnTo>
                  <a:lnTo>
                    <a:pt x="2907" y="1077"/>
                  </a:lnTo>
                  <a:lnTo>
                    <a:pt x="2882" y="1024"/>
                  </a:lnTo>
                  <a:lnTo>
                    <a:pt x="2835" y="994"/>
                  </a:lnTo>
                  <a:lnTo>
                    <a:pt x="2742" y="971"/>
                  </a:lnTo>
                  <a:lnTo>
                    <a:pt x="2659" y="968"/>
                  </a:lnTo>
                  <a:lnTo>
                    <a:pt x="2573" y="983"/>
                  </a:lnTo>
                  <a:lnTo>
                    <a:pt x="2376" y="1024"/>
                  </a:lnTo>
                  <a:lnTo>
                    <a:pt x="2244" y="1039"/>
                  </a:lnTo>
                  <a:lnTo>
                    <a:pt x="2154" y="1039"/>
                  </a:lnTo>
                  <a:lnTo>
                    <a:pt x="2127" y="997"/>
                  </a:lnTo>
                  <a:lnTo>
                    <a:pt x="2127" y="933"/>
                  </a:lnTo>
                  <a:lnTo>
                    <a:pt x="2168" y="869"/>
                  </a:lnTo>
                  <a:lnTo>
                    <a:pt x="2236" y="820"/>
                  </a:lnTo>
                  <a:lnTo>
                    <a:pt x="2335" y="760"/>
                  </a:lnTo>
                  <a:lnTo>
                    <a:pt x="2157" y="782"/>
                  </a:lnTo>
                  <a:lnTo>
                    <a:pt x="2032" y="762"/>
                  </a:lnTo>
                  <a:lnTo>
                    <a:pt x="1956" y="721"/>
                  </a:lnTo>
                  <a:lnTo>
                    <a:pt x="1915" y="688"/>
                  </a:lnTo>
                  <a:lnTo>
                    <a:pt x="1915" y="616"/>
                  </a:lnTo>
                  <a:lnTo>
                    <a:pt x="1964" y="502"/>
                  </a:lnTo>
                  <a:lnTo>
                    <a:pt x="2006" y="453"/>
                  </a:lnTo>
                  <a:lnTo>
                    <a:pt x="2036" y="423"/>
                  </a:lnTo>
                  <a:lnTo>
                    <a:pt x="2036" y="423"/>
                  </a:lnTo>
                  <a:close/>
                </a:path>
              </a:pathLst>
            </a:custGeom>
            <a:solidFill>
              <a:srgbClr val="6666FF"/>
            </a:solidFill>
            <a:ln w="9525">
              <a:noFill/>
              <a:round/>
              <a:headEnd/>
              <a:tailEnd/>
            </a:ln>
          </p:spPr>
          <p:txBody>
            <a:bodyPr/>
            <a:lstStyle/>
            <a:p>
              <a:pPr>
                <a:buNone/>
              </a:pPr>
              <a:endParaRPr lang="en-US" sz="2000">
                <a:solidFill>
                  <a:schemeClr val="bg1"/>
                </a:solidFill>
                <a:latin typeface="Arial" pitchFamily="34" charset="0"/>
                <a:cs typeface="Arial" pitchFamily="34" charset="0"/>
              </a:endParaRPr>
            </a:p>
          </p:txBody>
        </p:sp>
        <p:sp>
          <p:nvSpPr>
            <p:cNvPr id="500769" name="Freeform 33"/>
            <p:cNvSpPr>
              <a:spLocks/>
            </p:cNvSpPr>
            <p:nvPr/>
          </p:nvSpPr>
          <p:spPr bwMode="auto">
            <a:xfrm>
              <a:off x="3608" y="1252"/>
              <a:ext cx="606" cy="476"/>
            </a:xfrm>
            <a:custGeom>
              <a:avLst/>
              <a:gdLst/>
              <a:ahLst/>
              <a:cxnLst>
                <a:cxn ang="0">
                  <a:pos x="1688" y="447"/>
                </a:cxn>
                <a:cxn ang="0">
                  <a:pos x="1480" y="367"/>
                </a:cxn>
                <a:cxn ang="0">
                  <a:pos x="1478" y="120"/>
                </a:cxn>
                <a:cxn ang="0">
                  <a:pos x="1295" y="0"/>
                </a:cxn>
                <a:cxn ang="0">
                  <a:pos x="970" y="213"/>
                </a:cxn>
                <a:cxn ang="0">
                  <a:pos x="925" y="526"/>
                </a:cxn>
                <a:cxn ang="0">
                  <a:pos x="857" y="624"/>
                </a:cxn>
                <a:cxn ang="0">
                  <a:pos x="487" y="552"/>
                </a:cxn>
                <a:cxn ang="0">
                  <a:pos x="328" y="651"/>
                </a:cxn>
                <a:cxn ang="0">
                  <a:pos x="479" y="882"/>
                </a:cxn>
                <a:cxn ang="0">
                  <a:pos x="607" y="1055"/>
                </a:cxn>
                <a:cxn ang="0">
                  <a:pos x="404" y="1101"/>
                </a:cxn>
                <a:cxn ang="0">
                  <a:pos x="86" y="1104"/>
                </a:cxn>
                <a:cxn ang="0">
                  <a:pos x="22" y="1331"/>
                </a:cxn>
                <a:cxn ang="0">
                  <a:pos x="404" y="1437"/>
                </a:cxn>
                <a:cxn ang="0">
                  <a:pos x="668" y="1553"/>
                </a:cxn>
                <a:cxn ang="0">
                  <a:pos x="422" y="1717"/>
                </a:cxn>
                <a:cxn ang="0">
                  <a:pos x="260" y="1902"/>
                </a:cxn>
                <a:cxn ang="0">
                  <a:pos x="291" y="2103"/>
                </a:cxn>
                <a:cxn ang="0">
                  <a:pos x="502" y="2219"/>
                </a:cxn>
                <a:cxn ang="0">
                  <a:pos x="762" y="2106"/>
                </a:cxn>
                <a:cxn ang="0">
                  <a:pos x="876" y="1872"/>
                </a:cxn>
                <a:cxn ang="0">
                  <a:pos x="1026" y="1868"/>
                </a:cxn>
                <a:cxn ang="0">
                  <a:pos x="1084" y="2197"/>
                </a:cxn>
                <a:cxn ang="0">
                  <a:pos x="1231" y="2269"/>
                </a:cxn>
                <a:cxn ang="0">
                  <a:pos x="1514" y="1970"/>
                </a:cxn>
                <a:cxn ang="0">
                  <a:pos x="1688" y="1902"/>
                </a:cxn>
                <a:cxn ang="0">
                  <a:pos x="1962" y="2193"/>
                </a:cxn>
                <a:cxn ang="0">
                  <a:pos x="2247" y="2378"/>
                </a:cxn>
                <a:cxn ang="0">
                  <a:pos x="2417" y="2303"/>
                </a:cxn>
                <a:cxn ang="0">
                  <a:pos x="2405" y="2091"/>
                </a:cxn>
                <a:cxn ang="0">
                  <a:pos x="2145" y="1850"/>
                </a:cxn>
                <a:cxn ang="0">
                  <a:pos x="2439" y="1834"/>
                </a:cxn>
                <a:cxn ang="0">
                  <a:pos x="2968" y="1895"/>
                </a:cxn>
                <a:cxn ang="0">
                  <a:pos x="2995" y="1736"/>
                </a:cxn>
                <a:cxn ang="0">
                  <a:pos x="2655" y="1554"/>
                </a:cxn>
                <a:cxn ang="0">
                  <a:pos x="2360" y="1392"/>
                </a:cxn>
                <a:cxn ang="0">
                  <a:pos x="2655" y="1199"/>
                </a:cxn>
                <a:cxn ang="0">
                  <a:pos x="2888" y="1123"/>
                </a:cxn>
                <a:cxn ang="0">
                  <a:pos x="2834" y="995"/>
                </a:cxn>
                <a:cxn ang="0">
                  <a:pos x="2572" y="983"/>
                </a:cxn>
                <a:cxn ang="0">
                  <a:pos x="2154" y="1040"/>
                </a:cxn>
                <a:cxn ang="0">
                  <a:pos x="2167" y="870"/>
                </a:cxn>
                <a:cxn ang="0">
                  <a:pos x="2156" y="783"/>
                </a:cxn>
                <a:cxn ang="0">
                  <a:pos x="1915" y="688"/>
                </a:cxn>
                <a:cxn ang="0">
                  <a:pos x="2005" y="454"/>
                </a:cxn>
              </a:cxnLst>
              <a:rect l="0" t="0" r="r" b="b"/>
              <a:pathLst>
                <a:path w="3033" h="2378">
                  <a:moveTo>
                    <a:pt x="2035" y="424"/>
                  </a:moveTo>
                  <a:lnTo>
                    <a:pt x="1888" y="447"/>
                  </a:lnTo>
                  <a:lnTo>
                    <a:pt x="1688" y="447"/>
                  </a:lnTo>
                  <a:lnTo>
                    <a:pt x="1579" y="443"/>
                  </a:lnTo>
                  <a:lnTo>
                    <a:pt x="1512" y="396"/>
                  </a:lnTo>
                  <a:lnTo>
                    <a:pt x="1480" y="367"/>
                  </a:lnTo>
                  <a:lnTo>
                    <a:pt x="1465" y="318"/>
                  </a:lnTo>
                  <a:lnTo>
                    <a:pt x="1472" y="216"/>
                  </a:lnTo>
                  <a:lnTo>
                    <a:pt x="1478" y="120"/>
                  </a:lnTo>
                  <a:lnTo>
                    <a:pt x="1445" y="51"/>
                  </a:lnTo>
                  <a:lnTo>
                    <a:pt x="1382" y="0"/>
                  </a:lnTo>
                  <a:lnTo>
                    <a:pt x="1295" y="0"/>
                  </a:lnTo>
                  <a:lnTo>
                    <a:pt x="1205" y="34"/>
                  </a:lnTo>
                  <a:lnTo>
                    <a:pt x="1080" y="110"/>
                  </a:lnTo>
                  <a:lnTo>
                    <a:pt x="970" y="213"/>
                  </a:lnTo>
                  <a:lnTo>
                    <a:pt x="914" y="314"/>
                  </a:lnTo>
                  <a:lnTo>
                    <a:pt x="906" y="416"/>
                  </a:lnTo>
                  <a:lnTo>
                    <a:pt x="925" y="526"/>
                  </a:lnTo>
                  <a:lnTo>
                    <a:pt x="921" y="571"/>
                  </a:lnTo>
                  <a:lnTo>
                    <a:pt x="903" y="597"/>
                  </a:lnTo>
                  <a:lnTo>
                    <a:pt x="857" y="624"/>
                  </a:lnTo>
                  <a:lnTo>
                    <a:pt x="782" y="628"/>
                  </a:lnTo>
                  <a:lnTo>
                    <a:pt x="665" y="616"/>
                  </a:lnTo>
                  <a:lnTo>
                    <a:pt x="487" y="552"/>
                  </a:lnTo>
                  <a:lnTo>
                    <a:pt x="422" y="549"/>
                  </a:lnTo>
                  <a:lnTo>
                    <a:pt x="366" y="583"/>
                  </a:lnTo>
                  <a:lnTo>
                    <a:pt x="328" y="651"/>
                  </a:lnTo>
                  <a:lnTo>
                    <a:pt x="332" y="738"/>
                  </a:lnTo>
                  <a:lnTo>
                    <a:pt x="374" y="818"/>
                  </a:lnTo>
                  <a:lnTo>
                    <a:pt x="479" y="882"/>
                  </a:lnTo>
                  <a:lnTo>
                    <a:pt x="589" y="949"/>
                  </a:lnTo>
                  <a:lnTo>
                    <a:pt x="614" y="1001"/>
                  </a:lnTo>
                  <a:lnTo>
                    <a:pt x="607" y="1055"/>
                  </a:lnTo>
                  <a:lnTo>
                    <a:pt x="570" y="1093"/>
                  </a:lnTo>
                  <a:lnTo>
                    <a:pt x="518" y="1112"/>
                  </a:lnTo>
                  <a:lnTo>
                    <a:pt x="404" y="1101"/>
                  </a:lnTo>
                  <a:lnTo>
                    <a:pt x="280" y="1066"/>
                  </a:lnTo>
                  <a:lnTo>
                    <a:pt x="177" y="1066"/>
                  </a:lnTo>
                  <a:lnTo>
                    <a:pt x="86" y="1104"/>
                  </a:lnTo>
                  <a:lnTo>
                    <a:pt x="11" y="1210"/>
                  </a:lnTo>
                  <a:lnTo>
                    <a:pt x="0" y="1285"/>
                  </a:lnTo>
                  <a:lnTo>
                    <a:pt x="22" y="1331"/>
                  </a:lnTo>
                  <a:lnTo>
                    <a:pt x="98" y="1373"/>
                  </a:lnTo>
                  <a:lnTo>
                    <a:pt x="219" y="1407"/>
                  </a:lnTo>
                  <a:lnTo>
                    <a:pt x="404" y="1437"/>
                  </a:lnTo>
                  <a:lnTo>
                    <a:pt x="555" y="1479"/>
                  </a:lnTo>
                  <a:lnTo>
                    <a:pt x="646" y="1509"/>
                  </a:lnTo>
                  <a:lnTo>
                    <a:pt x="668" y="1553"/>
                  </a:lnTo>
                  <a:lnTo>
                    <a:pt x="665" y="1592"/>
                  </a:lnTo>
                  <a:lnTo>
                    <a:pt x="585" y="1629"/>
                  </a:lnTo>
                  <a:lnTo>
                    <a:pt x="422" y="1717"/>
                  </a:lnTo>
                  <a:lnTo>
                    <a:pt x="325" y="1781"/>
                  </a:lnTo>
                  <a:lnTo>
                    <a:pt x="280" y="1845"/>
                  </a:lnTo>
                  <a:lnTo>
                    <a:pt x="260" y="1902"/>
                  </a:lnTo>
                  <a:lnTo>
                    <a:pt x="249" y="1974"/>
                  </a:lnTo>
                  <a:lnTo>
                    <a:pt x="256" y="2031"/>
                  </a:lnTo>
                  <a:lnTo>
                    <a:pt x="291" y="2103"/>
                  </a:lnTo>
                  <a:lnTo>
                    <a:pt x="364" y="2191"/>
                  </a:lnTo>
                  <a:lnTo>
                    <a:pt x="430" y="2216"/>
                  </a:lnTo>
                  <a:lnTo>
                    <a:pt x="502" y="2219"/>
                  </a:lnTo>
                  <a:lnTo>
                    <a:pt x="596" y="2212"/>
                  </a:lnTo>
                  <a:lnTo>
                    <a:pt x="691" y="2174"/>
                  </a:lnTo>
                  <a:lnTo>
                    <a:pt x="762" y="2106"/>
                  </a:lnTo>
                  <a:lnTo>
                    <a:pt x="812" y="2019"/>
                  </a:lnTo>
                  <a:lnTo>
                    <a:pt x="846" y="1928"/>
                  </a:lnTo>
                  <a:lnTo>
                    <a:pt x="876" y="1872"/>
                  </a:lnTo>
                  <a:lnTo>
                    <a:pt x="921" y="1837"/>
                  </a:lnTo>
                  <a:lnTo>
                    <a:pt x="978" y="1834"/>
                  </a:lnTo>
                  <a:lnTo>
                    <a:pt x="1026" y="1868"/>
                  </a:lnTo>
                  <a:lnTo>
                    <a:pt x="1055" y="1945"/>
                  </a:lnTo>
                  <a:lnTo>
                    <a:pt x="1088" y="2087"/>
                  </a:lnTo>
                  <a:lnTo>
                    <a:pt x="1084" y="2197"/>
                  </a:lnTo>
                  <a:lnTo>
                    <a:pt x="1098" y="2253"/>
                  </a:lnTo>
                  <a:lnTo>
                    <a:pt x="1140" y="2277"/>
                  </a:lnTo>
                  <a:lnTo>
                    <a:pt x="1231" y="2269"/>
                  </a:lnTo>
                  <a:lnTo>
                    <a:pt x="1325" y="2201"/>
                  </a:lnTo>
                  <a:lnTo>
                    <a:pt x="1424" y="2098"/>
                  </a:lnTo>
                  <a:lnTo>
                    <a:pt x="1514" y="1970"/>
                  </a:lnTo>
                  <a:lnTo>
                    <a:pt x="1586" y="1909"/>
                  </a:lnTo>
                  <a:lnTo>
                    <a:pt x="1627" y="1891"/>
                  </a:lnTo>
                  <a:lnTo>
                    <a:pt x="1688" y="1902"/>
                  </a:lnTo>
                  <a:lnTo>
                    <a:pt x="1760" y="1959"/>
                  </a:lnTo>
                  <a:lnTo>
                    <a:pt x="1825" y="2039"/>
                  </a:lnTo>
                  <a:lnTo>
                    <a:pt x="1962" y="2193"/>
                  </a:lnTo>
                  <a:lnTo>
                    <a:pt x="2073" y="2308"/>
                  </a:lnTo>
                  <a:lnTo>
                    <a:pt x="2141" y="2344"/>
                  </a:lnTo>
                  <a:lnTo>
                    <a:pt x="2247" y="2378"/>
                  </a:lnTo>
                  <a:lnTo>
                    <a:pt x="2319" y="2375"/>
                  </a:lnTo>
                  <a:lnTo>
                    <a:pt x="2372" y="2348"/>
                  </a:lnTo>
                  <a:lnTo>
                    <a:pt x="2417" y="2303"/>
                  </a:lnTo>
                  <a:lnTo>
                    <a:pt x="2439" y="2235"/>
                  </a:lnTo>
                  <a:lnTo>
                    <a:pt x="2447" y="2170"/>
                  </a:lnTo>
                  <a:lnTo>
                    <a:pt x="2405" y="2091"/>
                  </a:lnTo>
                  <a:lnTo>
                    <a:pt x="2319" y="1986"/>
                  </a:lnTo>
                  <a:lnTo>
                    <a:pt x="2156" y="1883"/>
                  </a:lnTo>
                  <a:lnTo>
                    <a:pt x="2145" y="1850"/>
                  </a:lnTo>
                  <a:lnTo>
                    <a:pt x="2175" y="1826"/>
                  </a:lnTo>
                  <a:lnTo>
                    <a:pt x="2258" y="1819"/>
                  </a:lnTo>
                  <a:lnTo>
                    <a:pt x="2439" y="1834"/>
                  </a:lnTo>
                  <a:lnTo>
                    <a:pt x="2746" y="1875"/>
                  </a:lnTo>
                  <a:lnTo>
                    <a:pt x="2877" y="1895"/>
                  </a:lnTo>
                  <a:lnTo>
                    <a:pt x="2968" y="1895"/>
                  </a:lnTo>
                  <a:lnTo>
                    <a:pt x="3021" y="1868"/>
                  </a:lnTo>
                  <a:lnTo>
                    <a:pt x="3033" y="1805"/>
                  </a:lnTo>
                  <a:lnTo>
                    <a:pt x="2995" y="1736"/>
                  </a:lnTo>
                  <a:lnTo>
                    <a:pt x="2893" y="1653"/>
                  </a:lnTo>
                  <a:lnTo>
                    <a:pt x="2791" y="1600"/>
                  </a:lnTo>
                  <a:lnTo>
                    <a:pt x="2655" y="1554"/>
                  </a:lnTo>
                  <a:lnTo>
                    <a:pt x="2474" y="1501"/>
                  </a:lnTo>
                  <a:lnTo>
                    <a:pt x="2384" y="1443"/>
                  </a:lnTo>
                  <a:lnTo>
                    <a:pt x="2360" y="1392"/>
                  </a:lnTo>
                  <a:lnTo>
                    <a:pt x="2378" y="1328"/>
                  </a:lnTo>
                  <a:lnTo>
                    <a:pt x="2450" y="1271"/>
                  </a:lnTo>
                  <a:lnTo>
                    <a:pt x="2655" y="1199"/>
                  </a:lnTo>
                  <a:lnTo>
                    <a:pt x="2768" y="1168"/>
                  </a:lnTo>
                  <a:lnTo>
                    <a:pt x="2838" y="1149"/>
                  </a:lnTo>
                  <a:lnTo>
                    <a:pt x="2888" y="1123"/>
                  </a:lnTo>
                  <a:lnTo>
                    <a:pt x="2906" y="1079"/>
                  </a:lnTo>
                  <a:lnTo>
                    <a:pt x="2881" y="1026"/>
                  </a:lnTo>
                  <a:lnTo>
                    <a:pt x="2834" y="995"/>
                  </a:lnTo>
                  <a:lnTo>
                    <a:pt x="2741" y="972"/>
                  </a:lnTo>
                  <a:lnTo>
                    <a:pt x="2658" y="968"/>
                  </a:lnTo>
                  <a:lnTo>
                    <a:pt x="2572" y="983"/>
                  </a:lnTo>
                  <a:lnTo>
                    <a:pt x="2375" y="1026"/>
                  </a:lnTo>
                  <a:lnTo>
                    <a:pt x="2243" y="1040"/>
                  </a:lnTo>
                  <a:lnTo>
                    <a:pt x="2154" y="1040"/>
                  </a:lnTo>
                  <a:lnTo>
                    <a:pt x="2126" y="999"/>
                  </a:lnTo>
                  <a:lnTo>
                    <a:pt x="2126" y="934"/>
                  </a:lnTo>
                  <a:lnTo>
                    <a:pt x="2167" y="870"/>
                  </a:lnTo>
                  <a:lnTo>
                    <a:pt x="2236" y="821"/>
                  </a:lnTo>
                  <a:lnTo>
                    <a:pt x="2333" y="760"/>
                  </a:lnTo>
                  <a:lnTo>
                    <a:pt x="2156" y="783"/>
                  </a:lnTo>
                  <a:lnTo>
                    <a:pt x="2031" y="763"/>
                  </a:lnTo>
                  <a:lnTo>
                    <a:pt x="1956" y="721"/>
                  </a:lnTo>
                  <a:lnTo>
                    <a:pt x="1915" y="688"/>
                  </a:lnTo>
                  <a:lnTo>
                    <a:pt x="1915" y="616"/>
                  </a:lnTo>
                  <a:lnTo>
                    <a:pt x="1964" y="503"/>
                  </a:lnTo>
                  <a:lnTo>
                    <a:pt x="2005" y="454"/>
                  </a:lnTo>
                  <a:lnTo>
                    <a:pt x="2035" y="424"/>
                  </a:lnTo>
                  <a:lnTo>
                    <a:pt x="2035" y="424"/>
                  </a:lnTo>
                  <a:close/>
                </a:path>
              </a:pathLst>
            </a:custGeom>
            <a:solidFill>
              <a:srgbClr val="FF0066"/>
            </a:solidFill>
            <a:ln w="9525">
              <a:noFill/>
              <a:round/>
              <a:headEnd/>
              <a:tailEnd/>
            </a:ln>
          </p:spPr>
          <p:txBody>
            <a:bodyPr/>
            <a:lstStyle/>
            <a:p>
              <a:pPr>
                <a:buNone/>
              </a:pPr>
              <a:endParaRPr lang="en-US" sz="2000">
                <a:solidFill>
                  <a:schemeClr val="bg1"/>
                </a:solidFill>
                <a:latin typeface="Arial" pitchFamily="34" charset="0"/>
                <a:cs typeface="Arial" pitchFamily="34" charset="0"/>
              </a:endParaRPr>
            </a:p>
          </p:txBody>
        </p:sp>
        <p:sp>
          <p:nvSpPr>
            <p:cNvPr id="500770" name="Freeform 34"/>
            <p:cNvSpPr>
              <a:spLocks/>
            </p:cNvSpPr>
            <p:nvPr/>
          </p:nvSpPr>
          <p:spPr bwMode="auto">
            <a:xfrm>
              <a:off x="3901" y="1336"/>
              <a:ext cx="91" cy="24"/>
            </a:xfrm>
            <a:custGeom>
              <a:avLst/>
              <a:gdLst/>
              <a:ahLst/>
              <a:cxnLst>
                <a:cxn ang="0">
                  <a:pos x="0" y="0"/>
                </a:cxn>
                <a:cxn ang="0">
                  <a:pos x="78" y="36"/>
                </a:cxn>
                <a:cxn ang="0">
                  <a:pos x="180" y="55"/>
                </a:cxn>
                <a:cxn ang="0">
                  <a:pos x="269" y="59"/>
                </a:cxn>
                <a:cxn ang="0">
                  <a:pos x="367" y="55"/>
                </a:cxn>
                <a:cxn ang="0">
                  <a:pos x="455" y="47"/>
                </a:cxn>
                <a:cxn ang="0">
                  <a:pos x="357" y="87"/>
                </a:cxn>
                <a:cxn ang="0">
                  <a:pos x="256" y="116"/>
                </a:cxn>
                <a:cxn ang="0">
                  <a:pos x="167" y="120"/>
                </a:cxn>
                <a:cxn ang="0">
                  <a:pos x="98" y="107"/>
                </a:cxn>
                <a:cxn ang="0">
                  <a:pos x="40" y="68"/>
                </a:cxn>
                <a:cxn ang="0">
                  <a:pos x="18" y="41"/>
                </a:cxn>
                <a:cxn ang="0">
                  <a:pos x="0" y="0"/>
                </a:cxn>
                <a:cxn ang="0">
                  <a:pos x="0" y="0"/>
                </a:cxn>
              </a:cxnLst>
              <a:rect l="0" t="0" r="r" b="b"/>
              <a:pathLst>
                <a:path w="455" h="120">
                  <a:moveTo>
                    <a:pt x="0" y="0"/>
                  </a:moveTo>
                  <a:lnTo>
                    <a:pt x="78" y="36"/>
                  </a:lnTo>
                  <a:lnTo>
                    <a:pt x="180" y="55"/>
                  </a:lnTo>
                  <a:lnTo>
                    <a:pt x="269" y="59"/>
                  </a:lnTo>
                  <a:lnTo>
                    <a:pt x="367" y="55"/>
                  </a:lnTo>
                  <a:lnTo>
                    <a:pt x="455" y="47"/>
                  </a:lnTo>
                  <a:lnTo>
                    <a:pt x="357" y="87"/>
                  </a:lnTo>
                  <a:lnTo>
                    <a:pt x="256" y="116"/>
                  </a:lnTo>
                  <a:lnTo>
                    <a:pt x="167" y="120"/>
                  </a:lnTo>
                  <a:lnTo>
                    <a:pt x="98" y="107"/>
                  </a:lnTo>
                  <a:lnTo>
                    <a:pt x="40" y="68"/>
                  </a:lnTo>
                  <a:lnTo>
                    <a:pt x="18" y="41"/>
                  </a:lnTo>
                  <a:lnTo>
                    <a:pt x="0" y="0"/>
                  </a:lnTo>
                  <a:lnTo>
                    <a:pt x="0" y="0"/>
                  </a:lnTo>
                  <a:close/>
                </a:path>
              </a:pathLst>
            </a:custGeom>
            <a:solidFill>
              <a:srgbClr val="A6D9FF"/>
            </a:solidFill>
            <a:ln w="9525">
              <a:noFill/>
              <a:round/>
              <a:headEnd/>
              <a:tailEnd/>
            </a:ln>
          </p:spPr>
          <p:txBody>
            <a:bodyPr/>
            <a:lstStyle/>
            <a:p>
              <a:pPr>
                <a:buNone/>
              </a:pPr>
              <a:endParaRPr lang="en-US" sz="2000">
                <a:solidFill>
                  <a:schemeClr val="bg1"/>
                </a:solidFill>
                <a:latin typeface="Arial" pitchFamily="34" charset="0"/>
                <a:cs typeface="Arial" pitchFamily="34" charset="0"/>
              </a:endParaRPr>
            </a:p>
          </p:txBody>
        </p:sp>
        <p:sp>
          <p:nvSpPr>
            <p:cNvPr id="500771" name="Freeform 35"/>
            <p:cNvSpPr>
              <a:spLocks/>
            </p:cNvSpPr>
            <p:nvPr/>
          </p:nvSpPr>
          <p:spPr bwMode="auto">
            <a:xfrm>
              <a:off x="3798" y="1264"/>
              <a:ext cx="69" cy="106"/>
            </a:xfrm>
            <a:custGeom>
              <a:avLst/>
              <a:gdLst/>
              <a:ahLst/>
              <a:cxnLst>
                <a:cxn ang="0">
                  <a:pos x="343" y="0"/>
                </a:cxn>
                <a:cxn ang="0">
                  <a:pos x="234" y="47"/>
                </a:cxn>
                <a:cxn ang="0">
                  <a:pos x="121" y="122"/>
                </a:cxn>
                <a:cxn ang="0">
                  <a:pos x="49" y="194"/>
                </a:cxn>
                <a:cxn ang="0">
                  <a:pos x="15" y="271"/>
                </a:cxn>
                <a:cxn ang="0">
                  <a:pos x="0" y="346"/>
                </a:cxn>
                <a:cxn ang="0">
                  <a:pos x="13" y="435"/>
                </a:cxn>
                <a:cxn ang="0">
                  <a:pos x="62" y="529"/>
                </a:cxn>
                <a:cxn ang="0">
                  <a:pos x="63" y="410"/>
                </a:cxn>
                <a:cxn ang="0">
                  <a:pos x="77" y="318"/>
                </a:cxn>
                <a:cxn ang="0">
                  <a:pos x="103" y="236"/>
                </a:cxn>
                <a:cxn ang="0">
                  <a:pos x="157" y="147"/>
                </a:cxn>
                <a:cxn ang="0">
                  <a:pos x="225" y="85"/>
                </a:cxn>
                <a:cxn ang="0">
                  <a:pos x="343" y="0"/>
                </a:cxn>
                <a:cxn ang="0">
                  <a:pos x="343" y="0"/>
                </a:cxn>
              </a:cxnLst>
              <a:rect l="0" t="0" r="r" b="b"/>
              <a:pathLst>
                <a:path w="343" h="529">
                  <a:moveTo>
                    <a:pt x="343" y="0"/>
                  </a:moveTo>
                  <a:lnTo>
                    <a:pt x="234" y="47"/>
                  </a:lnTo>
                  <a:lnTo>
                    <a:pt x="121" y="122"/>
                  </a:lnTo>
                  <a:lnTo>
                    <a:pt x="49" y="194"/>
                  </a:lnTo>
                  <a:lnTo>
                    <a:pt x="15" y="271"/>
                  </a:lnTo>
                  <a:lnTo>
                    <a:pt x="0" y="346"/>
                  </a:lnTo>
                  <a:lnTo>
                    <a:pt x="13" y="435"/>
                  </a:lnTo>
                  <a:lnTo>
                    <a:pt x="62" y="529"/>
                  </a:lnTo>
                  <a:lnTo>
                    <a:pt x="63" y="410"/>
                  </a:lnTo>
                  <a:lnTo>
                    <a:pt x="77" y="318"/>
                  </a:lnTo>
                  <a:lnTo>
                    <a:pt x="103" y="236"/>
                  </a:lnTo>
                  <a:lnTo>
                    <a:pt x="157" y="147"/>
                  </a:lnTo>
                  <a:lnTo>
                    <a:pt x="225" y="85"/>
                  </a:lnTo>
                  <a:lnTo>
                    <a:pt x="343" y="0"/>
                  </a:lnTo>
                  <a:lnTo>
                    <a:pt x="343" y="0"/>
                  </a:lnTo>
                  <a:close/>
                </a:path>
              </a:pathLst>
            </a:custGeom>
            <a:solidFill>
              <a:srgbClr val="A6D9FF"/>
            </a:solidFill>
            <a:ln w="9525">
              <a:noFill/>
              <a:round/>
              <a:headEnd/>
              <a:tailEnd/>
            </a:ln>
          </p:spPr>
          <p:txBody>
            <a:bodyPr/>
            <a:lstStyle/>
            <a:p>
              <a:pPr>
                <a:buNone/>
              </a:pPr>
              <a:endParaRPr lang="en-US" sz="2000">
                <a:solidFill>
                  <a:schemeClr val="bg1"/>
                </a:solidFill>
                <a:latin typeface="Arial" pitchFamily="34" charset="0"/>
                <a:cs typeface="Arial" pitchFamily="34" charset="0"/>
              </a:endParaRPr>
            </a:p>
          </p:txBody>
        </p:sp>
        <p:sp>
          <p:nvSpPr>
            <p:cNvPr id="500772" name="Freeform 36"/>
            <p:cNvSpPr>
              <a:spLocks/>
            </p:cNvSpPr>
            <p:nvPr/>
          </p:nvSpPr>
          <p:spPr bwMode="auto">
            <a:xfrm>
              <a:off x="3683" y="1377"/>
              <a:ext cx="46" cy="54"/>
            </a:xfrm>
            <a:custGeom>
              <a:avLst/>
              <a:gdLst/>
              <a:ahLst/>
              <a:cxnLst>
                <a:cxn ang="0">
                  <a:pos x="16" y="0"/>
                </a:cxn>
                <a:cxn ang="0">
                  <a:pos x="75" y="22"/>
                </a:cxn>
                <a:cxn ang="0">
                  <a:pos x="79" y="37"/>
                </a:cxn>
                <a:cxn ang="0">
                  <a:pos x="54" y="67"/>
                </a:cxn>
                <a:cxn ang="0">
                  <a:pos x="54" y="98"/>
                </a:cxn>
                <a:cxn ang="0">
                  <a:pos x="78" y="152"/>
                </a:cxn>
                <a:cxn ang="0">
                  <a:pos x="154" y="219"/>
                </a:cxn>
                <a:cxn ang="0">
                  <a:pos x="230" y="272"/>
                </a:cxn>
                <a:cxn ang="0">
                  <a:pos x="117" y="237"/>
                </a:cxn>
                <a:cxn ang="0">
                  <a:pos x="24" y="166"/>
                </a:cxn>
                <a:cxn ang="0">
                  <a:pos x="0" y="85"/>
                </a:cxn>
                <a:cxn ang="0">
                  <a:pos x="0" y="33"/>
                </a:cxn>
                <a:cxn ang="0">
                  <a:pos x="16" y="0"/>
                </a:cxn>
                <a:cxn ang="0">
                  <a:pos x="16" y="0"/>
                </a:cxn>
              </a:cxnLst>
              <a:rect l="0" t="0" r="r" b="b"/>
              <a:pathLst>
                <a:path w="230" h="272">
                  <a:moveTo>
                    <a:pt x="16" y="0"/>
                  </a:moveTo>
                  <a:lnTo>
                    <a:pt x="75" y="22"/>
                  </a:lnTo>
                  <a:lnTo>
                    <a:pt x="79" y="37"/>
                  </a:lnTo>
                  <a:lnTo>
                    <a:pt x="54" y="67"/>
                  </a:lnTo>
                  <a:lnTo>
                    <a:pt x="54" y="98"/>
                  </a:lnTo>
                  <a:lnTo>
                    <a:pt x="78" y="152"/>
                  </a:lnTo>
                  <a:lnTo>
                    <a:pt x="154" y="219"/>
                  </a:lnTo>
                  <a:lnTo>
                    <a:pt x="230" y="272"/>
                  </a:lnTo>
                  <a:lnTo>
                    <a:pt x="117" y="237"/>
                  </a:lnTo>
                  <a:lnTo>
                    <a:pt x="24" y="166"/>
                  </a:lnTo>
                  <a:lnTo>
                    <a:pt x="0" y="85"/>
                  </a:lnTo>
                  <a:lnTo>
                    <a:pt x="0" y="33"/>
                  </a:lnTo>
                  <a:lnTo>
                    <a:pt x="16" y="0"/>
                  </a:lnTo>
                  <a:lnTo>
                    <a:pt x="16" y="0"/>
                  </a:lnTo>
                  <a:close/>
                </a:path>
              </a:pathLst>
            </a:custGeom>
            <a:solidFill>
              <a:srgbClr val="A6D9FF"/>
            </a:solidFill>
            <a:ln w="9525">
              <a:noFill/>
              <a:round/>
              <a:headEnd/>
              <a:tailEnd/>
            </a:ln>
          </p:spPr>
          <p:txBody>
            <a:bodyPr/>
            <a:lstStyle/>
            <a:p>
              <a:pPr>
                <a:buNone/>
              </a:pPr>
              <a:endParaRPr lang="en-US" sz="2000">
                <a:solidFill>
                  <a:schemeClr val="bg1"/>
                </a:solidFill>
                <a:latin typeface="Arial" pitchFamily="34" charset="0"/>
                <a:cs typeface="Arial" pitchFamily="34" charset="0"/>
              </a:endParaRPr>
            </a:p>
          </p:txBody>
        </p:sp>
        <p:sp>
          <p:nvSpPr>
            <p:cNvPr id="500773" name="Freeform 37"/>
            <p:cNvSpPr>
              <a:spLocks/>
            </p:cNvSpPr>
            <p:nvPr/>
          </p:nvSpPr>
          <p:spPr bwMode="auto">
            <a:xfrm>
              <a:off x="3619" y="1491"/>
              <a:ext cx="119" cy="57"/>
            </a:xfrm>
            <a:custGeom>
              <a:avLst/>
              <a:gdLst/>
              <a:ahLst/>
              <a:cxnLst>
                <a:cxn ang="0">
                  <a:pos x="12" y="0"/>
                </a:cxn>
                <a:cxn ang="0">
                  <a:pos x="35" y="49"/>
                </a:cxn>
                <a:cxn ang="0">
                  <a:pos x="118" y="68"/>
                </a:cxn>
                <a:cxn ang="0">
                  <a:pos x="340" y="118"/>
                </a:cxn>
                <a:cxn ang="0">
                  <a:pos x="465" y="158"/>
                </a:cxn>
                <a:cxn ang="0">
                  <a:pos x="522" y="197"/>
                </a:cxn>
                <a:cxn ang="0">
                  <a:pos x="591" y="288"/>
                </a:cxn>
                <a:cxn ang="0">
                  <a:pos x="476" y="222"/>
                </a:cxn>
                <a:cxn ang="0">
                  <a:pos x="345" y="188"/>
                </a:cxn>
                <a:cxn ang="0">
                  <a:pos x="204" y="174"/>
                </a:cxn>
                <a:cxn ang="0">
                  <a:pos x="104" y="140"/>
                </a:cxn>
                <a:cxn ang="0">
                  <a:pos x="21" y="100"/>
                </a:cxn>
                <a:cxn ang="0">
                  <a:pos x="0" y="62"/>
                </a:cxn>
                <a:cxn ang="0">
                  <a:pos x="12" y="0"/>
                </a:cxn>
                <a:cxn ang="0">
                  <a:pos x="12" y="0"/>
                </a:cxn>
              </a:cxnLst>
              <a:rect l="0" t="0" r="r" b="b"/>
              <a:pathLst>
                <a:path w="591" h="288">
                  <a:moveTo>
                    <a:pt x="12" y="0"/>
                  </a:moveTo>
                  <a:lnTo>
                    <a:pt x="35" y="49"/>
                  </a:lnTo>
                  <a:lnTo>
                    <a:pt x="118" y="68"/>
                  </a:lnTo>
                  <a:lnTo>
                    <a:pt x="340" y="118"/>
                  </a:lnTo>
                  <a:lnTo>
                    <a:pt x="465" y="158"/>
                  </a:lnTo>
                  <a:lnTo>
                    <a:pt x="522" y="197"/>
                  </a:lnTo>
                  <a:lnTo>
                    <a:pt x="591" y="288"/>
                  </a:lnTo>
                  <a:lnTo>
                    <a:pt x="476" y="222"/>
                  </a:lnTo>
                  <a:lnTo>
                    <a:pt x="345" y="188"/>
                  </a:lnTo>
                  <a:lnTo>
                    <a:pt x="204" y="174"/>
                  </a:lnTo>
                  <a:lnTo>
                    <a:pt x="104" y="140"/>
                  </a:lnTo>
                  <a:lnTo>
                    <a:pt x="21" y="100"/>
                  </a:lnTo>
                  <a:lnTo>
                    <a:pt x="0" y="62"/>
                  </a:lnTo>
                  <a:lnTo>
                    <a:pt x="12" y="0"/>
                  </a:lnTo>
                  <a:lnTo>
                    <a:pt x="12" y="0"/>
                  </a:lnTo>
                  <a:close/>
                </a:path>
              </a:pathLst>
            </a:custGeom>
            <a:solidFill>
              <a:srgbClr val="A6D9FF"/>
            </a:solidFill>
            <a:ln w="9525">
              <a:noFill/>
              <a:round/>
              <a:headEnd/>
              <a:tailEnd/>
            </a:ln>
          </p:spPr>
          <p:txBody>
            <a:bodyPr/>
            <a:lstStyle/>
            <a:p>
              <a:pPr>
                <a:buNone/>
              </a:pPr>
              <a:endParaRPr lang="en-US" sz="2000">
                <a:solidFill>
                  <a:schemeClr val="bg1"/>
                </a:solidFill>
                <a:latin typeface="Arial" pitchFamily="34" charset="0"/>
                <a:cs typeface="Arial" pitchFamily="34" charset="0"/>
              </a:endParaRPr>
            </a:p>
          </p:txBody>
        </p:sp>
        <p:sp>
          <p:nvSpPr>
            <p:cNvPr id="500774" name="Freeform 38"/>
            <p:cNvSpPr>
              <a:spLocks/>
            </p:cNvSpPr>
            <p:nvPr/>
          </p:nvSpPr>
          <p:spPr bwMode="auto">
            <a:xfrm>
              <a:off x="3558" y="1563"/>
              <a:ext cx="39" cy="32"/>
            </a:xfrm>
            <a:custGeom>
              <a:avLst/>
              <a:gdLst/>
              <a:ahLst/>
              <a:cxnLst>
                <a:cxn ang="0">
                  <a:pos x="46" y="0"/>
                </a:cxn>
                <a:cxn ang="0">
                  <a:pos x="32" y="50"/>
                </a:cxn>
                <a:cxn ang="0">
                  <a:pos x="69" y="98"/>
                </a:cxn>
                <a:cxn ang="0">
                  <a:pos x="125" y="131"/>
                </a:cxn>
                <a:cxn ang="0">
                  <a:pos x="195" y="157"/>
                </a:cxn>
                <a:cxn ang="0">
                  <a:pos x="98" y="155"/>
                </a:cxn>
                <a:cxn ang="0">
                  <a:pos x="36" y="127"/>
                </a:cxn>
                <a:cxn ang="0">
                  <a:pos x="0" y="70"/>
                </a:cxn>
                <a:cxn ang="0">
                  <a:pos x="0" y="38"/>
                </a:cxn>
                <a:cxn ang="0">
                  <a:pos x="23" y="14"/>
                </a:cxn>
                <a:cxn ang="0">
                  <a:pos x="46" y="0"/>
                </a:cxn>
                <a:cxn ang="0">
                  <a:pos x="46" y="0"/>
                </a:cxn>
              </a:cxnLst>
              <a:rect l="0" t="0" r="r" b="b"/>
              <a:pathLst>
                <a:path w="195" h="157">
                  <a:moveTo>
                    <a:pt x="46" y="0"/>
                  </a:moveTo>
                  <a:lnTo>
                    <a:pt x="32" y="50"/>
                  </a:lnTo>
                  <a:lnTo>
                    <a:pt x="69" y="98"/>
                  </a:lnTo>
                  <a:lnTo>
                    <a:pt x="125" y="131"/>
                  </a:lnTo>
                  <a:lnTo>
                    <a:pt x="195" y="157"/>
                  </a:lnTo>
                  <a:lnTo>
                    <a:pt x="98" y="155"/>
                  </a:lnTo>
                  <a:lnTo>
                    <a:pt x="36" y="127"/>
                  </a:lnTo>
                  <a:lnTo>
                    <a:pt x="0" y="70"/>
                  </a:lnTo>
                  <a:lnTo>
                    <a:pt x="0" y="38"/>
                  </a:lnTo>
                  <a:lnTo>
                    <a:pt x="23" y="14"/>
                  </a:lnTo>
                  <a:lnTo>
                    <a:pt x="46" y="0"/>
                  </a:lnTo>
                  <a:lnTo>
                    <a:pt x="46" y="0"/>
                  </a:lnTo>
                  <a:close/>
                </a:path>
              </a:pathLst>
            </a:custGeom>
            <a:solidFill>
              <a:srgbClr val="A6D9FF"/>
            </a:solidFill>
            <a:ln w="9525">
              <a:noFill/>
              <a:round/>
              <a:headEnd/>
              <a:tailEnd/>
            </a:ln>
          </p:spPr>
          <p:txBody>
            <a:bodyPr/>
            <a:lstStyle/>
            <a:p>
              <a:pPr>
                <a:buNone/>
              </a:pPr>
              <a:endParaRPr lang="en-US" sz="2000">
                <a:solidFill>
                  <a:schemeClr val="bg1"/>
                </a:solidFill>
                <a:latin typeface="Arial" pitchFamily="34" charset="0"/>
                <a:cs typeface="Arial" pitchFamily="34" charset="0"/>
              </a:endParaRPr>
            </a:p>
          </p:txBody>
        </p:sp>
        <p:sp>
          <p:nvSpPr>
            <p:cNvPr id="500775" name="Freeform 39"/>
            <p:cNvSpPr>
              <a:spLocks/>
            </p:cNvSpPr>
            <p:nvPr/>
          </p:nvSpPr>
          <p:spPr bwMode="auto">
            <a:xfrm>
              <a:off x="3672" y="1648"/>
              <a:ext cx="91" cy="44"/>
            </a:xfrm>
            <a:custGeom>
              <a:avLst/>
              <a:gdLst/>
              <a:ahLst/>
              <a:cxnLst>
                <a:cxn ang="0">
                  <a:pos x="0" y="60"/>
                </a:cxn>
                <a:cxn ang="0">
                  <a:pos x="78" y="91"/>
                </a:cxn>
                <a:cxn ang="0">
                  <a:pos x="182" y="118"/>
                </a:cxn>
                <a:cxn ang="0">
                  <a:pos x="262" y="115"/>
                </a:cxn>
                <a:cxn ang="0">
                  <a:pos x="332" y="94"/>
                </a:cxn>
                <a:cxn ang="0">
                  <a:pos x="393" y="63"/>
                </a:cxn>
                <a:cxn ang="0">
                  <a:pos x="455" y="0"/>
                </a:cxn>
                <a:cxn ang="0">
                  <a:pos x="432" y="77"/>
                </a:cxn>
                <a:cxn ang="0">
                  <a:pos x="382" y="153"/>
                </a:cxn>
                <a:cxn ang="0">
                  <a:pos x="311" y="195"/>
                </a:cxn>
                <a:cxn ang="0">
                  <a:pos x="227" y="218"/>
                </a:cxn>
                <a:cxn ang="0">
                  <a:pos x="141" y="203"/>
                </a:cxn>
                <a:cxn ang="0">
                  <a:pos x="56" y="168"/>
                </a:cxn>
                <a:cxn ang="0">
                  <a:pos x="14" y="115"/>
                </a:cxn>
                <a:cxn ang="0">
                  <a:pos x="0" y="60"/>
                </a:cxn>
                <a:cxn ang="0">
                  <a:pos x="0" y="60"/>
                </a:cxn>
              </a:cxnLst>
              <a:rect l="0" t="0" r="r" b="b"/>
              <a:pathLst>
                <a:path w="455" h="218">
                  <a:moveTo>
                    <a:pt x="0" y="60"/>
                  </a:moveTo>
                  <a:lnTo>
                    <a:pt x="78" y="91"/>
                  </a:lnTo>
                  <a:lnTo>
                    <a:pt x="182" y="118"/>
                  </a:lnTo>
                  <a:lnTo>
                    <a:pt x="262" y="115"/>
                  </a:lnTo>
                  <a:lnTo>
                    <a:pt x="332" y="94"/>
                  </a:lnTo>
                  <a:lnTo>
                    <a:pt x="393" y="63"/>
                  </a:lnTo>
                  <a:lnTo>
                    <a:pt x="455" y="0"/>
                  </a:lnTo>
                  <a:lnTo>
                    <a:pt x="432" y="77"/>
                  </a:lnTo>
                  <a:lnTo>
                    <a:pt x="382" y="153"/>
                  </a:lnTo>
                  <a:lnTo>
                    <a:pt x="311" y="195"/>
                  </a:lnTo>
                  <a:lnTo>
                    <a:pt x="227" y="218"/>
                  </a:lnTo>
                  <a:lnTo>
                    <a:pt x="141" y="203"/>
                  </a:lnTo>
                  <a:lnTo>
                    <a:pt x="56" y="168"/>
                  </a:lnTo>
                  <a:lnTo>
                    <a:pt x="14" y="115"/>
                  </a:lnTo>
                  <a:lnTo>
                    <a:pt x="0" y="60"/>
                  </a:lnTo>
                  <a:lnTo>
                    <a:pt x="0" y="60"/>
                  </a:lnTo>
                  <a:close/>
                </a:path>
              </a:pathLst>
            </a:custGeom>
            <a:solidFill>
              <a:srgbClr val="A6D9FF"/>
            </a:solidFill>
            <a:ln w="9525">
              <a:noFill/>
              <a:round/>
              <a:headEnd/>
              <a:tailEnd/>
            </a:ln>
          </p:spPr>
          <p:txBody>
            <a:bodyPr/>
            <a:lstStyle/>
            <a:p>
              <a:pPr>
                <a:buNone/>
              </a:pPr>
              <a:endParaRPr lang="en-US" sz="2000">
                <a:solidFill>
                  <a:schemeClr val="bg1"/>
                </a:solidFill>
                <a:latin typeface="Arial" pitchFamily="34" charset="0"/>
                <a:cs typeface="Arial" pitchFamily="34" charset="0"/>
              </a:endParaRPr>
            </a:p>
          </p:txBody>
        </p:sp>
        <p:sp>
          <p:nvSpPr>
            <p:cNvPr id="500776" name="Freeform 40"/>
            <p:cNvSpPr>
              <a:spLocks/>
            </p:cNvSpPr>
            <p:nvPr/>
          </p:nvSpPr>
          <p:spPr bwMode="auto">
            <a:xfrm>
              <a:off x="3830" y="1652"/>
              <a:ext cx="67" cy="47"/>
            </a:xfrm>
            <a:custGeom>
              <a:avLst/>
              <a:gdLst/>
              <a:ahLst/>
              <a:cxnLst>
                <a:cxn ang="0">
                  <a:pos x="32" y="60"/>
                </a:cxn>
                <a:cxn ang="0">
                  <a:pos x="44" y="112"/>
                </a:cxn>
                <a:cxn ang="0">
                  <a:pos x="92" y="149"/>
                </a:cxn>
                <a:cxn ang="0">
                  <a:pos x="157" y="133"/>
                </a:cxn>
                <a:cxn ang="0">
                  <a:pos x="226" y="91"/>
                </a:cxn>
                <a:cxn ang="0">
                  <a:pos x="332" y="0"/>
                </a:cxn>
                <a:cxn ang="0">
                  <a:pos x="281" y="69"/>
                </a:cxn>
                <a:cxn ang="0">
                  <a:pos x="218" y="148"/>
                </a:cxn>
                <a:cxn ang="0">
                  <a:pos x="165" y="203"/>
                </a:cxn>
                <a:cxn ang="0">
                  <a:pos x="117" y="231"/>
                </a:cxn>
                <a:cxn ang="0">
                  <a:pos x="64" y="235"/>
                </a:cxn>
                <a:cxn ang="0">
                  <a:pos x="17" y="225"/>
                </a:cxn>
                <a:cxn ang="0">
                  <a:pos x="0" y="169"/>
                </a:cxn>
                <a:cxn ang="0">
                  <a:pos x="5" y="105"/>
                </a:cxn>
                <a:cxn ang="0">
                  <a:pos x="32" y="60"/>
                </a:cxn>
                <a:cxn ang="0">
                  <a:pos x="32" y="60"/>
                </a:cxn>
              </a:cxnLst>
              <a:rect l="0" t="0" r="r" b="b"/>
              <a:pathLst>
                <a:path w="332" h="235">
                  <a:moveTo>
                    <a:pt x="32" y="60"/>
                  </a:moveTo>
                  <a:lnTo>
                    <a:pt x="44" y="112"/>
                  </a:lnTo>
                  <a:lnTo>
                    <a:pt x="92" y="149"/>
                  </a:lnTo>
                  <a:lnTo>
                    <a:pt x="157" y="133"/>
                  </a:lnTo>
                  <a:lnTo>
                    <a:pt x="226" y="91"/>
                  </a:lnTo>
                  <a:lnTo>
                    <a:pt x="332" y="0"/>
                  </a:lnTo>
                  <a:lnTo>
                    <a:pt x="281" y="69"/>
                  </a:lnTo>
                  <a:lnTo>
                    <a:pt x="218" y="148"/>
                  </a:lnTo>
                  <a:lnTo>
                    <a:pt x="165" y="203"/>
                  </a:lnTo>
                  <a:lnTo>
                    <a:pt x="117" y="231"/>
                  </a:lnTo>
                  <a:lnTo>
                    <a:pt x="64" y="235"/>
                  </a:lnTo>
                  <a:lnTo>
                    <a:pt x="17" y="225"/>
                  </a:lnTo>
                  <a:lnTo>
                    <a:pt x="0" y="169"/>
                  </a:lnTo>
                  <a:lnTo>
                    <a:pt x="5" y="105"/>
                  </a:lnTo>
                  <a:lnTo>
                    <a:pt x="32" y="60"/>
                  </a:lnTo>
                  <a:lnTo>
                    <a:pt x="32" y="60"/>
                  </a:lnTo>
                  <a:close/>
                </a:path>
              </a:pathLst>
            </a:custGeom>
            <a:solidFill>
              <a:srgbClr val="A6D9FF"/>
            </a:solidFill>
            <a:ln w="9525">
              <a:noFill/>
              <a:round/>
              <a:headEnd/>
              <a:tailEnd/>
            </a:ln>
          </p:spPr>
          <p:txBody>
            <a:bodyPr/>
            <a:lstStyle/>
            <a:p>
              <a:pPr>
                <a:buNone/>
              </a:pPr>
              <a:endParaRPr lang="en-US" sz="2000">
                <a:solidFill>
                  <a:schemeClr val="bg1"/>
                </a:solidFill>
                <a:latin typeface="Arial" pitchFamily="34" charset="0"/>
                <a:cs typeface="Arial" pitchFamily="34" charset="0"/>
              </a:endParaRPr>
            </a:p>
          </p:txBody>
        </p:sp>
        <p:sp>
          <p:nvSpPr>
            <p:cNvPr id="500777" name="Freeform 41"/>
            <p:cNvSpPr>
              <a:spLocks/>
            </p:cNvSpPr>
            <p:nvPr/>
          </p:nvSpPr>
          <p:spPr bwMode="auto">
            <a:xfrm>
              <a:off x="4055" y="1482"/>
              <a:ext cx="97" cy="62"/>
            </a:xfrm>
            <a:custGeom>
              <a:avLst/>
              <a:gdLst/>
              <a:ahLst/>
              <a:cxnLst>
                <a:cxn ang="0">
                  <a:pos x="486" y="0"/>
                </a:cxn>
                <a:cxn ang="0">
                  <a:pos x="344" y="40"/>
                </a:cxn>
                <a:cxn ang="0">
                  <a:pos x="223" y="85"/>
                </a:cxn>
                <a:cxn ang="0">
                  <a:pos x="145" y="130"/>
                </a:cxn>
                <a:cxn ang="0">
                  <a:pos x="106" y="172"/>
                </a:cxn>
                <a:cxn ang="0">
                  <a:pos x="82" y="217"/>
                </a:cxn>
                <a:cxn ang="0">
                  <a:pos x="87" y="278"/>
                </a:cxn>
                <a:cxn ang="0">
                  <a:pos x="105" y="312"/>
                </a:cxn>
                <a:cxn ang="0">
                  <a:pos x="47" y="288"/>
                </a:cxn>
                <a:cxn ang="0">
                  <a:pos x="6" y="238"/>
                </a:cxn>
                <a:cxn ang="0">
                  <a:pos x="0" y="163"/>
                </a:cxn>
                <a:cxn ang="0">
                  <a:pos x="45" y="102"/>
                </a:cxn>
                <a:cxn ang="0">
                  <a:pos x="119" y="66"/>
                </a:cxn>
                <a:cxn ang="0">
                  <a:pos x="239" y="34"/>
                </a:cxn>
                <a:cxn ang="0">
                  <a:pos x="376" y="8"/>
                </a:cxn>
                <a:cxn ang="0">
                  <a:pos x="486" y="0"/>
                </a:cxn>
                <a:cxn ang="0">
                  <a:pos x="486" y="0"/>
                </a:cxn>
              </a:cxnLst>
              <a:rect l="0" t="0" r="r" b="b"/>
              <a:pathLst>
                <a:path w="486" h="312">
                  <a:moveTo>
                    <a:pt x="486" y="0"/>
                  </a:moveTo>
                  <a:lnTo>
                    <a:pt x="344" y="40"/>
                  </a:lnTo>
                  <a:lnTo>
                    <a:pt x="223" y="85"/>
                  </a:lnTo>
                  <a:lnTo>
                    <a:pt x="145" y="130"/>
                  </a:lnTo>
                  <a:lnTo>
                    <a:pt x="106" y="172"/>
                  </a:lnTo>
                  <a:lnTo>
                    <a:pt x="82" y="217"/>
                  </a:lnTo>
                  <a:lnTo>
                    <a:pt x="87" y="278"/>
                  </a:lnTo>
                  <a:lnTo>
                    <a:pt x="105" y="312"/>
                  </a:lnTo>
                  <a:lnTo>
                    <a:pt x="47" y="288"/>
                  </a:lnTo>
                  <a:lnTo>
                    <a:pt x="6" y="238"/>
                  </a:lnTo>
                  <a:lnTo>
                    <a:pt x="0" y="163"/>
                  </a:lnTo>
                  <a:lnTo>
                    <a:pt x="45" y="102"/>
                  </a:lnTo>
                  <a:lnTo>
                    <a:pt x="119" y="66"/>
                  </a:lnTo>
                  <a:lnTo>
                    <a:pt x="239" y="34"/>
                  </a:lnTo>
                  <a:lnTo>
                    <a:pt x="376" y="8"/>
                  </a:lnTo>
                  <a:lnTo>
                    <a:pt x="486" y="0"/>
                  </a:lnTo>
                  <a:lnTo>
                    <a:pt x="486" y="0"/>
                  </a:lnTo>
                  <a:close/>
                </a:path>
              </a:pathLst>
            </a:custGeom>
            <a:solidFill>
              <a:srgbClr val="A6D9FF"/>
            </a:solidFill>
            <a:ln w="9525">
              <a:noFill/>
              <a:round/>
              <a:headEnd/>
              <a:tailEnd/>
            </a:ln>
          </p:spPr>
          <p:txBody>
            <a:bodyPr/>
            <a:lstStyle/>
            <a:p>
              <a:pPr>
                <a:buNone/>
              </a:pPr>
              <a:endParaRPr lang="en-US" sz="2000">
                <a:solidFill>
                  <a:schemeClr val="bg1"/>
                </a:solidFill>
                <a:latin typeface="Arial" pitchFamily="34" charset="0"/>
                <a:cs typeface="Arial" pitchFamily="34" charset="0"/>
              </a:endParaRPr>
            </a:p>
          </p:txBody>
        </p:sp>
        <p:sp>
          <p:nvSpPr>
            <p:cNvPr id="500778" name="Freeform 42"/>
            <p:cNvSpPr>
              <a:spLocks/>
            </p:cNvSpPr>
            <p:nvPr/>
          </p:nvSpPr>
          <p:spPr bwMode="auto">
            <a:xfrm>
              <a:off x="4127" y="1370"/>
              <a:ext cx="55" cy="31"/>
            </a:xfrm>
            <a:custGeom>
              <a:avLst/>
              <a:gdLst/>
              <a:ahLst/>
              <a:cxnLst>
                <a:cxn ang="0">
                  <a:pos x="221" y="0"/>
                </a:cxn>
                <a:cxn ang="0">
                  <a:pos x="262" y="25"/>
                </a:cxn>
                <a:cxn ang="0">
                  <a:pos x="273" y="68"/>
                </a:cxn>
                <a:cxn ang="0">
                  <a:pos x="231" y="99"/>
                </a:cxn>
                <a:cxn ang="0">
                  <a:pos x="164" y="132"/>
                </a:cxn>
                <a:cxn ang="0">
                  <a:pos x="81" y="153"/>
                </a:cxn>
                <a:cxn ang="0">
                  <a:pos x="0" y="151"/>
                </a:cxn>
                <a:cxn ang="0">
                  <a:pos x="98" y="132"/>
                </a:cxn>
                <a:cxn ang="0">
                  <a:pos x="182" y="93"/>
                </a:cxn>
                <a:cxn ang="0">
                  <a:pos x="219" y="61"/>
                </a:cxn>
                <a:cxn ang="0">
                  <a:pos x="226" y="28"/>
                </a:cxn>
                <a:cxn ang="0">
                  <a:pos x="221" y="0"/>
                </a:cxn>
                <a:cxn ang="0">
                  <a:pos x="221" y="0"/>
                </a:cxn>
              </a:cxnLst>
              <a:rect l="0" t="0" r="r" b="b"/>
              <a:pathLst>
                <a:path w="273" h="153">
                  <a:moveTo>
                    <a:pt x="221" y="0"/>
                  </a:moveTo>
                  <a:lnTo>
                    <a:pt x="262" y="25"/>
                  </a:lnTo>
                  <a:lnTo>
                    <a:pt x="273" y="68"/>
                  </a:lnTo>
                  <a:lnTo>
                    <a:pt x="231" y="99"/>
                  </a:lnTo>
                  <a:lnTo>
                    <a:pt x="164" y="132"/>
                  </a:lnTo>
                  <a:lnTo>
                    <a:pt x="81" y="153"/>
                  </a:lnTo>
                  <a:lnTo>
                    <a:pt x="0" y="151"/>
                  </a:lnTo>
                  <a:lnTo>
                    <a:pt x="98" y="132"/>
                  </a:lnTo>
                  <a:lnTo>
                    <a:pt x="182" y="93"/>
                  </a:lnTo>
                  <a:lnTo>
                    <a:pt x="219" y="61"/>
                  </a:lnTo>
                  <a:lnTo>
                    <a:pt x="226" y="28"/>
                  </a:lnTo>
                  <a:lnTo>
                    <a:pt x="221" y="0"/>
                  </a:lnTo>
                  <a:lnTo>
                    <a:pt x="221" y="0"/>
                  </a:lnTo>
                  <a:close/>
                </a:path>
              </a:pathLst>
            </a:custGeom>
            <a:solidFill>
              <a:srgbClr val="A6D9FF"/>
            </a:solidFill>
            <a:ln w="9525">
              <a:noFill/>
              <a:round/>
              <a:headEnd/>
              <a:tailEnd/>
            </a:ln>
          </p:spPr>
          <p:txBody>
            <a:bodyPr/>
            <a:lstStyle/>
            <a:p>
              <a:pPr>
                <a:buNone/>
              </a:pPr>
              <a:endParaRPr lang="en-US" sz="2000">
                <a:solidFill>
                  <a:schemeClr val="bg1"/>
                </a:solidFill>
                <a:latin typeface="Arial" pitchFamily="34" charset="0"/>
                <a:cs typeface="Arial" pitchFamily="34" charset="0"/>
              </a:endParaRPr>
            </a:p>
          </p:txBody>
        </p:sp>
      </p:grpSp>
      <p:grpSp>
        <p:nvGrpSpPr>
          <p:cNvPr id="9" name="Group 43"/>
          <p:cNvGrpSpPr>
            <a:grpSpLocks/>
          </p:cNvGrpSpPr>
          <p:nvPr/>
        </p:nvGrpSpPr>
        <p:grpSpPr bwMode="auto">
          <a:xfrm>
            <a:off x="7226300" y="5038725"/>
            <a:ext cx="533400" cy="533400"/>
            <a:chOff x="3552" y="1248"/>
            <a:chExt cx="672" cy="496"/>
          </a:xfrm>
        </p:grpSpPr>
        <p:sp>
          <p:nvSpPr>
            <p:cNvPr id="500780" name="AutoShape 44"/>
            <p:cNvSpPr>
              <a:spLocks noChangeAspect="1" noChangeArrowheads="1" noTextEdit="1"/>
            </p:cNvSpPr>
            <p:nvPr/>
          </p:nvSpPr>
          <p:spPr bwMode="auto">
            <a:xfrm>
              <a:off x="3552" y="1248"/>
              <a:ext cx="672" cy="496"/>
            </a:xfrm>
            <a:prstGeom prst="rect">
              <a:avLst/>
            </a:prstGeom>
            <a:noFill/>
            <a:ln w="9525">
              <a:noFill/>
              <a:miter lim="800000"/>
              <a:headEnd/>
              <a:tailEnd/>
            </a:ln>
          </p:spPr>
          <p:txBody>
            <a:bodyPr/>
            <a:lstStyle/>
            <a:p>
              <a:pPr>
                <a:buNone/>
              </a:pPr>
              <a:endParaRPr lang="en-US" sz="2000">
                <a:solidFill>
                  <a:schemeClr val="bg1"/>
                </a:solidFill>
                <a:latin typeface="Arial" pitchFamily="34" charset="0"/>
                <a:cs typeface="Arial" pitchFamily="34" charset="0"/>
              </a:endParaRPr>
            </a:p>
          </p:txBody>
        </p:sp>
        <p:sp>
          <p:nvSpPr>
            <p:cNvPr id="500781" name="Freeform 45"/>
            <p:cNvSpPr>
              <a:spLocks/>
            </p:cNvSpPr>
            <p:nvPr/>
          </p:nvSpPr>
          <p:spPr bwMode="auto">
            <a:xfrm>
              <a:off x="3613" y="1264"/>
              <a:ext cx="607" cy="476"/>
            </a:xfrm>
            <a:custGeom>
              <a:avLst/>
              <a:gdLst/>
              <a:ahLst/>
              <a:cxnLst>
                <a:cxn ang="0">
                  <a:pos x="1689" y="445"/>
                </a:cxn>
                <a:cxn ang="0">
                  <a:pos x="1481" y="366"/>
                </a:cxn>
                <a:cxn ang="0">
                  <a:pos x="1478" y="119"/>
                </a:cxn>
                <a:cxn ang="0">
                  <a:pos x="1296" y="0"/>
                </a:cxn>
                <a:cxn ang="0">
                  <a:pos x="971" y="211"/>
                </a:cxn>
                <a:cxn ang="0">
                  <a:pos x="925" y="525"/>
                </a:cxn>
                <a:cxn ang="0">
                  <a:pos x="858" y="624"/>
                </a:cxn>
                <a:cxn ang="0">
                  <a:pos x="487" y="552"/>
                </a:cxn>
                <a:cxn ang="0">
                  <a:pos x="329" y="650"/>
                </a:cxn>
                <a:cxn ang="0">
                  <a:pos x="480" y="880"/>
                </a:cxn>
                <a:cxn ang="0">
                  <a:pos x="609" y="1054"/>
                </a:cxn>
                <a:cxn ang="0">
                  <a:pos x="404" y="1100"/>
                </a:cxn>
                <a:cxn ang="0">
                  <a:pos x="88" y="1104"/>
                </a:cxn>
                <a:cxn ang="0">
                  <a:pos x="23" y="1330"/>
                </a:cxn>
                <a:cxn ang="0">
                  <a:pos x="404" y="1437"/>
                </a:cxn>
                <a:cxn ang="0">
                  <a:pos x="670" y="1552"/>
                </a:cxn>
                <a:cxn ang="0">
                  <a:pos x="423" y="1716"/>
                </a:cxn>
                <a:cxn ang="0">
                  <a:pos x="261" y="1901"/>
                </a:cxn>
                <a:cxn ang="0">
                  <a:pos x="291" y="2101"/>
                </a:cxn>
                <a:cxn ang="0">
                  <a:pos x="503" y="2219"/>
                </a:cxn>
                <a:cxn ang="0">
                  <a:pos x="764" y="2106"/>
                </a:cxn>
                <a:cxn ang="0">
                  <a:pos x="876" y="1871"/>
                </a:cxn>
                <a:cxn ang="0">
                  <a:pos x="1028" y="1867"/>
                </a:cxn>
                <a:cxn ang="0">
                  <a:pos x="1084" y="2195"/>
                </a:cxn>
                <a:cxn ang="0">
                  <a:pos x="1232" y="2268"/>
                </a:cxn>
                <a:cxn ang="0">
                  <a:pos x="1515" y="1970"/>
                </a:cxn>
                <a:cxn ang="0">
                  <a:pos x="1689" y="1901"/>
                </a:cxn>
                <a:cxn ang="0">
                  <a:pos x="1964" y="2191"/>
                </a:cxn>
                <a:cxn ang="0">
                  <a:pos x="2247" y="2378"/>
                </a:cxn>
                <a:cxn ang="0">
                  <a:pos x="2418" y="2302"/>
                </a:cxn>
                <a:cxn ang="0">
                  <a:pos x="2405" y="2089"/>
                </a:cxn>
                <a:cxn ang="0">
                  <a:pos x="2145" y="1848"/>
                </a:cxn>
                <a:cxn ang="0">
                  <a:pos x="2440" y="1833"/>
                </a:cxn>
                <a:cxn ang="0">
                  <a:pos x="2969" y="1893"/>
                </a:cxn>
                <a:cxn ang="0">
                  <a:pos x="2995" y="1735"/>
                </a:cxn>
                <a:cxn ang="0">
                  <a:pos x="2655" y="1554"/>
                </a:cxn>
                <a:cxn ang="0">
                  <a:pos x="2361" y="1391"/>
                </a:cxn>
                <a:cxn ang="0">
                  <a:pos x="2655" y="1198"/>
                </a:cxn>
                <a:cxn ang="0">
                  <a:pos x="2889" y="1122"/>
                </a:cxn>
                <a:cxn ang="0">
                  <a:pos x="2835" y="994"/>
                </a:cxn>
                <a:cxn ang="0">
                  <a:pos x="2573" y="983"/>
                </a:cxn>
                <a:cxn ang="0">
                  <a:pos x="2154" y="1039"/>
                </a:cxn>
                <a:cxn ang="0">
                  <a:pos x="2168" y="869"/>
                </a:cxn>
                <a:cxn ang="0">
                  <a:pos x="2157" y="782"/>
                </a:cxn>
                <a:cxn ang="0">
                  <a:pos x="1915" y="688"/>
                </a:cxn>
                <a:cxn ang="0">
                  <a:pos x="2006" y="453"/>
                </a:cxn>
              </a:cxnLst>
              <a:rect l="0" t="0" r="r" b="b"/>
              <a:pathLst>
                <a:path w="3034" h="2378">
                  <a:moveTo>
                    <a:pt x="2036" y="423"/>
                  </a:moveTo>
                  <a:lnTo>
                    <a:pt x="1889" y="445"/>
                  </a:lnTo>
                  <a:lnTo>
                    <a:pt x="1689" y="445"/>
                  </a:lnTo>
                  <a:lnTo>
                    <a:pt x="1579" y="442"/>
                  </a:lnTo>
                  <a:lnTo>
                    <a:pt x="1513" y="395"/>
                  </a:lnTo>
                  <a:lnTo>
                    <a:pt x="1481" y="366"/>
                  </a:lnTo>
                  <a:lnTo>
                    <a:pt x="1466" y="317"/>
                  </a:lnTo>
                  <a:lnTo>
                    <a:pt x="1473" y="215"/>
                  </a:lnTo>
                  <a:lnTo>
                    <a:pt x="1478" y="119"/>
                  </a:lnTo>
                  <a:lnTo>
                    <a:pt x="1445" y="51"/>
                  </a:lnTo>
                  <a:lnTo>
                    <a:pt x="1382" y="0"/>
                  </a:lnTo>
                  <a:lnTo>
                    <a:pt x="1296" y="0"/>
                  </a:lnTo>
                  <a:lnTo>
                    <a:pt x="1205" y="34"/>
                  </a:lnTo>
                  <a:lnTo>
                    <a:pt x="1080" y="109"/>
                  </a:lnTo>
                  <a:lnTo>
                    <a:pt x="971" y="211"/>
                  </a:lnTo>
                  <a:lnTo>
                    <a:pt x="914" y="314"/>
                  </a:lnTo>
                  <a:lnTo>
                    <a:pt x="906" y="416"/>
                  </a:lnTo>
                  <a:lnTo>
                    <a:pt x="925" y="525"/>
                  </a:lnTo>
                  <a:lnTo>
                    <a:pt x="922" y="570"/>
                  </a:lnTo>
                  <a:lnTo>
                    <a:pt x="903" y="597"/>
                  </a:lnTo>
                  <a:lnTo>
                    <a:pt x="858" y="624"/>
                  </a:lnTo>
                  <a:lnTo>
                    <a:pt x="782" y="627"/>
                  </a:lnTo>
                  <a:lnTo>
                    <a:pt x="665" y="616"/>
                  </a:lnTo>
                  <a:lnTo>
                    <a:pt x="487" y="552"/>
                  </a:lnTo>
                  <a:lnTo>
                    <a:pt x="423" y="547"/>
                  </a:lnTo>
                  <a:lnTo>
                    <a:pt x="366" y="581"/>
                  </a:lnTo>
                  <a:lnTo>
                    <a:pt x="329" y="650"/>
                  </a:lnTo>
                  <a:lnTo>
                    <a:pt x="333" y="736"/>
                  </a:lnTo>
                  <a:lnTo>
                    <a:pt x="374" y="816"/>
                  </a:lnTo>
                  <a:lnTo>
                    <a:pt x="480" y="880"/>
                  </a:lnTo>
                  <a:lnTo>
                    <a:pt x="590" y="949"/>
                  </a:lnTo>
                  <a:lnTo>
                    <a:pt x="614" y="1000"/>
                  </a:lnTo>
                  <a:lnTo>
                    <a:pt x="609" y="1054"/>
                  </a:lnTo>
                  <a:lnTo>
                    <a:pt x="571" y="1093"/>
                  </a:lnTo>
                  <a:lnTo>
                    <a:pt x="518" y="1111"/>
                  </a:lnTo>
                  <a:lnTo>
                    <a:pt x="404" y="1100"/>
                  </a:lnTo>
                  <a:lnTo>
                    <a:pt x="280" y="1066"/>
                  </a:lnTo>
                  <a:lnTo>
                    <a:pt x="178" y="1066"/>
                  </a:lnTo>
                  <a:lnTo>
                    <a:pt x="88" y="1104"/>
                  </a:lnTo>
                  <a:lnTo>
                    <a:pt x="11" y="1210"/>
                  </a:lnTo>
                  <a:lnTo>
                    <a:pt x="0" y="1285"/>
                  </a:lnTo>
                  <a:lnTo>
                    <a:pt x="23" y="1330"/>
                  </a:lnTo>
                  <a:lnTo>
                    <a:pt x="99" y="1371"/>
                  </a:lnTo>
                  <a:lnTo>
                    <a:pt x="219" y="1406"/>
                  </a:lnTo>
                  <a:lnTo>
                    <a:pt x="404" y="1437"/>
                  </a:lnTo>
                  <a:lnTo>
                    <a:pt x="556" y="1477"/>
                  </a:lnTo>
                  <a:lnTo>
                    <a:pt x="646" y="1507"/>
                  </a:lnTo>
                  <a:lnTo>
                    <a:pt x="670" y="1552"/>
                  </a:lnTo>
                  <a:lnTo>
                    <a:pt x="665" y="1591"/>
                  </a:lnTo>
                  <a:lnTo>
                    <a:pt x="586" y="1629"/>
                  </a:lnTo>
                  <a:lnTo>
                    <a:pt x="423" y="1716"/>
                  </a:lnTo>
                  <a:lnTo>
                    <a:pt x="326" y="1781"/>
                  </a:lnTo>
                  <a:lnTo>
                    <a:pt x="280" y="1845"/>
                  </a:lnTo>
                  <a:lnTo>
                    <a:pt x="261" y="1901"/>
                  </a:lnTo>
                  <a:lnTo>
                    <a:pt x="249" y="1973"/>
                  </a:lnTo>
                  <a:lnTo>
                    <a:pt x="257" y="2029"/>
                  </a:lnTo>
                  <a:lnTo>
                    <a:pt x="291" y="2101"/>
                  </a:lnTo>
                  <a:lnTo>
                    <a:pt x="363" y="2190"/>
                  </a:lnTo>
                  <a:lnTo>
                    <a:pt x="431" y="2215"/>
                  </a:lnTo>
                  <a:lnTo>
                    <a:pt x="503" y="2219"/>
                  </a:lnTo>
                  <a:lnTo>
                    <a:pt x="597" y="2211"/>
                  </a:lnTo>
                  <a:lnTo>
                    <a:pt x="692" y="2173"/>
                  </a:lnTo>
                  <a:lnTo>
                    <a:pt x="764" y="2106"/>
                  </a:lnTo>
                  <a:lnTo>
                    <a:pt x="812" y="2018"/>
                  </a:lnTo>
                  <a:lnTo>
                    <a:pt x="847" y="1928"/>
                  </a:lnTo>
                  <a:lnTo>
                    <a:pt x="876" y="1871"/>
                  </a:lnTo>
                  <a:lnTo>
                    <a:pt x="922" y="1837"/>
                  </a:lnTo>
                  <a:lnTo>
                    <a:pt x="978" y="1833"/>
                  </a:lnTo>
                  <a:lnTo>
                    <a:pt x="1028" y="1867"/>
                  </a:lnTo>
                  <a:lnTo>
                    <a:pt x="1056" y="1944"/>
                  </a:lnTo>
                  <a:lnTo>
                    <a:pt x="1089" y="2086"/>
                  </a:lnTo>
                  <a:lnTo>
                    <a:pt x="1084" y="2195"/>
                  </a:lnTo>
                  <a:lnTo>
                    <a:pt x="1100" y="2253"/>
                  </a:lnTo>
                  <a:lnTo>
                    <a:pt x="1141" y="2275"/>
                  </a:lnTo>
                  <a:lnTo>
                    <a:pt x="1232" y="2268"/>
                  </a:lnTo>
                  <a:lnTo>
                    <a:pt x="1326" y="2200"/>
                  </a:lnTo>
                  <a:lnTo>
                    <a:pt x="1424" y="2098"/>
                  </a:lnTo>
                  <a:lnTo>
                    <a:pt x="1515" y="1970"/>
                  </a:lnTo>
                  <a:lnTo>
                    <a:pt x="1587" y="1909"/>
                  </a:lnTo>
                  <a:lnTo>
                    <a:pt x="1628" y="1890"/>
                  </a:lnTo>
                  <a:lnTo>
                    <a:pt x="1689" y="1901"/>
                  </a:lnTo>
                  <a:lnTo>
                    <a:pt x="1760" y="1958"/>
                  </a:lnTo>
                  <a:lnTo>
                    <a:pt x="1826" y="2038"/>
                  </a:lnTo>
                  <a:lnTo>
                    <a:pt x="1964" y="2191"/>
                  </a:lnTo>
                  <a:lnTo>
                    <a:pt x="2074" y="2306"/>
                  </a:lnTo>
                  <a:lnTo>
                    <a:pt x="2142" y="2344"/>
                  </a:lnTo>
                  <a:lnTo>
                    <a:pt x="2247" y="2378"/>
                  </a:lnTo>
                  <a:lnTo>
                    <a:pt x="2319" y="2373"/>
                  </a:lnTo>
                  <a:lnTo>
                    <a:pt x="2372" y="2347"/>
                  </a:lnTo>
                  <a:lnTo>
                    <a:pt x="2418" y="2302"/>
                  </a:lnTo>
                  <a:lnTo>
                    <a:pt x="2440" y="2234"/>
                  </a:lnTo>
                  <a:lnTo>
                    <a:pt x="2448" y="2170"/>
                  </a:lnTo>
                  <a:lnTo>
                    <a:pt x="2405" y="2089"/>
                  </a:lnTo>
                  <a:lnTo>
                    <a:pt x="2319" y="1984"/>
                  </a:lnTo>
                  <a:lnTo>
                    <a:pt x="2157" y="1882"/>
                  </a:lnTo>
                  <a:lnTo>
                    <a:pt x="2145" y="1848"/>
                  </a:lnTo>
                  <a:lnTo>
                    <a:pt x="2175" y="1826"/>
                  </a:lnTo>
                  <a:lnTo>
                    <a:pt x="2258" y="1818"/>
                  </a:lnTo>
                  <a:lnTo>
                    <a:pt x="2440" y="1833"/>
                  </a:lnTo>
                  <a:lnTo>
                    <a:pt x="2746" y="1875"/>
                  </a:lnTo>
                  <a:lnTo>
                    <a:pt x="2878" y="1893"/>
                  </a:lnTo>
                  <a:lnTo>
                    <a:pt x="2969" y="1893"/>
                  </a:lnTo>
                  <a:lnTo>
                    <a:pt x="3022" y="1867"/>
                  </a:lnTo>
                  <a:lnTo>
                    <a:pt x="3034" y="1805"/>
                  </a:lnTo>
                  <a:lnTo>
                    <a:pt x="2995" y="1735"/>
                  </a:lnTo>
                  <a:lnTo>
                    <a:pt x="2893" y="1651"/>
                  </a:lnTo>
                  <a:lnTo>
                    <a:pt x="2792" y="1599"/>
                  </a:lnTo>
                  <a:lnTo>
                    <a:pt x="2655" y="1554"/>
                  </a:lnTo>
                  <a:lnTo>
                    <a:pt x="2474" y="1501"/>
                  </a:lnTo>
                  <a:lnTo>
                    <a:pt x="2384" y="1441"/>
                  </a:lnTo>
                  <a:lnTo>
                    <a:pt x="2361" y="1391"/>
                  </a:lnTo>
                  <a:lnTo>
                    <a:pt x="2380" y="1327"/>
                  </a:lnTo>
                  <a:lnTo>
                    <a:pt x="2451" y="1270"/>
                  </a:lnTo>
                  <a:lnTo>
                    <a:pt x="2655" y="1198"/>
                  </a:lnTo>
                  <a:lnTo>
                    <a:pt x="2768" y="1168"/>
                  </a:lnTo>
                  <a:lnTo>
                    <a:pt x="2838" y="1149"/>
                  </a:lnTo>
                  <a:lnTo>
                    <a:pt x="2889" y="1122"/>
                  </a:lnTo>
                  <a:lnTo>
                    <a:pt x="2907" y="1077"/>
                  </a:lnTo>
                  <a:lnTo>
                    <a:pt x="2882" y="1024"/>
                  </a:lnTo>
                  <a:lnTo>
                    <a:pt x="2835" y="994"/>
                  </a:lnTo>
                  <a:lnTo>
                    <a:pt x="2742" y="971"/>
                  </a:lnTo>
                  <a:lnTo>
                    <a:pt x="2659" y="968"/>
                  </a:lnTo>
                  <a:lnTo>
                    <a:pt x="2573" y="983"/>
                  </a:lnTo>
                  <a:lnTo>
                    <a:pt x="2376" y="1024"/>
                  </a:lnTo>
                  <a:lnTo>
                    <a:pt x="2244" y="1039"/>
                  </a:lnTo>
                  <a:lnTo>
                    <a:pt x="2154" y="1039"/>
                  </a:lnTo>
                  <a:lnTo>
                    <a:pt x="2127" y="997"/>
                  </a:lnTo>
                  <a:lnTo>
                    <a:pt x="2127" y="933"/>
                  </a:lnTo>
                  <a:lnTo>
                    <a:pt x="2168" y="869"/>
                  </a:lnTo>
                  <a:lnTo>
                    <a:pt x="2236" y="820"/>
                  </a:lnTo>
                  <a:lnTo>
                    <a:pt x="2335" y="760"/>
                  </a:lnTo>
                  <a:lnTo>
                    <a:pt x="2157" y="782"/>
                  </a:lnTo>
                  <a:lnTo>
                    <a:pt x="2032" y="762"/>
                  </a:lnTo>
                  <a:lnTo>
                    <a:pt x="1956" y="721"/>
                  </a:lnTo>
                  <a:lnTo>
                    <a:pt x="1915" y="688"/>
                  </a:lnTo>
                  <a:lnTo>
                    <a:pt x="1915" y="616"/>
                  </a:lnTo>
                  <a:lnTo>
                    <a:pt x="1964" y="502"/>
                  </a:lnTo>
                  <a:lnTo>
                    <a:pt x="2006" y="453"/>
                  </a:lnTo>
                  <a:lnTo>
                    <a:pt x="2036" y="423"/>
                  </a:lnTo>
                  <a:lnTo>
                    <a:pt x="2036" y="423"/>
                  </a:lnTo>
                  <a:close/>
                </a:path>
              </a:pathLst>
            </a:custGeom>
            <a:solidFill>
              <a:srgbClr val="6666FF"/>
            </a:solidFill>
            <a:ln w="9525">
              <a:noFill/>
              <a:round/>
              <a:headEnd/>
              <a:tailEnd/>
            </a:ln>
          </p:spPr>
          <p:txBody>
            <a:bodyPr/>
            <a:lstStyle/>
            <a:p>
              <a:pPr>
                <a:buNone/>
              </a:pPr>
              <a:endParaRPr lang="en-US" sz="2000">
                <a:solidFill>
                  <a:schemeClr val="bg1"/>
                </a:solidFill>
                <a:latin typeface="Arial" pitchFamily="34" charset="0"/>
                <a:cs typeface="Arial" pitchFamily="34" charset="0"/>
              </a:endParaRPr>
            </a:p>
          </p:txBody>
        </p:sp>
        <p:sp>
          <p:nvSpPr>
            <p:cNvPr id="500782" name="Freeform 46"/>
            <p:cNvSpPr>
              <a:spLocks/>
            </p:cNvSpPr>
            <p:nvPr/>
          </p:nvSpPr>
          <p:spPr bwMode="auto">
            <a:xfrm>
              <a:off x="3608" y="1252"/>
              <a:ext cx="606" cy="476"/>
            </a:xfrm>
            <a:custGeom>
              <a:avLst/>
              <a:gdLst/>
              <a:ahLst/>
              <a:cxnLst>
                <a:cxn ang="0">
                  <a:pos x="1688" y="447"/>
                </a:cxn>
                <a:cxn ang="0">
                  <a:pos x="1480" y="367"/>
                </a:cxn>
                <a:cxn ang="0">
                  <a:pos x="1478" y="120"/>
                </a:cxn>
                <a:cxn ang="0">
                  <a:pos x="1295" y="0"/>
                </a:cxn>
                <a:cxn ang="0">
                  <a:pos x="970" y="213"/>
                </a:cxn>
                <a:cxn ang="0">
                  <a:pos x="925" y="526"/>
                </a:cxn>
                <a:cxn ang="0">
                  <a:pos x="857" y="624"/>
                </a:cxn>
                <a:cxn ang="0">
                  <a:pos x="487" y="552"/>
                </a:cxn>
                <a:cxn ang="0">
                  <a:pos x="328" y="651"/>
                </a:cxn>
                <a:cxn ang="0">
                  <a:pos x="479" y="882"/>
                </a:cxn>
                <a:cxn ang="0">
                  <a:pos x="607" y="1055"/>
                </a:cxn>
                <a:cxn ang="0">
                  <a:pos x="404" y="1101"/>
                </a:cxn>
                <a:cxn ang="0">
                  <a:pos x="86" y="1104"/>
                </a:cxn>
                <a:cxn ang="0">
                  <a:pos x="22" y="1331"/>
                </a:cxn>
                <a:cxn ang="0">
                  <a:pos x="404" y="1437"/>
                </a:cxn>
                <a:cxn ang="0">
                  <a:pos x="668" y="1553"/>
                </a:cxn>
                <a:cxn ang="0">
                  <a:pos x="422" y="1717"/>
                </a:cxn>
                <a:cxn ang="0">
                  <a:pos x="260" y="1902"/>
                </a:cxn>
                <a:cxn ang="0">
                  <a:pos x="291" y="2103"/>
                </a:cxn>
                <a:cxn ang="0">
                  <a:pos x="502" y="2219"/>
                </a:cxn>
                <a:cxn ang="0">
                  <a:pos x="762" y="2106"/>
                </a:cxn>
                <a:cxn ang="0">
                  <a:pos x="876" y="1872"/>
                </a:cxn>
                <a:cxn ang="0">
                  <a:pos x="1026" y="1868"/>
                </a:cxn>
                <a:cxn ang="0">
                  <a:pos x="1084" y="2197"/>
                </a:cxn>
                <a:cxn ang="0">
                  <a:pos x="1231" y="2269"/>
                </a:cxn>
                <a:cxn ang="0">
                  <a:pos x="1514" y="1970"/>
                </a:cxn>
                <a:cxn ang="0">
                  <a:pos x="1688" y="1902"/>
                </a:cxn>
                <a:cxn ang="0">
                  <a:pos x="1962" y="2193"/>
                </a:cxn>
                <a:cxn ang="0">
                  <a:pos x="2247" y="2378"/>
                </a:cxn>
                <a:cxn ang="0">
                  <a:pos x="2417" y="2303"/>
                </a:cxn>
                <a:cxn ang="0">
                  <a:pos x="2405" y="2091"/>
                </a:cxn>
                <a:cxn ang="0">
                  <a:pos x="2145" y="1850"/>
                </a:cxn>
                <a:cxn ang="0">
                  <a:pos x="2439" y="1834"/>
                </a:cxn>
                <a:cxn ang="0">
                  <a:pos x="2968" y="1895"/>
                </a:cxn>
                <a:cxn ang="0">
                  <a:pos x="2995" y="1736"/>
                </a:cxn>
                <a:cxn ang="0">
                  <a:pos x="2655" y="1554"/>
                </a:cxn>
                <a:cxn ang="0">
                  <a:pos x="2360" y="1392"/>
                </a:cxn>
                <a:cxn ang="0">
                  <a:pos x="2655" y="1199"/>
                </a:cxn>
                <a:cxn ang="0">
                  <a:pos x="2888" y="1123"/>
                </a:cxn>
                <a:cxn ang="0">
                  <a:pos x="2834" y="995"/>
                </a:cxn>
                <a:cxn ang="0">
                  <a:pos x="2572" y="983"/>
                </a:cxn>
                <a:cxn ang="0">
                  <a:pos x="2154" y="1040"/>
                </a:cxn>
                <a:cxn ang="0">
                  <a:pos x="2167" y="870"/>
                </a:cxn>
                <a:cxn ang="0">
                  <a:pos x="2156" y="783"/>
                </a:cxn>
                <a:cxn ang="0">
                  <a:pos x="1915" y="688"/>
                </a:cxn>
                <a:cxn ang="0">
                  <a:pos x="2005" y="454"/>
                </a:cxn>
              </a:cxnLst>
              <a:rect l="0" t="0" r="r" b="b"/>
              <a:pathLst>
                <a:path w="3033" h="2378">
                  <a:moveTo>
                    <a:pt x="2035" y="424"/>
                  </a:moveTo>
                  <a:lnTo>
                    <a:pt x="1888" y="447"/>
                  </a:lnTo>
                  <a:lnTo>
                    <a:pt x="1688" y="447"/>
                  </a:lnTo>
                  <a:lnTo>
                    <a:pt x="1579" y="443"/>
                  </a:lnTo>
                  <a:lnTo>
                    <a:pt x="1512" y="396"/>
                  </a:lnTo>
                  <a:lnTo>
                    <a:pt x="1480" y="367"/>
                  </a:lnTo>
                  <a:lnTo>
                    <a:pt x="1465" y="318"/>
                  </a:lnTo>
                  <a:lnTo>
                    <a:pt x="1472" y="216"/>
                  </a:lnTo>
                  <a:lnTo>
                    <a:pt x="1478" y="120"/>
                  </a:lnTo>
                  <a:lnTo>
                    <a:pt x="1445" y="51"/>
                  </a:lnTo>
                  <a:lnTo>
                    <a:pt x="1382" y="0"/>
                  </a:lnTo>
                  <a:lnTo>
                    <a:pt x="1295" y="0"/>
                  </a:lnTo>
                  <a:lnTo>
                    <a:pt x="1205" y="34"/>
                  </a:lnTo>
                  <a:lnTo>
                    <a:pt x="1080" y="110"/>
                  </a:lnTo>
                  <a:lnTo>
                    <a:pt x="970" y="213"/>
                  </a:lnTo>
                  <a:lnTo>
                    <a:pt x="914" y="314"/>
                  </a:lnTo>
                  <a:lnTo>
                    <a:pt x="906" y="416"/>
                  </a:lnTo>
                  <a:lnTo>
                    <a:pt x="925" y="526"/>
                  </a:lnTo>
                  <a:lnTo>
                    <a:pt x="921" y="571"/>
                  </a:lnTo>
                  <a:lnTo>
                    <a:pt x="903" y="597"/>
                  </a:lnTo>
                  <a:lnTo>
                    <a:pt x="857" y="624"/>
                  </a:lnTo>
                  <a:lnTo>
                    <a:pt x="782" y="628"/>
                  </a:lnTo>
                  <a:lnTo>
                    <a:pt x="665" y="616"/>
                  </a:lnTo>
                  <a:lnTo>
                    <a:pt x="487" y="552"/>
                  </a:lnTo>
                  <a:lnTo>
                    <a:pt x="422" y="549"/>
                  </a:lnTo>
                  <a:lnTo>
                    <a:pt x="366" y="583"/>
                  </a:lnTo>
                  <a:lnTo>
                    <a:pt x="328" y="651"/>
                  </a:lnTo>
                  <a:lnTo>
                    <a:pt x="332" y="738"/>
                  </a:lnTo>
                  <a:lnTo>
                    <a:pt x="374" y="818"/>
                  </a:lnTo>
                  <a:lnTo>
                    <a:pt x="479" y="882"/>
                  </a:lnTo>
                  <a:lnTo>
                    <a:pt x="589" y="949"/>
                  </a:lnTo>
                  <a:lnTo>
                    <a:pt x="614" y="1001"/>
                  </a:lnTo>
                  <a:lnTo>
                    <a:pt x="607" y="1055"/>
                  </a:lnTo>
                  <a:lnTo>
                    <a:pt x="570" y="1093"/>
                  </a:lnTo>
                  <a:lnTo>
                    <a:pt x="518" y="1112"/>
                  </a:lnTo>
                  <a:lnTo>
                    <a:pt x="404" y="1101"/>
                  </a:lnTo>
                  <a:lnTo>
                    <a:pt x="280" y="1066"/>
                  </a:lnTo>
                  <a:lnTo>
                    <a:pt x="177" y="1066"/>
                  </a:lnTo>
                  <a:lnTo>
                    <a:pt x="86" y="1104"/>
                  </a:lnTo>
                  <a:lnTo>
                    <a:pt x="11" y="1210"/>
                  </a:lnTo>
                  <a:lnTo>
                    <a:pt x="0" y="1285"/>
                  </a:lnTo>
                  <a:lnTo>
                    <a:pt x="22" y="1331"/>
                  </a:lnTo>
                  <a:lnTo>
                    <a:pt x="98" y="1373"/>
                  </a:lnTo>
                  <a:lnTo>
                    <a:pt x="219" y="1407"/>
                  </a:lnTo>
                  <a:lnTo>
                    <a:pt x="404" y="1437"/>
                  </a:lnTo>
                  <a:lnTo>
                    <a:pt x="555" y="1479"/>
                  </a:lnTo>
                  <a:lnTo>
                    <a:pt x="646" y="1509"/>
                  </a:lnTo>
                  <a:lnTo>
                    <a:pt x="668" y="1553"/>
                  </a:lnTo>
                  <a:lnTo>
                    <a:pt x="665" y="1592"/>
                  </a:lnTo>
                  <a:lnTo>
                    <a:pt x="585" y="1629"/>
                  </a:lnTo>
                  <a:lnTo>
                    <a:pt x="422" y="1717"/>
                  </a:lnTo>
                  <a:lnTo>
                    <a:pt x="325" y="1781"/>
                  </a:lnTo>
                  <a:lnTo>
                    <a:pt x="280" y="1845"/>
                  </a:lnTo>
                  <a:lnTo>
                    <a:pt x="260" y="1902"/>
                  </a:lnTo>
                  <a:lnTo>
                    <a:pt x="249" y="1974"/>
                  </a:lnTo>
                  <a:lnTo>
                    <a:pt x="256" y="2031"/>
                  </a:lnTo>
                  <a:lnTo>
                    <a:pt x="291" y="2103"/>
                  </a:lnTo>
                  <a:lnTo>
                    <a:pt x="364" y="2191"/>
                  </a:lnTo>
                  <a:lnTo>
                    <a:pt x="430" y="2216"/>
                  </a:lnTo>
                  <a:lnTo>
                    <a:pt x="502" y="2219"/>
                  </a:lnTo>
                  <a:lnTo>
                    <a:pt x="596" y="2212"/>
                  </a:lnTo>
                  <a:lnTo>
                    <a:pt x="691" y="2174"/>
                  </a:lnTo>
                  <a:lnTo>
                    <a:pt x="762" y="2106"/>
                  </a:lnTo>
                  <a:lnTo>
                    <a:pt x="812" y="2019"/>
                  </a:lnTo>
                  <a:lnTo>
                    <a:pt x="846" y="1928"/>
                  </a:lnTo>
                  <a:lnTo>
                    <a:pt x="876" y="1872"/>
                  </a:lnTo>
                  <a:lnTo>
                    <a:pt x="921" y="1837"/>
                  </a:lnTo>
                  <a:lnTo>
                    <a:pt x="978" y="1834"/>
                  </a:lnTo>
                  <a:lnTo>
                    <a:pt x="1026" y="1868"/>
                  </a:lnTo>
                  <a:lnTo>
                    <a:pt x="1055" y="1945"/>
                  </a:lnTo>
                  <a:lnTo>
                    <a:pt x="1088" y="2087"/>
                  </a:lnTo>
                  <a:lnTo>
                    <a:pt x="1084" y="2197"/>
                  </a:lnTo>
                  <a:lnTo>
                    <a:pt x="1098" y="2253"/>
                  </a:lnTo>
                  <a:lnTo>
                    <a:pt x="1140" y="2277"/>
                  </a:lnTo>
                  <a:lnTo>
                    <a:pt x="1231" y="2269"/>
                  </a:lnTo>
                  <a:lnTo>
                    <a:pt x="1325" y="2201"/>
                  </a:lnTo>
                  <a:lnTo>
                    <a:pt x="1424" y="2098"/>
                  </a:lnTo>
                  <a:lnTo>
                    <a:pt x="1514" y="1970"/>
                  </a:lnTo>
                  <a:lnTo>
                    <a:pt x="1586" y="1909"/>
                  </a:lnTo>
                  <a:lnTo>
                    <a:pt x="1627" y="1891"/>
                  </a:lnTo>
                  <a:lnTo>
                    <a:pt x="1688" y="1902"/>
                  </a:lnTo>
                  <a:lnTo>
                    <a:pt x="1760" y="1959"/>
                  </a:lnTo>
                  <a:lnTo>
                    <a:pt x="1825" y="2039"/>
                  </a:lnTo>
                  <a:lnTo>
                    <a:pt x="1962" y="2193"/>
                  </a:lnTo>
                  <a:lnTo>
                    <a:pt x="2073" y="2308"/>
                  </a:lnTo>
                  <a:lnTo>
                    <a:pt x="2141" y="2344"/>
                  </a:lnTo>
                  <a:lnTo>
                    <a:pt x="2247" y="2378"/>
                  </a:lnTo>
                  <a:lnTo>
                    <a:pt x="2319" y="2375"/>
                  </a:lnTo>
                  <a:lnTo>
                    <a:pt x="2372" y="2348"/>
                  </a:lnTo>
                  <a:lnTo>
                    <a:pt x="2417" y="2303"/>
                  </a:lnTo>
                  <a:lnTo>
                    <a:pt x="2439" y="2235"/>
                  </a:lnTo>
                  <a:lnTo>
                    <a:pt x="2447" y="2170"/>
                  </a:lnTo>
                  <a:lnTo>
                    <a:pt x="2405" y="2091"/>
                  </a:lnTo>
                  <a:lnTo>
                    <a:pt x="2319" y="1986"/>
                  </a:lnTo>
                  <a:lnTo>
                    <a:pt x="2156" y="1883"/>
                  </a:lnTo>
                  <a:lnTo>
                    <a:pt x="2145" y="1850"/>
                  </a:lnTo>
                  <a:lnTo>
                    <a:pt x="2175" y="1826"/>
                  </a:lnTo>
                  <a:lnTo>
                    <a:pt x="2258" y="1819"/>
                  </a:lnTo>
                  <a:lnTo>
                    <a:pt x="2439" y="1834"/>
                  </a:lnTo>
                  <a:lnTo>
                    <a:pt x="2746" y="1875"/>
                  </a:lnTo>
                  <a:lnTo>
                    <a:pt x="2877" y="1895"/>
                  </a:lnTo>
                  <a:lnTo>
                    <a:pt x="2968" y="1895"/>
                  </a:lnTo>
                  <a:lnTo>
                    <a:pt x="3021" y="1868"/>
                  </a:lnTo>
                  <a:lnTo>
                    <a:pt x="3033" y="1805"/>
                  </a:lnTo>
                  <a:lnTo>
                    <a:pt x="2995" y="1736"/>
                  </a:lnTo>
                  <a:lnTo>
                    <a:pt x="2893" y="1653"/>
                  </a:lnTo>
                  <a:lnTo>
                    <a:pt x="2791" y="1600"/>
                  </a:lnTo>
                  <a:lnTo>
                    <a:pt x="2655" y="1554"/>
                  </a:lnTo>
                  <a:lnTo>
                    <a:pt x="2474" y="1501"/>
                  </a:lnTo>
                  <a:lnTo>
                    <a:pt x="2384" y="1443"/>
                  </a:lnTo>
                  <a:lnTo>
                    <a:pt x="2360" y="1392"/>
                  </a:lnTo>
                  <a:lnTo>
                    <a:pt x="2378" y="1328"/>
                  </a:lnTo>
                  <a:lnTo>
                    <a:pt x="2450" y="1271"/>
                  </a:lnTo>
                  <a:lnTo>
                    <a:pt x="2655" y="1199"/>
                  </a:lnTo>
                  <a:lnTo>
                    <a:pt x="2768" y="1168"/>
                  </a:lnTo>
                  <a:lnTo>
                    <a:pt x="2838" y="1149"/>
                  </a:lnTo>
                  <a:lnTo>
                    <a:pt x="2888" y="1123"/>
                  </a:lnTo>
                  <a:lnTo>
                    <a:pt x="2906" y="1079"/>
                  </a:lnTo>
                  <a:lnTo>
                    <a:pt x="2881" y="1026"/>
                  </a:lnTo>
                  <a:lnTo>
                    <a:pt x="2834" y="995"/>
                  </a:lnTo>
                  <a:lnTo>
                    <a:pt x="2741" y="972"/>
                  </a:lnTo>
                  <a:lnTo>
                    <a:pt x="2658" y="968"/>
                  </a:lnTo>
                  <a:lnTo>
                    <a:pt x="2572" y="983"/>
                  </a:lnTo>
                  <a:lnTo>
                    <a:pt x="2375" y="1026"/>
                  </a:lnTo>
                  <a:lnTo>
                    <a:pt x="2243" y="1040"/>
                  </a:lnTo>
                  <a:lnTo>
                    <a:pt x="2154" y="1040"/>
                  </a:lnTo>
                  <a:lnTo>
                    <a:pt x="2126" y="999"/>
                  </a:lnTo>
                  <a:lnTo>
                    <a:pt x="2126" y="934"/>
                  </a:lnTo>
                  <a:lnTo>
                    <a:pt x="2167" y="870"/>
                  </a:lnTo>
                  <a:lnTo>
                    <a:pt x="2236" y="821"/>
                  </a:lnTo>
                  <a:lnTo>
                    <a:pt x="2333" y="760"/>
                  </a:lnTo>
                  <a:lnTo>
                    <a:pt x="2156" y="783"/>
                  </a:lnTo>
                  <a:lnTo>
                    <a:pt x="2031" y="763"/>
                  </a:lnTo>
                  <a:lnTo>
                    <a:pt x="1956" y="721"/>
                  </a:lnTo>
                  <a:lnTo>
                    <a:pt x="1915" y="688"/>
                  </a:lnTo>
                  <a:lnTo>
                    <a:pt x="1915" y="616"/>
                  </a:lnTo>
                  <a:lnTo>
                    <a:pt x="1964" y="503"/>
                  </a:lnTo>
                  <a:lnTo>
                    <a:pt x="2005" y="454"/>
                  </a:lnTo>
                  <a:lnTo>
                    <a:pt x="2035" y="424"/>
                  </a:lnTo>
                  <a:lnTo>
                    <a:pt x="2035" y="424"/>
                  </a:lnTo>
                  <a:close/>
                </a:path>
              </a:pathLst>
            </a:custGeom>
            <a:solidFill>
              <a:srgbClr val="0000FF"/>
            </a:solidFill>
            <a:ln w="9525">
              <a:solidFill>
                <a:srgbClr val="0000FF"/>
              </a:solidFill>
              <a:round/>
              <a:headEnd/>
              <a:tailEnd/>
            </a:ln>
          </p:spPr>
          <p:txBody>
            <a:bodyPr/>
            <a:lstStyle/>
            <a:p>
              <a:pPr>
                <a:buNone/>
              </a:pPr>
              <a:endParaRPr lang="en-US" sz="2000">
                <a:solidFill>
                  <a:schemeClr val="bg1"/>
                </a:solidFill>
                <a:latin typeface="Arial" pitchFamily="34" charset="0"/>
                <a:cs typeface="Arial" pitchFamily="34" charset="0"/>
              </a:endParaRPr>
            </a:p>
          </p:txBody>
        </p:sp>
        <p:sp>
          <p:nvSpPr>
            <p:cNvPr id="500783" name="Freeform 47"/>
            <p:cNvSpPr>
              <a:spLocks/>
            </p:cNvSpPr>
            <p:nvPr/>
          </p:nvSpPr>
          <p:spPr bwMode="auto">
            <a:xfrm>
              <a:off x="3901" y="1336"/>
              <a:ext cx="91" cy="24"/>
            </a:xfrm>
            <a:custGeom>
              <a:avLst/>
              <a:gdLst/>
              <a:ahLst/>
              <a:cxnLst>
                <a:cxn ang="0">
                  <a:pos x="0" y="0"/>
                </a:cxn>
                <a:cxn ang="0">
                  <a:pos x="78" y="36"/>
                </a:cxn>
                <a:cxn ang="0">
                  <a:pos x="180" y="55"/>
                </a:cxn>
                <a:cxn ang="0">
                  <a:pos x="269" y="59"/>
                </a:cxn>
                <a:cxn ang="0">
                  <a:pos x="367" y="55"/>
                </a:cxn>
                <a:cxn ang="0">
                  <a:pos x="455" y="47"/>
                </a:cxn>
                <a:cxn ang="0">
                  <a:pos x="357" y="87"/>
                </a:cxn>
                <a:cxn ang="0">
                  <a:pos x="256" y="116"/>
                </a:cxn>
                <a:cxn ang="0">
                  <a:pos x="167" y="120"/>
                </a:cxn>
                <a:cxn ang="0">
                  <a:pos x="98" y="107"/>
                </a:cxn>
                <a:cxn ang="0">
                  <a:pos x="40" y="68"/>
                </a:cxn>
                <a:cxn ang="0">
                  <a:pos x="18" y="41"/>
                </a:cxn>
                <a:cxn ang="0">
                  <a:pos x="0" y="0"/>
                </a:cxn>
                <a:cxn ang="0">
                  <a:pos x="0" y="0"/>
                </a:cxn>
              </a:cxnLst>
              <a:rect l="0" t="0" r="r" b="b"/>
              <a:pathLst>
                <a:path w="455" h="120">
                  <a:moveTo>
                    <a:pt x="0" y="0"/>
                  </a:moveTo>
                  <a:lnTo>
                    <a:pt x="78" y="36"/>
                  </a:lnTo>
                  <a:lnTo>
                    <a:pt x="180" y="55"/>
                  </a:lnTo>
                  <a:lnTo>
                    <a:pt x="269" y="59"/>
                  </a:lnTo>
                  <a:lnTo>
                    <a:pt x="367" y="55"/>
                  </a:lnTo>
                  <a:lnTo>
                    <a:pt x="455" y="47"/>
                  </a:lnTo>
                  <a:lnTo>
                    <a:pt x="357" y="87"/>
                  </a:lnTo>
                  <a:lnTo>
                    <a:pt x="256" y="116"/>
                  </a:lnTo>
                  <a:lnTo>
                    <a:pt x="167" y="120"/>
                  </a:lnTo>
                  <a:lnTo>
                    <a:pt x="98" y="107"/>
                  </a:lnTo>
                  <a:lnTo>
                    <a:pt x="40" y="68"/>
                  </a:lnTo>
                  <a:lnTo>
                    <a:pt x="18" y="41"/>
                  </a:lnTo>
                  <a:lnTo>
                    <a:pt x="0" y="0"/>
                  </a:lnTo>
                  <a:lnTo>
                    <a:pt x="0" y="0"/>
                  </a:lnTo>
                  <a:close/>
                </a:path>
              </a:pathLst>
            </a:custGeom>
            <a:solidFill>
              <a:srgbClr val="A6D9FF"/>
            </a:solidFill>
            <a:ln w="9525">
              <a:noFill/>
              <a:round/>
              <a:headEnd/>
              <a:tailEnd/>
            </a:ln>
          </p:spPr>
          <p:txBody>
            <a:bodyPr/>
            <a:lstStyle/>
            <a:p>
              <a:pPr>
                <a:buNone/>
              </a:pPr>
              <a:endParaRPr lang="en-US" sz="2000">
                <a:solidFill>
                  <a:schemeClr val="bg1"/>
                </a:solidFill>
                <a:latin typeface="Arial" pitchFamily="34" charset="0"/>
                <a:cs typeface="Arial" pitchFamily="34" charset="0"/>
              </a:endParaRPr>
            </a:p>
          </p:txBody>
        </p:sp>
        <p:sp>
          <p:nvSpPr>
            <p:cNvPr id="500784" name="Freeform 48"/>
            <p:cNvSpPr>
              <a:spLocks/>
            </p:cNvSpPr>
            <p:nvPr/>
          </p:nvSpPr>
          <p:spPr bwMode="auto">
            <a:xfrm>
              <a:off x="3798" y="1264"/>
              <a:ext cx="69" cy="106"/>
            </a:xfrm>
            <a:custGeom>
              <a:avLst/>
              <a:gdLst/>
              <a:ahLst/>
              <a:cxnLst>
                <a:cxn ang="0">
                  <a:pos x="343" y="0"/>
                </a:cxn>
                <a:cxn ang="0">
                  <a:pos x="234" y="47"/>
                </a:cxn>
                <a:cxn ang="0">
                  <a:pos x="121" y="122"/>
                </a:cxn>
                <a:cxn ang="0">
                  <a:pos x="49" y="194"/>
                </a:cxn>
                <a:cxn ang="0">
                  <a:pos x="15" y="271"/>
                </a:cxn>
                <a:cxn ang="0">
                  <a:pos x="0" y="346"/>
                </a:cxn>
                <a:cxn ang="0">
                  <a:pos x="13" y="435"/>
                </a:cxn>
                <a:cxn ang="0">
                  <a:pos x="62" y="529"/>
                </a:cxn>
                <a:cxn ang="0">
                  <a:pos x="63" y="410"/>
                </a:cxn>
                <a:cxn ang="0">
                  <a:pos x="77" y="318"/>
                </a:cxn>
                <a:cxn ang="0">
                  <a:pos x="103" y="236"/>
                </a:cxn>
                <a:cxn ang="0">
                  <a:pos x="157" y="147"/>
                </a:cxn>
                <a:cxn ang="0">
                  <a:pos x="225" y="85"/>
                </a:cxn>
                <a:cxn ang="0">
                  <a:pos x="343" y="0"/>
                </a:cxn>
                <a:cxn ang="0">
                  <a:pos x="343" y="0"/>
                </a:cxn>
              </a:cxnLst>
              <a:rect l="0" t="0" r="r" b="b"/>
              <a:pathLst>
                <a:path w="343" h="529">
                  <a:moveTo>
                    <a:pt x="343" y="0"/>
                  </a:moveTo>
                  <a:lnTo>
                    <a:pt x="234" y="47"/>
                  </a:lnTo>
                  <a:lnTo>
                    <a:pt x="121" y="122"/>
                  </a:lnTo>
                  <a:lnTo>
                    <a:pt x="49" y="194"/>
                  </a:lnTo>
                  <a:lnTo>
                    <a:pt x="15" y="271"/>
                  </a:lnTo>
                  <a:lnTo>
                    <a:pt x="0" y="346"/>
                  </a:lnTo>
                  <a:lnTo>
                    <a:pt x="13" y="435"/>
                  </a:lnTo>
                  <a:lnTo>
                    <a:pt x="62" y="529"/>
                  </a:lnTo>
                  <a:lnTo>
                    <a:pt x="63" y="410"/>
                  </a:lnTo>
                  <a:lnTo>
                    <a:pt x="77" y="318"/>
                  </a:lnTo>
                  <a:lnTo>
                    <a:pt x="103" y="236"/>
                  </a:lnTo>
                  <a:lnTo>
                    <a:pt x="157" y="147"/>
                  </a:lnTo>
                  <a:lnTo>
                    <a:pt x="225" y="85"/>
                  </a:lnTo>
                  <a:lnTo>
                    <a:pt x="343" y="0"/>
                  </a:lnTo>
                  <a:lnTo>
                    <a:pt x="343" y="0"/>
                  </a:lnTo>
                  <a:close/>
                </a:path>
              </a:pathLst>
            </a:custGeom>
            <a:solidFill>
              <a:srgbClr val="A6D9FF"/>
            </a:solidFill>
            <a:ln w="9525">
              <a:noFill/>
              <a:round/>
              <a:headEnd/>
              <a:tailEnd/>
            </a:ln>
          </p:spPr>
          <p:txBody>
            <a:bodyPr/>
            <a:lstStyle/>
            <a:p>
              <a:pPr>
                <a:buNone/>
              </a:pPr>
              <a:endParaRPr lang="en-US" sz="2000">
                <a:solidFill>
                  <a:schemeClr val="bg1"/>
                </a:solidFill>
                <a:latin typeface="Arial" pitchFamily="34" charset="0"/>
                <a:cs typeface="Arial" pitchFamily="34" charset="0"/>
              </a:endParaRPr>
            </a:p>
          </p:txBody>
        </p:sp>
        <p:sp>
          <p:nvSpPr>
            <p:cNvPr id="500785" name="Freeform 49"/>
            <p:cNvSpPr>
              <a:spLocks/>
            </p:cNvSpPr>
            <p:nvPr/>
          </p:nvSpPr>
          <p:spPr bwMode="auto">
            <a:xfrm>
              <a:off x="3683" y="1377"/>
              <a:ext cx="46" cy="54"/>
            </a:xfrm>
            <a:custGeom>
              <a:avLst/>
              <a:gdLst/>
              <a:ahLst/>
              <a:cxnLst>
                <a:cxn ang="0">
                  <a:pos x="16" y="0"/>
                </a:cxn>
                <a:cxn ang="0">
                  <a:pos x="75" y="22"/>
                </a:cxn>
                <a:cxn ang="0">
                  <a:pos x="79" y="37"/>
                </a:cxn>
                <a:cxn ang="0">
                  <a:pos x="54" y="67"/>
                </a:cxn>
                <a:cxn ang="0">
                  <a:pos x="54" y="98"/>
                </a:cxn>
                <a:cxn ang="0">
                  <a:pos x="78" y="152"/>
                </a:cxn>
                <a:cxn ang="0">
                  <a:pos x="154" y="219"/>
                </a:cxn>
                <a:cxn ang="0">
                  <a:pos x="230" y="272"/>
                </a:cxn>
                <a:cxn ang="0">
                  <a:pos x="117" y="237"/>
                </a:cxn>
                <a:cxn ang="0">
                  <a:pos x="24" y="166"/>
                </a:cxn>
                <a:cxn ang="0">
                  <a:pos x="0" y="85"/>
                </a:cxn>
                <a:cxn ang="0">
                  <a:pos x="0" y="33"/>
                </a:cxn>
                <a:cxn ang="0">
                  <a:pos x="16" y="0"/>
                </a:cxn>
                <a:cxn ang="0">
                  <a:pos x="16" y="0"/>
                </a:cxn>
              </a:cxnLst>
              <a:rect l="0" t="0" r="r" b="b"/>
              <a:pathLst>
                <a:path w="230" h="272">
                  <a:moveTo>
                    <a:pt x="16" y="0"/>
                  </a:moveTo>
                  <a:lnTo>
                    <a:pt x="75" y="22"/>
                  </a:lnTo>
                  <a:lnTo>
                    <a:pt x="79" y="37"/>
                  </a:lnTo>
                  <a:lnTo>
                    <a:pt x="54" y="67"/>
                  </a:lnTo>
                  <a:lnTo>
                    <a:pt x="54" y="98"/>
                  </a:lnTo>
                  <a:lnTo>
                    <a:pt x="78" y="152"/>
                  </a:lnTo>
                  <a:lnTo>
                    <a:pt x="154" y="219"/>
                  </a:lnTo>
                  <a:lnTo>
                    <a:pt x="230" y="272"/>
                  </a:lnTo>
                  <a:lnTo>
                    <a:pt x="117" y="237"/>
                  </a:lnTo>
                  <a:lnTo>
                    <a:pt x="24" y="166"/>
                  </a:lnTo>
                  <a:lnTo>
                    <a:pt x="0" y="85"/>
                  </a:lnTo>
                  <a:lnTo>
                    <a:pt x="0" y="33"/>
                  </a:lnTo>
                  <a:lnTo>
                    <a:pt x="16" y="0"/>
                  </a:lnTo>
                  <a:lnTo>
                    <a:pt x="16" y="0"/>
                  </a:lnTo>
                  <a:close/>
                </a:path>
              </a:pathLst>
            </a:custGeom>
            <a:solidFill>
              <a:srgbClr val="A6D9FF"/>
            </a:solidFill>
            <a:ln w="9525">
              <a:noFill/>
              <a:round/>
              <a:headEnd/>
              <a:tailEnd/>
            </a:ln>
          </p:spPr>
          <p:txBody>
            <a:bodyPr/>
            <a:lstStyle/>
            <a:p>
              <a:pPr>
                <a:buNone/>
              </a:pPr>
              <a:endParaRPr lang="en-US" sz="2000">
                <a:solidFill>
                  <a:schemeClr val="bg1"/>
                </a:solidFill>
                <a:latin typeface="Arial" pitchFamily="34" charset="0"/>
                <a:cs typeface="Arial" pitchFamily="34" charset="0"/>
              </a:endParaRPr>
            </a:p>
          </p:txBody>
        </p:sp>
        <p:sp>
          <p:nvSpPr>
            <p:cNvPr id="500786" name="Freeform 50"/>
            <p:cNvSpPr>
              <a:spLocks/>
            </p:cNvSpPr>
            <p:nvPr/>
          </p:nvSpPr>
          <p:spPr bwMode="auto">
            <a:xfrm>
              <a:off x="3619" y="1491"/>
              <a:ext cx="119" cy="57"/>
            </a:xfrm>
            <a:custGeom>
              <a:avLst/>
              <a:gdLst/>
              <a:ahLst/>
              <a:cxnLst>
                <a:cxn ang="0">
                  <a:pos x="12" y="0"/>
                </a:cxn>
                <a:cxn ang="0">
                  <a:pos x="35" y="49"/>
                </a:cxn>
                <a:cxn ang="0">
                  <a:pos x="118" y="68"/>
                </a:cxn>
                <a:cxn ang="0">
                  <a:pos x="340" y="118"/>
                </a:cxn>
                <a:cxn ang="0">
                  <a:pos x="465" y="158"/>
                </a:cxn>
                <a:cxn ang="0">
                  <a:pos x="522" y="197"/>
                </a:cxn>
                <a:cxn ang="0">
                  <a:pos x="591" y="288"/>
                </a:cxn>
                <a:cxn ang="0">
                  <a:pos x="476" y="222"/>
                </a:cxn>
                <a:cxn ang="0">
                  <a:pos x="345" y="188"/>
                </a:cxn>
                <a:cxn ang="0">
                  <a:pos x="204" y="174"/>
                </a:cxn>
                <a:cxn ang="0">
                  <a:pos x="104" y="140"/>
                </a:cxn>
                <a:cxn ang="0">
                  <a:pos x="21" y="100"/>
                </a:cxn>
                <a:cxn ang="0">
                  <a:pos x="0" y="62"/>
                </a:cxn>
                <a:cxn ang="0">
                  <a:pos x="12" y="0"/>
                </a:cxn>
                <a:cxn ang="0">
                  <a:pos x="12" y="0"/>
                </a:cxn>
              </a:cxnLst>
              <a:rect l="0" t="0" r="r" b="b"/>
              <a:pathLst>
                <a:path w="591" h="288">
                  <a:moveTo>
                    <a:pt x="12" y="0"/>
                  </a:moveTo>
                  <a:lnTo>
                    <a:pt x="35" y="49"/>
                  </a:lnTo>
                  <a:lnTo>
                    <a:pt x="118" y="68"/>
                  </a:lnTo>
                  <a:lnTo>
                    <a:pt x="340" y="118"/>
                  </a:lnTo>
                  <a:lnTo>
                    <a:pt x="465" y="158"/>
                  </a:lnTo>
                  <a:lnTo>
                    <a:pt x="522" y="197"/>
                  </a:lnTo>
                  <a:lnTo>
                    <a:pt x="591" y="288"/>
                  </a:lnTo>
                  <a:lnTo>
                    <a:pt x="476" y="222"/>
                  </a:lnTo>
                  <a:lnTo>
                    <a:pt x="345" y="188"/>
                  </a:lnTo>
                  <a:lnTo>
                    <a:pt x="204" y="174"/>
                  </a:lnTo>
                  <a:lnTo>
                    <a:pt x="104" y="140"/>
                  </a:lnTo>
                  <a:lnTo>
                    <a:pt x="21" y="100"/>
                  </a:lnTo>
                  <a:lnTo>
                    <a:pt x="0" y="62"/>
                  </a:lnTo>
                  <a:lnTo>
                    <a:pt x="12" y="0"/>
                  </a:lnTo>
                  <a:lnTo>
                    <a:pt x="12" y="0"/>
                  </a:lnTo>
                  <a:close/>
                </a:path>
              </a:pathLst>
            </a:custGeom>
            <a:solidFill>
              <a:srgbClr val="A6D9FF"/>
            </a:solidFill>
            <a:ln w="9525">
              <a:noFill/>
              <a:round/>
              <a:headEnd/>
              <a:tailEnd/>
            </a:ln>
          </p:spPr>
          <p:txBody>
            <a:bodyPr/>
            <a:lstStyle/>
            <a:p>
              <a:pPr>
                <a:buNone/>
              </a:pPr>
              <a:endParaRPr lang="en-US" sz="2000">
                <a:solidFill>
                  <a:schemeClr val="bg1"/>
                </a:solidFill>
                <a:latin typeface="Arial" pitchFamily="34" charset="0"/>
                <a:cs typeface="Arial" pitchFamily="34" charset="0"/>
              </a:endParaRPr>
            </a:p>
          </p:txBody>
        </p:sp>
        <p:sp>
          <p:nvSpPr>
            <p:cNvPr id="500787" name="Freeform 51"/>
            <p:cNvSpPr>
              <a:spLocks/>
            </p:cNvSpPr>
            <p:nvPr/>
          </p:nvSpPr>
          <p:spPr bwMode="auto">
            <a:xfrm>
              <a:off x="3558" y="1563"/>
              <a:ext cx="39" cy="32"/>
            </a:xfrm>
            <a:custGeom>
              <a:avLst/>
              <a:gdLst/>
              <a:ahLst/>
              <a:cxnLst>
                <a:cxn ang="0">
                  <a:pos x="46" y="0"/>
                </a:cxn>
                <a:cxn ang="0">
                  <a:pos x="32" y="50"/>
                </a:cxn>
                <a:cxn ang="0">
                  <a:pos x="69" y="98"/>
                </a:cxn>
                <a:cxn ang="0">
                  <a:pos x="125" y="131"/>
                </a:cxn>
                <a:cxn ang="0">
                  <a:pos x="195" y="157"/>
                </a:cxn>
                <a:cxn ang="0">
                  <a:pos x="98" y="155"/>
                </a:cxn>
                <a:cxn ang="0">
                  <a:pos x="36" y="127"/>
                </a:cxn>
                <a:cxn ang="0">
                  <a:pos x="0" y="70"/>
                </a:cxn>
                <a:cxn ang="0">
                  <a:pos x="0" y="38"/>
                </a:cxn>
                <a:cxn ang="0">
                  <a:pos x="23" y="14"/>
                </a:cxn>
                <a:cxn ang="0">
                  <a:pos x="46" y="0"/>
                </a:cxn>
                <a:cxn ang="0">
                  <a:pos x="46" y="0"/>
                </a:cxn>
              </a:cxnLst>
              <a:rect l="0" t="0" r="r" b="b"/>
              <a:pathLst>
                <a:path w="195" h="157">
                  <a:moveTo>
                    <a:pt x="46" y="0"/>
                  </a:moveTo>
                  <a:lnTo>
                    <a:pt x="32" y="50"/>
                  </a:lnTo>
                  <a:lnTo>
                    <a:pt x="69" y="98"/>
                  </a:lnTo>
                  <a:lnTo>
                    <a:pt x="125" y="131"/>
                  </a:lnTo>
                  <a:lnTo>
                    <a:pt x="195" y="157"/>
                  </a:lnTo>
                  <a:lnTo>
                    <a:pt x="98" y="155"/>
                  </a:lnTo>
                  <a:lnTo>
                    <a:pt x="36" y="127"/>
                  </a:lnTo>
                  <a:lnTo>
                    <a:pt x="0" y="70"/>
                  </a:lnTo>
                  <a:lnTo>
                    <a:pt x="0" y="38"/>
                  </a:lnTo>
                  <a:lnTo>
                    <a:pt x="23" y="14"/>
                  </a:lnTo>
                  <a:lnTo>
                    <a:pt x="46" y="0"/>
                  </a:lnTo>
                  <a:lnTo>
                    <a:pt x="46" y="0"/>
                  </a:lnTo>
                  <a:close/>
                </a:path>
              </a:pathLst>
            </a:custGeom>
            <a:solidFill>
              <a:srgbClr val="A6D9FF"/>
            </a:solidFill>
            <a:ln w="9525">
              <a:noFill/>
              <a:round/>
              <a:headEnd/>
              <a:tailEnd/>
            </a:ln>
          </p:spPr>
          <p:txBody>
            <a:bodyPr/>
            <a:lstStyle/>
            <a:p>
              <a:pPr>
                <a:buNone/>
              </a:pPr>
              <a:endParaRPr lang="en-US" sz="2000">
                <a:solidFill>
                  <a:schemeClr val="bg1"/>
                </a:solidFill>
                <a:latin typeface="Arial" pitchFamily="34" charset="0"/>
                <a:cs typeface="Arial" pitchFamily="34" charset="0"/>
              </a:endParaRPr>
            </a:p>
          </p:txBody>
        </p:sp>
        <p:sp>
          <p:nvSpPr>
            <p:cNvPr id="500788" name="Freeform 52"/>
            <p:cNvSpPr>
              <a:spLocks/>
            </p:cNvSpPr>
            <p:nvPr/>
          </p:nvSpPr>
          <p:spPr bwMode="auto">
            <a:xfrm>
              <a:off x="3672" y="1648"/>
              <a:ext cx="91" cy="44"/>
            </a:xfrm>
            <a:custGeom>
              <a:avLst/>
              <a:gdLst/>
              <a:ahLst/>
              <a:cxnLst>
                <a:cxn ang="0">
                  <a:pos x="0" y="60"/>
                </a:cxn>
                <a:cxn ang="0">
                  <a:pos x="78" y="91"/>
                </a:cxn>
                <a:cxn ang="0">
                  <a:pos x="182" y="118"/>
                </a:cxn>
                <a:cxn ang="0">
                  <a:pos x="262" y="115"/>
                </a:cxn>
                <a:cxn ang="0">
                  <a:pos x="332" y="94"/>
                </a:cxn>
                <a:cxn ang="0">
                  <a:pos x="393" y="63"/>
                </a:cxn>
                <a:cxn ang="0">
                  <a:pos x="455" y="0"/>
                </a:cxn>
                <a:cxn ang="0">
                  <a:pos x="432" y="77"/>
                </a:cxn>
                <a:cxn ang="0">
                  <a:pos x="382" y="153"/>
                </a:cxn>
                <a:cxn ang="0">
                  <a:pos x="311" y="195"/>
                </a:cxn>
                <a:cxn ang="0">
                  <a:pos x="227" y="218"/>
                </a:cxn>
                <a:cxn ang="0">
                  <a:pos x="141" y="203"/>
                </a:cxn>
                <a:cxn ang="0">
                  <a:pos x="56" y="168"/>
                </a:cxn>
                <a:cxn ang="0">
                  <a:pos x="14" y="115"/>
                </a:cxn>
                <a:cxn ang="0">
                  <a:pos x="0" y="60"/>
                </a:cxn>
                <a:cxn ang="0">
                  <a:pos x="0" y="60"/>
                </a:cxn>
              </a:cxnLst>
              <a:rect l="0" t="0" r="r" b="b"/>
              <a:pathLst>
                <a:path w="455" h="218">
                  <a:moveTo>
                    <a:pt x="0" y="60"/>
                  </a:moveTo>
                  <a:lnTo>
                    <a:pt x="78" y="91"/>
                  </a:lnTo>
                  <a:lnTo>
                    <a:pt x="182" y="118"/>
                  </a:lnTo>
                  <a:lnTo>
                    <a:pt x="262" y="115"/>
                  </a:lnTo>
                  <a:lnTo>
                    <a:pt x="332" y="94"/>
                  </a:lnTo>
                  <a:lnTo>
                    <a:pt x="393" y="63"/>
                  </a:lnTo>
                  <a:lnTo>
                    <a:pt x="455" y="0"/>
                  </a:lnTo>
                  <a:lnTo>
                    <a:pt x="432" y="77"/>
                  </a:lnTo>
                  <a:lnTo>
                    <a:pt x="382" y="153"/>
                  </a:lnTo>
                  <a:lnTo>
                    <a:pt x="311" y="195"/>
                  </a:lnTo>
                  <a:lnTo>
                    <a:pt x="227" y="218"/>
                  </a:lnTo>
                  <a:lnTo>
                    <a:pt x="141" y="203"/>
                  </a:lnTo>
                  <a:lnTo>
                    <a:pt x="56" y="168"/>
                  </a:lnTo>
                  <a:lnTo>
                    <a:pt x="14" y="115"/>
                  </a:lnTo>
                  <a:lnTo>
                    <a:pt x="0" y="60"/>
                  </a:lnTo>
                  <a:lnTo>
                    <a:pt x="0" y="60"/>
                  </a:lnTo>
                  <a:close/>
                </a:path>
              </a:pathLst>
            </a:custGeom>
            <a:solidFill>
              <a:srgbClr val="A6D9FF"/>
            </a:solidFill>
            <a:ln w="9525">
              <a:noFill/>
              <a:round/>
              <a:headEnd/>
              <a:tailEnd/>
            </a:ln>
          </p:spPr>
          <p:txBody>
            <a:bodyPr/>
            <a:lstStyle/>
            <a:p>
              <a:pPr>
                <a:buNone/>
              </a:pPr>
              <a:endParaRPr lang="en-US" sz="2000">
                <a:solidFill>
                  <a:schemeClr val="bg1"/>
                </a:solidFill>
                <a:latin typeface="Arial" pitchFamily="34" charset="0"/>
                <a:cs typeface="Arial" pitchFamily="34" charset="0"/>
              </a:endParaRPr>
            </a:p>
          </p:txBody>
        </p:sp>
        <p:sp>
          <p:nvSpPr>
            <p:cNvPr id="500789" name="Freeform 53"/>
            <p:cNvSpPr>
              <a:spLocks/>
            </p:cNvSpPr>
            <p:nvPr/>
          </p:nvSpPr>
          <p:spPr bwMode="auto">
            <a:xfrm>
              <a:off x="3830" y="1652"/>
              <a:ext cx="67" cy="47"/>
            </a:xfrm>
            <a:custGeom>
              <a:avLst/>
              <a:gdLst/>
              <a:ahLst/>
              <a:cxnLst>
                <a:cxn ang="0">
                  <a:pos x="32" y="60"/>
                </a:cxn>
                <a:cxn ang="0">
                  <a:pos x="44" y="112"/>
                </a:cxn>
                <a:cxn ang="0">
                  <a:pos x="92" y="149"/>
                </a:cxn>
                <a:cxn ang="0">
                  <a:pos x="157" y="133"/>
                </a:cxn>
                <a:cxn ang="0">
                  <a:pos x="226" y="91"/>
                </a:cxn>
                <a:cxn ang="0">
                  <a:pos x="332" y="0"/>
                </a:cxn>
                <a:cxn ang="0">
                  <a:pos x="281" y="69"/>
                </a:cxn>
                <a:cxn ang="0">
                  <a:pos x="218" y="148"/>
                </a:cxn>
                <a:cxn ang="0">
                  <a:pos x="165" y="203"/>
                </a:cxn>
                <a:cxn ang="0">
                  <a:pos x="117" y="231"/>
                </a:cxn>
                <a:cxn ang="0">
                  <a:pos x="64" y="235"/>
                </a:cxn>
                <a:cxn ang="0">
                  <a:pos x="17" y="225"/>
                </a:cxn>
                <a:cxn ang="0">
                  <a:pos x="0" y="169"/>
                </a:cxn>
                <a:cxn ang="0">
                  <a:pos x="5" y="105"/>
                </a:cxn>
                <a:cxn ang="0">
                  <a:pos x="32" y="60"/>
                </a:cxn>
                <a:cxn ang="0">
                  <a:pos x="32" y="60"/>
                </a:cxn>
              </a:cxnLst>
              <a:rect l="0" t="0" r="r" b="b"/>
              <a:pathLst>
                <a:path w="332" h="235">
                  <a:moveTo>
                    <a:pt x="32" y="60"/>
                  </a:moveTo>
                  <a:lnTo>
                    <a:pt x="44" y="112"/>
                  </a:lnTo>
                  <a:lnTo>
                    <a:pt x="92" y="149"/>
                  </a:lnTo>
                  <a:lnTo>
                    <a:pt x="157" y="133"/>
                  </a:lnTo>
                  <a:lnTo>
                    <a:pt x="226" y="91"/>
                  </a:lnTo>
                  <a:lnTo>
                    <a:pt x="332" y="0"/>
                  </a:lnTo>
                  <a:lnTo>
                    <a:pt x="281" y="69"/>
                  </a:lnTo>
                  <a:lnTo>
                    <a:pt x="218" y="148"/>
                  </a:lnTo>
                  <a:lnTo>
                    <a:pt x="165" y="203"/>
                  </a:lnTo>
                  <a:lnTo>
                    <a:pt x="117" y="231"/>
                  </a:lnTo>
                  <a:lnTo>
                    <a:pt x="64" y="235"/>
                  </a:lnTo>
                  <a:lnTo>
                    <a:pt x="17" y="225"/>
                  </a:lnTo>
                  <a:lnTo>
                    <a:pt x="0" y="169"/>
                  </a:lnTo>
                  <a:lnTo>
                    <a:pt x="5" y="105"/>
                  </a:lnTo>
                  <a:lnTo>
                    <a:pt x="32" y="60"/>
                  </a:lnTo>
                  <a:lnTo>
                    <a:pt x="32" y="60"/>
                  </a:lnTo>
                  <a:close/>
                </a:path>
              </a:pathLst>
            </a:custGeom>
            <a:solidFill>
              <a:srgbClr val="A6D9FF"/>
            </a:solidFill>
            <a:ln w="9525">
              <a:noFill/>
              <a:round/>
              <a:headEnd/>
              <a:tailEnd/>
            </a:ln>
          </p:spPr>
          <p:txBody>
            <a:bodyPr/>
            <a:lstStyle/>
            <a:p>
              <a:pPr>
                <a:buNone/>
              </a:pPr>
              <a:endParaRPr lang="en-US" sz="2000">
                <a:solidFill>
                  <a:schemeClr val="bg1"/>
                </a:solidFill>
                <a:latin typeface="Arial" pitchFamily="34" charset="0"/>
                <a:cs typeface="Arial" pitchFamily="34" charset="0"/>
              </a:endParaRPr>
            </a:p>
          </p:txBody>
        </p:sp>
        <p:sp>
          <p:nvSpPr>
            <p:cNvPr id="500790" name="Freeform 54"/>
            <p:cNvSpPr>
              <a:spLocks/>
            </p:cNvSpPr>
            <p:nvPr/>
          </p:nvSpPr>
          <p:spPr bwMode="auto">
            <a:xfrm>
              <a:off x="4055" y="1482"/>
              <a:ext cx="97" cy="62"/>
            </a:xfrm>
            <a:custGeom>
              <a:avLst/>
              <a:gdLst/>
              <a:ahLst/>
              <a:cxnLst>
                <a:cxn ang="0">
                  <a:pos x="486" y="0"/>
                </a:cxn>
                <a:cxn ang="0">
                  <a:pos x="344" y="40"/>
                </a:cxn>
                <a:cxn ang="0">
                  <a:pos x="223" y="85"/>
                </a:cxn>
                <a:cxn ang="0">
                  <a:pos x="145" y="130"/>
                </a:cxn>
                <a:cxn ang="0">
                  <a:pos x="106" y="172"/>
                </a:cxn>
                <a:cxn ang="0">
                  <a:pos x="82" y="217"/>
                </a:cxn>
                <a:cxn ang="0">
                  <a:pos x="87" y="278"/>
                </a:cxn>
                <a:cxn ang="0">
                  <a:pos x="105" y="312"/>
                </a:cxn>
                <a:cxn ang="0">
                  <a:pos x="47" y="288"/>
                </a:cxn>
                <a:cxn ang="0">
                  <a:pos x="6" y="238"/>
                </a:cxn>
                <a:cxn ang="0">
                  <a:pos x="0" y="163"/>
                </a:cxn>
                <a:cxn ang="0">
                  <a:pos x="45" y="102"/>
                </a:cxn>
                <a:cxn ang="0">
                  <a:pos x="119" y="66"/>
                </a:cxn>
                <a:cxn ang="0">
                  <a:pos x="239" y="34"/>
                </a:cxn>
                <a:cxn ang="0">
                  <a:pos x="376" y="8"/>
                </a:cxn>
                <a:cxn ang="0">
                  <a:pos x="486" y="0"/>
                </a:cxn>
                <a:cxn ang="0">
                  <a:pos x="486" y="0"/>
                </a:cxn>
              </a:cxnLst>
              <a:rect l="0" t="0" r="r" b="b"/>
              <a:pathLst>
                <a:path w="486" h="312">
                  <a:moveTo>
                    <a:pt x="486" y="0"/>
                  </a:moveTo>
                  <a:lnTo>
                    <a:pt x="344" y="40"/>
                  </a:lnTo>
                  <a:lnTo>
                    <a:pt x="223" y="85"/>
                  </a:lnTo>
                  <a:lnTo>
                    <a:pt x="145" y="130"/>
                  </a:lnTo>
                  <a:lnTo>
                    <a:pt x="106" y="172"/>
                  </a:lnTo>
                  <a:lnTo>
                    <a:pt x="82" y="217"/>
                  </a:lnTo>
                  <a:lnTo>
                    <a:pt x="87" y="278"/>
                  </a:lnTo>
                  <a:lnTo>
                    <a:pt x="105" y="312"/>
                  </a:lnTo>
                  <a:lnTo>
                    <a:pt x="47" y="288"/>
                  </a:lnTo>
                  <a:lnTo>
                    <a:pt x="6" y="238"/>
                  </a:lnTo>
                  <a:lnTo>
                    <a:pt x="0" y="163"/>
                  </a:lnTo>
                  <a:lnTo>
                    <a:pt x="45" y="102"/>
                  </a:lnTo>
                  <a:lnTo>
                    <a:pt x="119" y="66"/>
                  </a:lnTo>
                  <a:lnTo>
                    <a:pt x="239" y="34"/>
                  </a:lnTo>
                  <a:lnTo>
                    <a:pt x="376" y="8"/>
                  </a:lnTo>
                  <a:lnTo>
                    <a:pt x="486" y="0"/>
                  </a:lnTo>
                  <a:lnTo>
                    <a:pt x="486" y="0"/>
                  </a:lnTo>
                  <a:close/>
                </a:path>
              </a:pathLst>
            </a:custGeom>
            <a:solidFill>
              <a:srgbClr val="A6D9FF"/>
            </a:solidFill>
            <a:ln w="9525">
              <a:noFill/>
              <a:round/>
              <a:headEnd/>
              <a:tailEnd/>
            </a:ln>
          </p:spPr>
          <p:txBody>
            <a:bodyPr/>
            <a:lstStyle/>
            <a:p>
              <a:pPr>
                <a:buNone/>
              </a:pPr>
              <a:endParaRPr lang="en-US" sz="2000">
                <a:solidFill>
                  <a:schemeClr val="bg1"/>
                </a:solidFill>
                <a:latin typeface="Arial" pitchFamily="34" charset="0"/>
                <a:cs typeface="Arial" pitchFamily="34" charset="0"/>
              </a:endParaRPr>
            </a:p>
          </p:txBody>
        </p:sp>
        <p:sp>
          <p:nvSpPr>
            <p:cNvPr id="500791" name="Freeform 55"/>
            <p:cNvSpPr>
              <a:spLocks/>
            </p:cNvSpPr>
            <p:nvPr/>
          </p:nvSpPr>
          <p:spPr bwMode="auto">
            <a:xfrm>
              <a:off x="4127" y="1370"/>
              <a:ext cx="55" cy="31"/>
            </a:xfrm>
            <a:custGeom>
              <a:avLst/>
              <a:gdLst/>
              <a:ahLst/>
              <a:cxnLst>
                <a:cxn ang="0">
                  <a:pos x="221" y="0"/>
                </a:cxn>
                <a:cxn ang="0">
                  <a:pos x="262" y="25"/>
                </a:cxn>
                <a:cxn ang="0">
                  <a:pos x="273" y="68"/>
                </a:cxn>
                <a:cxn ang="0">
                  <a:pos x="231" y="99"/>
                </a:cxn>
                <a:cxn ang="0">
                  <a:pos x="164" y="132"/>
                </a:cxn>
                <a:cxn ang="0">
                  <a:pos x="81" y="153"/>
                </a:cxn>
                <a:cxn ang="0">
                  <a:pos x="0" y="151"/>
                </a:cxn>
                <a:cxn ang="0">
                  <a:pos x="98" y="132"/>
                </a:cxn>
                <a:cxn ang="0">
                  <a:pos x="182" y="93"/>
                </a:cxn>
                <a:cxn ang="0">
                  <a:pos x="219" y="61"/>
                </a:cxn>
                <a:cxn ang="0">
                  <a:pos x="226" y="28"/>
                </a:cxn>
                <a:cxn ang="0">
                  <a:pos x="221" y="0"/>
                </a:cxn>
                <a:cxn ang="0">
                  <a:pos x="221" y="0"/>
                </a:cxn>
              </a:cxnLst>
              <a:rect l="0" t="0" r="r" b="b"/>
              <a:pathLst>
                <a:path w="273" h="153">
                  <a:moveTo>
                    <a:pt x="221" y="0"/>
                  </a:moveTo>
                  <a:lnTo>
                    <a:pt x="262" y="25"/>
                  </a:lnTo>
                  <a:lnTo>
                    <a:pt x="273" y="68"/>
                  </a:lnTo>
                  <a:lnTo>
                    <a:pt x="231" y="99"/>
                  </a:lnTo>
                  <a:lnTo>
                    <a:pt x="164" y="132"/>
                  </a:lnTo>
                  <a:lnTo>
                    <a:pt x="81" y="153"/>
                  </a:lnTo>
                  <a:lnTo>
                    <a:pt x="0" y="151"/>
                  </a:lnTo>
                  <a:lnTo>
                    <a:pt x="98" y="132"/>
                  </a:lnTo>
                  <a:lnTo>
                    <a:pt x="182" y="93"/>
                  </a:lnTo>
                  <a:lnTo>
                    <a:pt x="219" y="61"/>
                  </a:lnTo>
                  <a:lnTo>
                    <a:pt x="226" y="28"/>
                  </a:lnTo>
                  <a:lnTo>
                    <a:pt x="221" y="0"/>
                  </a:lnTo>
                  <a:lnTo>
                    <a:pt x="221" y="0"/>
                  </a:lnTo>
                  <a:close/>
                </a:path>
              </a:pathLst>
            </a:custGeom>
            <a:solidFill>
              <a:srgbClr val="A6D9FF"/>
            </a:solidFill>
            <a:ln w="9525">
              <a:noFill/>
              <a:round/>
              <a:headEnd/>
              <a:tailEnd/>
            </a:ln>
          </p:spPr>
          <p:txBody>
            <a:bodyPr/>
            <a:lstStyle/>
            <a:p>
              <a:pPr>
                <a:buNone/>
              </a:pPr>
              <a:endParaRPr lang="en-US" sz="2000">
                <a:solidFill>
                  <a:schemeClr val="bg1"/>
                </a:solidFill>
                <a:latin typeface="Arial" pitchFamily="34" charset="0"/>
                <a:cs typeface="Arial" pitchFamily="34" charset="0"/>
              </a:endParaRPr>
            </a:p>
          </p:txBody>
        </p:sp>
      </p:grpSp>
      <p:sp>
        <p:nvSpPr>
          <p:cNvPr id="500793" name="Text Box 57"/>
          <p:cNvSpPr txBox="1">
            <a:spLocks noChangeArrowheads="1"/>
          </p:cNvSpPr>
          <p:nvPr/>
        </p:nvSpPr>
        <p:spPr bwMode="auto">
          <a:xfrm>
            <a:off x="2278743" y="2046287"/>
            <a:ext cx="348343" cy="400110"/>
          </a:xfrm>
          <a:prstGeom prst="rect">
            <a:avLst/>
          </a:prstGeom>
          <a:noFill/>
          <a:ln w="9525" algn="ctr">
            <a:noFill/>
            <a:miter lim="800000"/>
            <a:headEnd/>
            <a:tailEnd/>
          </a:ln>
          <a:effectLst/>
        </p:spPr>
        <p:txBody>
          <a:bodyPr wrap="square">
            <a:spAutoFit/>
          </a:bodyPr>
          <a:lstStyle/>
          <a:p>
            <a:pPr algn="ctr"/>
            <a:r>
              <a:rPr lang="en-US" sz="2000" b="0" dirty="0">
                <a:solidFill>
                  <a:schemeClr val="bg1"/>
                </a:solidFill>
                <a:latin typeface="Arial" pitchFamily="34" charset="0"/>
                <a:cs typeface="Arial" pitchFamily="34" charset="0"/>
              </a:rPr>
              <a:t>+</a:t>
            </a:r>
          </a:p>
        </p:txBody>
      </p:sp>
      <p:sp>
        <p:nvSpPr>
          <p:cNvPr id="500794" name="Text Box 58"/>
          <p:cNvSpPr txBox="1">
            <a:spLocks noChangeArrowheads="1"/>
          </p:cNvSpPr>
          <p:nvPr/>
        </p:nvSpPr>
        <p:spPr bwMode="auto">
          <a:xfrm>
            <a:off x="2497138" y="1693863"/>
            <a:ext cx="487633" cy="400110"/>
          </a:xfrm>
          <a:prstGeom prst="rect">
            <a:avLst/>
          </a:prstGeom>
          <a:noFill/>
          <a:ln w="9525" algn="ctr">
            <a:noFill/>
            <a:miter lim="800000"/>
            <a:headEnd/>
            <a:tailEnd/>
          </a:ln>
          <a:effectLst/>
        </p:spPr>
        <p:txBody>
          <a:bodyPr wrap="none">
            <a:spAutoFit/>
          </a:bodyPr>
          <a:lstStyle/>
          <a:p>
            <a:pPr algn="ctr"/>
            <a:r>
              <a:rPr lang="en-US" sz="2000" b="0">
                <a:solidFill>
                  <a:schemeClr val="bg1"/>
                </a:solidFill>
                <a:latin typeface="Arial" pitchFamily="34" charset="0"/>
                <a:cs typeface="Arial" pitchFamily="34" charset="0"/>
              </a:rPr>
              <a:t>+</a:t>
            </a:r>
          </a:p>
        </p:txBody>
      </p:sp>
      <p:sp>
        <p:nvSpPr>
          <p:cNvPr id="500795" name="Text Box 59"/>
          <p:cNvSpPr txBox="1">
            <a:spLocks noChangeArrowheads="1"/>
          </p:cNvSpPr>
          <p:nvPr/>
        </p:nvSpPr>
        <p:spPr bwMode="auto">
          <a:xfrm>
            <a:off x="0" y="599607"/>
            <a:ext cx="9144000" cy="461665"/>
          </a:xfrm>
          <a:prstGeom prst="rect">
            <a:avLst/>
          </a:prstGeom>
          <a:noFill/>
          <a:ln w="9525" algn="ctr">
            <a:noFill/>
            <a:miter lim="800000"/>
            <a:headEnd/>
            <a:tailEnd/>
          </a:ln>
          <a:effectLst/>
        </p:spPr>
        <p:txBody>
          <a:bodyPr wrap="square">
            <a:spAutoFit/>
          </a:bodyPr>
          <a:lstStyle/>
          <a:p>
            <a:pPr algn="ctr">
              <a:buNone/>
            </a:pPr>
            <a:r>
              <a:rPr lang="en-US" sz="2400" b="0" dirty="0">
                <a:solidFill>
                  <a:schemeClr val="bg1"/>
                </a:solidFill>
                <a:latin typeface="+mn-lt"/>
              </a:rPr>
              <a:t>The LSO also sends an </a:t>
            </a:r>
            <a:r>
              <a:rPr lang="en-US" sz="2400" b="0" i="1" dirty="0">
                <a:solidFill>
                  <a:schemeClr val="bg1"/>
                </a:solidFill>
                <a:latin typeface="+mn-lt"/>
              </a:rPr>
              <a:t>inhibitory</a:t>
            </a:r>
            <a:r>
              <a:rPr lang="en-US" sz="2400" b="0" dirty="0">
                <a:solidFill>
                  <a:schemeClr val="bg1"/>
                </a:solidFill>
                <a:latin typeface="+mn-lt"/>
              </a:rPr>
              <a:t> projection to the ipsilateral IC</a:t>
            </a:r>
          </a:p>
        </p:txBody>
      </p:sp>
      <p:grpSp>
        <p:nvGrpSpPr>
          <p:cNvPr id="10" name="Group 70"/>
          <p:cNvGrpSpPr>
            <a:grpSpLocks/>
          </p:cNvGrpSpPr>
          <p:nvPr/>
        </p:nvGrpSpPr>
        <p:grpSpPr bwMode="auto">
          <a:xfrm>
            <a:off x="5930900" y="1228725"/>
            <a:ext cx="1601788" cy="1981200"/>
            <a:chOff x="3736" y="774"/>
            <a:chExt cx="1009" cy="1248"/>
          </a:xfrm>
        </p:grpSpPr>
        <p:sp>
          <p:nvSpPr>
            <p:cNvPr id="500792" name="Freeform 56"/>
            <p:cNvSpPr>
              <a:spLocks/>
            </p:cNvSpPr>
            <p:nvPr/>
          </p:nvSpPr>
          <p:spPr bwMode="auto">
            <a:xfrm flipH="1">
              <a:off x="3736" y="774"/>
              <a:ext cx="1009" cy="1248"/>
            </a:xfrm>
            <a:custGeom>
              <a:avLst/>
              <a:gdLst/>
              <a:ahLst/>
              <a:cxnLst>
                <a:cxn ang="0">
                  <a:pos x="277" y="3290"/>
                </a:cxn>
                <a:cxn ang="0">
                  <a:pos x="229" y="2906"/>
                </a:cxn>
                <a:cxn ang="0">
                  <a:pos x="229" y="2618"/>
                </a:cxn>
                <a:cxn ang="0">
                  <a:pos x="85" y="2282"/>
                </a:cxn>
                <a:cxn ang="0">
                  <a:pos x="10" y="1775"/>
                </a:cxn>
                <a:cxn ang="0">
                  <a:pos x="147" y="943"/>
                </a:cxn>
                <a:cxn ang="0">
                  <a:pos x="558" y="229"/>
                </a:cxn>
                <a:cxn ang="0">
                  <a:pos x="1093" y="26"/>
                </a:cxn>
                <a:cxn ang="0">
                  <a:pos x="1573" y="74"/>
                </a:cxn>
                <a:cxn ang="0">
                  <a:pos x="1909" y="266"/>
                </a:cxn>
                <a:cxn ang="0">
                  <a:pos x="2197" y="410"/>
                </a:cxn>
                <a:cxn ang="0">
                  <a:pos x="2485" y="506"/>
                </a:cxn>
                <a:cxn ang="0">
                  <a:pos x="2629" y="506"/>
                </a:cxn>
                <a:cxn ang="0">
                  <a:pos x="2629" y="746"/>
                </a:cxn>
                <a:cxn ang="0">
                  <a:pos x="2437" y="890"/>
                </a:cxn>
                <a:cxn ang="0">
                  <a:pos x="2389" y="1418"/>
                </a:cxn>
                <a:cxn ang="0">
                  <a:pos x="2323" y="1839"/>
                </a:cxn>
                <a:cxn ang="0">
                  <a:pos x="2389" y="2090"/>
                </a:cxn>
                <a:cxn ang="0">
                  <a:pos x="2533" y="2234"/>
                </a:cxn>
              </a:cxnLst>
              <a:rect l="0" t="0" r="r" b="b"/>
              <a:pathLst>
                <a:path w="2661" h="3290">
                  <a:moveTo>
                    <a:pt x="277" y="3290"/>
                  </a:moveTo>
                  <a:cubicBezTo>
                    <a:pt x="257" y="3154"/>
                    <a:pt x="237" y="3018"/>
                    <a:pt x="229" y="2906"/>
                  </a:cubicBezTo>
                  <a:cubicBezTo>
                    <a:pt x="221" y="2794"/>
                    <a:pt x="253" y="2722"/>
                    <a:pt x="229" y="2618"/>
                  </a:cubicBezTo>
                  <a:cubicBezTo>
                    <a:pt x="205" y="2514"/>
                    <a:pt x="121" y="2422"/>
                    <a:pt x="85" y="2282"/>
                  </a:cubicBezTo>
                  <a:cubicBezTo>
                    <a:pt x="49" y="2142"/>
                    <a:pt x="0" y="1998"/>
                    <a:pt x="10" y="1775"/>
                  </a:cubicBezTo>
                  <a:cubicBezTo>
                    <a:pt x="20" y="1552"/>
                    <a:pt x="56" y="1201"/>
                    <a:pt x="147" y="943"/>
                  </a:cubicBezTo>
                  <a:cubicBezTo>
                    <a:pt x="238" y="685"/>
                    <a:pt x="400" y="382"/>
                    <a:pt x="558" y="229"/>
                  </a:cubicBezTo>
                  <a:cubicBezTo>
                    <a:pt x="716" y="76"/>
                    <a:pt x="924" y="52"/>
                    <a:pt x="1093" y="26"/>
                  </a:cubicBezTo>
                  <a:cubicBezTo>
                    <a:pt x="1262" y="0"/>
                    <a:pt x="1437" y="34"/>
                    <a:pt x="1573" y="74"/>
                  </a:cubicBezTo>
                  <a:cubicBezTo>
                    <a:pt x="1709" y="114"/>
                    <a:pt x="1805" y="210"/>
                    <a:pt x="1909" y="266"/>
                  </a:cubicBezTo>
                  <a:cubicBezTo>
                    <a:pt x="2013" y="322"/>
                    <a:pt x="2101" y="370"/>
                    <a:pt x="2197" y="410"/>
                  </a:cubicBezTo>
                  <a:cubicBezTo>
                    <a:pt x="2293" y="450"/>
                    <a:pt x="2413" y="490"/>
                    <a:pt x="2485" y="506"/>
                  </a:cubicBezTo>
                  <a:cubicBezTo>
                    <a:pt x="2557" y="522"/>
                    <a:pt x="2605" y="466"/>
                    <a:pt x="2629" y="506"/>
                  </a:cubicBezTo>
                  <a:cubicBezTo>
                    <a:pt x="2653" y="546"/>
                    <a:pt x="2661" y="682"/>
                    <a:pt x="2629" y="746"/>
                  </a:cubicBezTo>
                  <a:cubicBezTo>
                    <a:pt x="2597" y="810"/>
                    <a:pt x="2477" y="778"/>
                    <a:pt x="2437" y="890"/>
                  </a:cubicBezTo>
                  <a:cubicBezTo>
                    <a:pt x="2397" y="1002"/>
                    <a:pt x="2408" y="1260"/>
                    <a:pt x="2389" y="1418"/>
                  </a:cubicBezTo>
                  <a:cubicBezTo>
                    <a:pt x="2370" y="1576"/>
                    <a:pt x="2323" y="1727"/>
                    <a:pt x="2323" y="1839"/>
                  </a:cubicBezTo>
                  <a:cubicBezTo>
                    <a:pt x="2323" y="1951"/>
                    <a:pt x="2354" y="2024"/>
                    <a:pt x="2389" y="2090"/>
                  </a:cubicBezTo>
                  <a:cubicBezTo>
                    <a:pt x="2424" y="2156"/>
                    <a:pt x="2481" y="2194"/>
                    <a:pt x="2533" y="2234"/>
                  </a:cubicBezTo>
                </a:path>
              </a:pathLst>
            </a:custGeom>
            <a:solidFill>
              <a:srgbClr val="EAABA0"/>
            </a:solidFill>
            <a:ln w="25400" cap="flat" cmpd="sng">
              <a:solidFill>
                <a:schemeClr val="bg2"/>
              </a:solidFill>
              <a:prstDash val="solid"/>
              <a:round/>
              <a:headEnd/>
              <a:tailEnd/>
            </a:ln>
            <a:effectLst/>
          </p:spPr>
          <p:txBody>
            <a:bodyPr wrap="none" anchor="ctr"/>
            <a:lstStyle/>
            <a:p>
              <a:endParaRPr lang="en-US" sz="2000">
                <a:solidFill>
                  <a:schemeClr val="bg1"/>
                </a:solidFill>
                <a:latin typeface="Arial" pitchFamily="34" charset="0"/>
                <a:cs typeface="Arial" pitchFamily="34" charset="0"/>
              </a:endParaRPr>
            </a:p>
          </p:txBody>
        </p:sp>
        <p:sp>
          <p:nvSpPr>
            <p:cNvPr id="500797" name="Text Box 61"/>
            <p:cNvSpPr txBox="1">
              <a:spLocks noChangeArrowheads="1"/>
            </p:cNvSpPr>
            <p:nvPr/>
          </p:nvSpPr>
          <p:spPr bwMode="auto">
            <a:xfrm>
              <a:off x="4412" y="1118"/>
              <a:ext cx="267" cy="252"/>
            </a:xfrm>
            <a:prstGeom prst="rect">
              <a:avLst/>
            </a:prstGeom>
            <a:noFill/>
            <a:ln w="9525" algn="ctr">
              <a:noFill/>
              <a:miter lim="800000"/>
              <a:headEnd/>
              <a:tailEnd/>
            </a:ln>
            <a:effectLst/>
          </p:spPr>
          <p:txBody>
            <a:bodyPr wrap="none">
              <a:spAutoFit/>
            </a:bodyPr>
            <a:lstStyle/>
            <a:p>
              <a:pPr algn="ctr"/>
              <a:r>
                <a:rPr lang="en-US" sz="2000" b="0">
                  <a:solidFill>
                    <a:schemeClr val="bg1"/>
                  </a:solidFill>
                  <a:latin typeface="Arial" pitchFamily="34" charset="0"/>
                  <a:cs typeface="Arial" pitchFamily="34" charset="0"/>
                </a:rPr>
                <a:t>-</a:t>
              </a:r>
            </a:p>
          </p:txBody>
        </p:sp>
      </p:grpSp>
      <p:sp>
        <p:nvSpPr>
          <p:cNvPr id="500800" name="Text Box 64"/>
          <p:cNvSpPr txBox="1">
            <a:spLocks noChangeArrowheads="1"/>
          </p:cNvSpPr>
          <p:nvPr/>
        </p:nvSpPr>
        <p:spPr bwMode="auto">
          <a:xfrm>
            <a:off x="1955800" y="1763713"/>
            <a:ext cx="279400" cy="400110"/>
          </a:xfrm>
          <a:prstGeom prst="rect">
            <a:avLst/>
          </a:prstGeom>
          <a:noFill/>
          <a:ln w="9525" algn="ctr">
            <a:noFill/>
            <a:miter lim="800000"/>
            <a:headEnd/>
            <a:tailEnd/>
          </a:ln>
          <a:effectLst/>
        </p:spPr>
        <p:txBody>
          <a:bodyPr>
            <a:spAutoFit/>
          </a:bodyPr>
          <a:lstStyle/>
          <a:p>
            <a:pPr algn="ctr"/>
            <a:r>
              <a:rPr lang="en-US" sz="2000" b="0">
                <a:solidFill>
                  <a:schemeClr val="bg1"/>
                </a:solidFill>
                <a:latin typeface="Arial" pitchFamily="34" charset="0"/>
                <a:cs typeface="Arial" pitchFamily="34" charset="0"/>
              </a:rPr>
              <a:t>-</a:t>
            </a:r>
          </a:p>
        </p:txBody>
      </p:sp>
      <p:grpSp>
        <p:nvGrpSpPr>
          <p:cNvPr id="11" name="Group 69"/>
          <p:cNvGrpSpPr>
            <a:grpSpLocks/>
          </p:cNvGrpSpPr>
          <p:nvPr/>
        </p:nvGrpSpPr>
        <p:grpSpPr bwMode="auto">
          <a:xfrm>
            <a:off x="4330700" y="1228725"/>
            <a:ext cx="1601788" cy="1981200"/>
            <a:chOff x="2728" y="774"/>
            <a:chExt cx="1009" cy="1248"/>
          </a:xfrm>
        </p:grpSpPr>
        <p:sp>
          <p:nvSpPr>
            <p:cNvPr id="500802" name="Freeform 66"/>
            <p:cNvSpPr>
              <a:spLocks/>
            </p:cNvSpPr>
            <p:nvPr/>
          </p:nvSpPr>
          <p:spPr bwMode="auto">
            <a:xfrm>
              <a:off x="2728" y="774"/>
              <a:ext cx="1009" cy="1248"/>
            </a:xfrm>
            <a:custGeom>
              <a:avLst/>
              <a:gdLst/>
              <a:ahLst/>
              <a:cxnLst>
                <a:cxn ang="0">
                  <a:pos x="277" y="3290"/>
                </a:cxn>
                <a:cxn ang="0">
                  <a:pos x="229" y="2906"/>
                </a:cxn>
                <a:cxn ang="0">
                  <a:pos x="229" y="2618"/>
                </a:cxn>
                <a:cxn ang="0">
                  <a:pos x="85" y="2282"/>
                </a:cxn>
                <a:cxn ang="0">
                  <a:pos x="10" y="1775"/>
                </a:cxn>
                <a:cxn ang="0">
                  <a:pos x="147" y="943"/>
                </a:cxn>
                <a:cxn ang="0">
                  <a:pos x="558" y="229"/>
                </a:cxn>
                <a:cxn ang="0">
                  <a:pos x="1093" y="26"/>
                </a:cxn>
                <a:cxn ang="0">
                  <a:pos x="1573" y="74"/>
                </a:cxn>
                <a:cxn ang="0">
                  <a:pos x="1909" y="266"/>
                </a:cxn>
                <a:cxn ang="0">
                  <a:pos x="2197" y="410"/>
                </a:cxn>
                <a:cxn ang="0">
                  <a:pos x="2485" y="506"/>
                </a:cxn>
                <a:cxn ang="0">
                  <a:pos x="2629" y="506"/>
                </a:cxn>
                <a:cxn ang="0">
                  <a:pos x="2629" y="746"/>
                </a:cxn>
                <a:cxn ang="0">
                  <a:pos x="2437" y="890"/>
                </a:cxn>
                <a:cxn ang="0">
                  <a:pos x="2389" y="1418"/>
                </a:cxn>
                <a:cxn ang="0">
                  <a:pos x="2323" y="1839"/>
                </a:cxn>
                <a:cxn ang="0">
                  <a:pos x="2389" y="2090"/>
                </a:cxn>
                <a:cxn ang="0">
                  <a:pos x="2533" y="2234"/>
                </a:cxn>
              </a:cxnLst>
              <a:rect l="0" t="0" r="r" b="b"/>
              <a:pathLst>
                <a:path w="2661" h="3290">
                  <a:moveTo>
                    <a:pt x="277" y="3290"/>
                  </a:moveTo>
                  <a:cubicBezTo>
                    <a:pt x="257" y="3154"/>
                    <a:pt x="237" y="3018"/>
                    <a:pt x="229" y="2906"/>
                  </a:cubicBezTo>
                  <a:cubicBezTo>
                    <a:pt x="221" y="2794"/>
                    <a:pt x="253" y="2722"/>
                    <a:pt x="229" y="2618"/>
                  </a:cubicBezTo>
                  <a:cubicBezTo>
                    <a:pt x="205" y="2514"/>
                    <a:pt x="121" y="2422"/>
                    <a:pt x="85" y="2282"/>
                  </a:cubicBezTo>
                  <a:cubicBezTo>
                    <a:pt x="49" y="2142"/>
                    <a:pt x="0" y="1998"/>
                    <a:pt x="10" y="1775"/>
                  </a:cubicBezTo>
                  <a:cubicBezTo>
                    <a:pt x="20" y="1552"/>
                    <a:pt x="56" y="1201"/>
                    <a:pt x="147" y="943"/>
                  </a:cubicBezTo>
                  <a:cubicBezTo>
                    <a:pt x="238" y="685"/>
                    <a:pt x="400" y="382"/>
                    <a:pt x="558" y="229"/>
                  </a:cubicBezTo>
                  <a:cubicBezTo>
                    <a:pt x="716" y="76"/>
                    <a:pt x="924" y="52"/>
                    <a:pt x="1093" y="26"/>
                  </a:cubicBezTo>
                  <a:cubicBezTo>
                    <a:pt x="1262" y="0"/>
                    <a:pt x="1437" y="34"/>
                    <a:pt x="1573" y="74"/>
                  </a:cubicBezTo>
                  <a:cubicBezTo>
                    <a:pt x="1709" y="114"/>
                    <a:pt x="1805" y="210"/>
                    <a:pt x="1909" y="266"/>
                  </a:cubicBezTo>
                  <a:cubicBezTo>
                    <a:pt x="2013" y="322"/>
                    <a:pt x="2101" y="370"/>
                    <a:pt x="2197" y="410"/>
                  </a:cubicBezTo>
                  <a:cubicBezTo>
                    <a:pt x="2293" y="450"/>
                    <a:pt x="2413" y="490"/>
                    <a:pt x="2485" y="506"/>
                  </a:cubicBezTo>
                  <a:cubicBezTo>
                    <a:pt x="2557" y="522"/>
                    <a:pt x="2605" y="466"/>
                    <a:pt x="2629" y="506"/>
                  </a:cubicBezTo>
                  <a:cubicBezTo>
                    <a:pt x="2653" y="546"/>
                    <a:pt x="2661" y="682"/>
                    <a:pt x="2629" y="746"/>
                  </a:cubicBezTo>
                  <a:cubicBezTo>
                    <a:pt x="2597" y="810"/>
                    <a:pt x="2477" y="778"/>
                    <a:pt x="2437" y="890"/>
                  </a:cubicBezTo>
                  <a:cubicBezTo>
                    <a:pt x="2397" y="1002"/>
                    <a:pt x="2408" y="1260"/>
                    <a:pt x="2389" y="1418"/>
                  </a:cubicBezTo>
                  <a:cubicBezTo>
                    <a:pt x="2370" y="1576"/>
                    <a:pt x="2323" y="1727"/>
                    <a:pt x="2323" y="1839"/>
                  </a:cubicBezTo>
                  <a:cubicBezTo>
                    <a:pt x="2323" y="1951"/>
                    <a:pt x="2354" y="2024"/>
                    <a:pt x="2389" y="2090"/>
                  </a:cubicBezTo>
                  <a:cubicBezTo>
                    <a:pt x="2424" y="2156"/>
                    <a:pt x="2481" y="2194"/>
                    <a:pt x="2533" y="2234"/>
                  </a:cubicBezTo>
                </a:path>
              </a:pathLst>
            </a:custGeom>
            <a:solidFill>
              <a:srgbClr val="EAABA0">
                <a:alpha val="49001"/>
              </a:srgbClr>
            </a:solidFill>
            <a:ln w="25400" cap="flat" cmpd="sng">
              <a:noFill/>
              <a:prstDash val="solid"/>
              <a:round/>
              <a:headEnd/>
              <a:tailEnd/>
            </a:ln>
            <a:effectLst/>
          </p:spPr>
          <p:txBody>
            <a:bodyPr wrap="none" anchor="ctr"/>
            <a:lstStyle/>
            <a:p>
              <a:endParaRPr lang="en-US" sz="2000">
                <a:solidFill>
                  <a:schemeClr val="bg1"/>
                </a:solidFill>
                <a:latin typeface="Arial" pitchFamily="34" charset="0"/>
                <a:cs typeface="Arial" pitchFamily="34" charset="0"/>
              </a:endParaRPr>
            </a:p>
          </p:txBody>
        </p:sp>
        <p:sp>
          <p:nvSpPr>
            <p:cNvPr id="500803" name="Text Box 67"/>
            <p:cNvSpPr txBox="1">
              <a:spLocks noChangeArrowheads="1"/>
            </p:cNvSpPr>
            <p:nvPr/>
          </p:nvSpPr>
          <p:spPr bwMode="auto">
            <a:xfrm rot="82322" flipH="1">
              <a:off x="2827" y="1142"/>
              <a:ext cx="267" cy="252"/>
            </a:xfrm>
            <a:prstGeom prst="rect">
              <a:avLst/>
            </a:prstGeom>
            <a:noFill/>
            <a:ln w="9525" algn="ctr">
              <a:noFill/>
              <a:miter lim="800000"/>
              <a:headEnd/>
              <a:tailEnd/>
            </a:ln>
            <a:effectLst/>
          </p:spPr>
          <p:txBody>
            <a:bodyPr wrap="none">
              <a:spAutoFit/>
            </a:bodyPr>
            <a:lstStyle/>
            <a:p>
              <a:pPr algn="ctr"/>
              <a:r>
                <a:rPr lang="en-US" sz="2000" b="0">
                  <a:solidFill>
                    <a:schemeClr val="bg1"/>
                  </a:solidFill>
                  <a:latin typeface="Arial" pitchFamily="34" charset="0"/>
                  <a:cs typeface="Arial" pitchFamily="34" charset="0"/>
                </a:rPr>
                <a:t>-</a:t>
              </a:r>
            </a:p>
          </p:txBody>
        </p:sp>
      </p:grpSp>
      <p:sp>
        <p:nvSpPr>
          <p:cNvPr id="500804" name="Rectangle 68"/>
          <p:cNvSpPr>
            <a:spLocks noGrp="1" noChangeArrowheads="1"/>
          </p:cNvSpPr>
          <p:nvPr>
            <p:ph type="title"/>
          </p:nvPr>
        </p:nvSpPr>
        <p:spPr>
          <a:xfrm>
            <a:off x="0" y="0"/>
            <a:ext cx="9144000" cy="689548"/>
          </a:xfrm>
        </p:spPr>
        <p:txBody>
          <a:bodyPr/>
          <a:lstStyle/>
          <a:p>
            <a:pPr algn="ctr"/>
            <a:r>
              <a:rPr lang="en-US" dirty="0">
                <a:solidFill>
                  <a:schemeClr val="bg1"/>
                </a:solidFill>
                <a:effectLst>
                  <a:outerShdw blurRad="38100" dist="38100" dir="2700000" algn="tl">
                    <a:srgbClr val="C0C0C0"/>
                  </a:outerShdw>
                </a:effectLst>
              </a:rPr>
              <a:t>MSO vs LSO inputs to IC</a:t>
            </a:r>
          </a:p>
        </p:txBody>
      </p:sp>
      <p:sp>
        <p:nvSpPr>
          <p:cNvPr id="500796" name="Line 60"/>
          <p:cNvSpPr>
            <a:spLocks noChangeShapeType="1"/>
          </p:cNvSpPr>
          <p:nvPr/>
        </p:nvSpPr>
        <p:spPr bwMode="auto">
          <a:xfrm rot="451429" flipH="1" flipV="1">
            <a:off x="6976721" y="2164241"/>
            <a:ext cx="673875" cy="3130461"/>
          </a:xfrm>
          <a:prstGeom prst="line">
            <a:avLst/>
          </a:prstGeom>
          <a:noFill/>
          <a:ln w="38100">
            <a:solidFill>
              <a:schemeClr val="bg2"/>
            </a:solidFill>
            <a:round/>
            <a:headEnd type="oval" w="med" len="med"/>
            <a:tailEnd type="triangle" w="med" len="med"/>
          </a:ln>
          <a:effectLst/>
        </p:spPr>
        <p:txBody>
          <a:bodyPr wrap="none" anchor="ctr"/>
          <a:lstStyle/>
          <a:p>
            <a:endParaRPr lang="en-US" sz="2000">
              <a:solidFill>
                <a:schemeClr val="bg1"/>
              </a:solidFill>
              <a:latin typeface="Arial" pitchFamily="34" charset="0"/>
              <a:cs typeface="Arial" pitchFamily="34" charset="0"/>
            </a:endParaRPr>
          </a:p>
        </p:txBody>
      </p:sp>
      <p:sp>
        <p:nvSpPr>
          <p:cNvPr id="500807" name="Text Box 71"/>
          <p:cNvSpPr txBox="1">
            <a:spLocks noChangeArrowheads="1"/>
          </p:cNvSpPr>
          <p:nvPr/>
        </p:nvSpPr>
        <p:spPr bwMode="auto">
          <a:xfrm>
            <a:off x="2365375" y="3224213"/>
            <a:ext cx="1624163" cy="769441"/>
          </a:xfrm>
          <a:prstGeom prst="rect">
            <a:avLst/>
          </a:prstGeom>
          <a:noFill/>
          <a:ln w="12700" cap="sq" algn="ctr">
            <a:noFill/>
            <a:miter lim="800000"/>
            <a:headEnd type="none" w="sm" len="sm"/>
            <a:tailEnd type="none" w="sm" len="sm"/>
          </a:ln>
          <a:effectLst/>
        </p:spPr>
        <p:txBody>
          <a:bodyPr wrap="none">
            <a:spAutoFit/>
          </a:bodyPr>
          <a:lstStyle/>
          <a:p>
            <a:pPr>
              <a:buNone/>
            </a:pPr>
            <a:r>
              <a:rPr lang="en-US" sz="2000" b="0">
                <a:solidFill>
                  <a:schemeClr val="bg1"/>
                </a:solidFill>
                <a:latin typeface="Arial" pitchFamily="34" charset="0"/>
                <a:cs typeface="Arial" pitchFamily="34" charset="0"/>
              </a:rPr>
              <a:t>GLU</a:t>
            </a:r>
          </a:p>
          <a:p>
            <a:pPr>
              <a:buNone/>
            </a:pPr>
            <a:r>
              <a:rPr lang="en-US" sz="2000" b="0">
                <a:solidFill>
                  <a:schemeClr val="bg1"/>
                </a:solidFill>
                <a:latin typeface="Arial" pitchFamily="34" charset="0"/>
                <a:cs typeface="Arial" pitchFamily="34" charset="0"/>
              </a:rPr>
              <a:t>ITD pathway</a:t>
            </a:r>
          </a:p>
        </p:txBody>
      </p:sp>
      <p:sp>
        <p:nvSpPr>
          <p:cNvPr id="500808" name="Text Box 72"/>
          <p:cNvSpPr txBox="1">
            <a:spLocks noChangeArrowheads="1"/>
          </p:cNvSpPr>
          <p:nvPr/>
        </p:nvSpPr>
        <p:spPr bwMode="auto">
          <a:xfrm>
            <a:off x="5294313" y="3332163"/>
            <a:ext cx="1609736" cy="769441"/>
          </a:xfrm>
          <a:prstGeom prst="rect">
            <a:avLst/>
          </a:prstGeom>
          <a:noFill/>
          <a:ln w="12700" cap="sq" algn="ctr">
            <a:noFill/>
            <a:miter lim="800000"/>
            <a:headEnd type="none" w="sm" len="sm"/>
            <a:tailEnd type="none" w="sm" len="sm"/>
          </a:ln>
          <a:effectLst/>
        </p:spPr>
        <p:txBody>
          <a:bodyPr wrap="none">
            <a:spAutoFit/>
          </a:bodyPr>
          <a:lstStyle/>
          <a:p>
            <a:pPr>
              <a:buNone/>
            </a:pPr>
            <a:r>
              <a:rPr lang="en-US" sz="2000" b="0">
                <a:solidFill>
                  <a:schemeClr val="bg1"/>
                </a:solidFill>
                <a:latin typeface="Arial" pitchFamily="34" charset="0"/>
                <a:cs typeface="Arial" pitchFamily="34" charset="0"/>
              </a:rPr>
              <a:t>GLU</a:t>
            </a:r>
          </a:p>
          <a:p>
            <a:pPr>
              <a:buNone/>
            </a:pPr>
            <a:r>
              <a:rPr lang="en-US" sz="2000" b="0">
                <a:solidFill>
                  <a:schemeClr val="bg1"/>
                </a:solidFill>
                <a:latin typeface="Arial" pitchFamily="34" charset="0"/>
                <a:cs typeface="Arial" pitchFamily="34" charset="0"/>
              </a:rPr>
              <a:t>ILD pathway</a:t>
            </a:r>
          </a:p>
        </p:txBody>
      </p:sp>
      <p:sp>
        <p:nvSpPr>
          <p:cNvPr id="500809" name="Text Box 73"/>
          <p:cNvSpPr txBox="1">
            <a:spLocks noChangeArrowheads="1"/>
          </p:cNvSpPr>
          <p:nvPr/>
        </p:nvSpPr>
        <p:spPr bwMode="auto">
          <a:xfrm>
            <a:off x="7331075" y="3397250"/>
            <a:ext cx="678584" cy="400110"/>
          </a:xfrm>
          <a:prstGeom prst="rect">
            <a:avLst/>
          </a:prstGeom>
          <a:noFill/>
          <a:ln w="12700" cap="sq" algn="ctr">
            <a:noFill/>
            <a:miter lim="800000"/>
            <a:headEnd type="none" w="sm" len="sm"/>
            <a:tailEnd type="none" w="sm" len="sm"/>
          </a:ln>
          <a:effectLst/>
        </p:spPr>
        <p:txBody>
          <a:bodyPr wrap="none">
            <a:spAutoFit/>
          </a:bodyPr>
          <a:lstStyle/>
          <a:p>
            <a:pPr>
              <a:buNone/>
            </a:pPr>
            <a:r>
              <a:rPr lang="en-US" sz="2000" b="0">
                <a:solidFill>
                  <a:schemeClr val="bg1"/>
                </a:solidFill>
                <a:latin typeface="Arial" pitchFamily="34" charset="0"/>
                <a:cs typeface="Arial" pitchFamily="34" charset="0"/>
              </a:rPr>
              <a:t>GLY</a:t>
            </a:r>
          </a:p>
        </p:txBody>
      </p:sp>
      <p:grpSp>
        <p:nvGrpSpPr>
          <p:cNvPr id="12" name="Group 76"/>
          <p:cNvGrpSpPr>
            <a:grpSpLocks/>
          </p:cNvGrpSpPr>
          <p:nvPr/>
        </p:nvGrpSpPr>
        <p:grpSpPr bwMode="auto">
          <a:xfrm>
            <a:off x="852489" y="2046514"/>
            <a:ext cx="1179511" cy="3063649"/>
            <a:chOff x="537" y="1177"/>
            <a:chExt cx="958" cy="2042"/>
          </a:xfrm>
        </p:grpSpPr>
        <p:sp>
          <p:nvSpPr>
            <p:cNvPr id="500799" name="Line 63"/>
            <p:cNvSpPr>
              <a:spLocks noChangeShapeType="1"/>
            </p:cNvSpPr>
            <p:nvPr/>
          </p:nvSpPr>
          <p:spPr bwMode="auto">
            <a:xfrm flipV="1">
              <a:off x="575" y="1177"/>
              <a:ext cx="920" cy="2042"/>
            </a:xfrm>
            <a:prstGeom prst="line">
              <a:avLst/>
            </a:prstGeom>
            <a:noFill/>
            <a:ln w="28575">
              <a:solidFill>
                <a:schemeClr val="bg2"/>
              </a:solidFill>
              <a:prstDash val="dash"/>
              <a:round/>
              <a:headEnd type="oval" w="med" len="med"/>
              <a:tailEnd type="triangle" w="med" len="med"/>
            </a:ln>
            <a:effectLst/>
          </p:spPr>
          <p:txBody>
            <a:bodyPr wrap="none" anchor="ctr"/>
            <a:lstStyle/>
            <a:p>
              <a:pPr>
                <a:buNone/>
              </a:pPr>
              <a:endParaRPr lang="en-US" sz="2000">
                <a:solidFill>
                  <a:schemeClr val="bg1"/>
                </a:solidFill>
                <a:latin typeface="Arial" pitchFamily="34" charset="0"/>
                <a:cs typeface="Arial" pitchFamily="34" charset="0"/>
              </a:endParaRPr>
            </a:p>
          </p:txBody>
        </p:sp>
        <p:sp>
          <p:nvSpPr>
            <p:cNvPr id="500811" name="Text Box 75"/>
            <p:cNvSpPr txBox="1">
              <a:spLocks noChangeArrowheads="1"/>
            </p:cNvSpPr>
            <p:nvPr/>
          </p:nvSpPr>
          <p:spPr bwMode="auto">
            <a:xfrm>
              <a:off x="537" y="2098"/>
              <a:ext cx="427" cy="252"/>
            </a:xfrm>
            <a:prstGeom prst="rect">
              <a:avLst/>
            </a:prstGeom>
            <a:noFill/>
            <a:ln w="12700" cap="sq" algn="ctr">
              <a:noFill/>
              <a:miter lim="800000"/>
              <a:headEnd type="none" w="sm" len="sm"/>
              <a:tailEnd type="none" w="sm" len="sm"/>
            </a:ln>
            <a:effectLst/>
          </p:spPr>
          <p:txBody>
            <a:bodyPr wrap="none">
              <a:spAutoFit/>
            </a:bodyPr>
            <a:lstStyle/>
            <a:p>
              <a:pPr>
                <a:buNone/>
              </a:pPr>
              <a:r>
                <a:rPr lang="en-US" sz="2000" b="0" dirty="0">
                  <a:solidFill>
                    <a:schemeClr val="bg1"/>
                  </a:solidFill>
                  <a:latin typeface="Arial" pitchFamily="34" charset="0"/>
                  <a:cs typeface="Arial" pitchFamily="34" charset="0"/>
                </a:rPr>
                <a:t>GLY</a:t>
              </a:r>
            </a:p>
          </p:txBody>
        </p:sp>
      </p:grpSp>
      <p:sp>
        <p:nvSpPr>
          <p:cNvPr id="500813" name="Text Box 77"/>
          <p:cNvSpPr txBox="1">
            <a:spLocks noChangeArrowheads="1"/>
          </p:cNvSpPr>
          <p:nvPr/>
        </p:nvSpPr>
        <p:spPr bwMode="auto">
          <a:xfrm>
            <a:off x="1800225" y="5638800"/>
            <a:ext cx="768159" cy="400110"/>
          </a:xfrm>
          <a:prstGeom prst="rect">
            <a:avLst/>
          </a:prstGeom>
          <a:noFill/>
          <a:ln w="12700" cap="sq" algn="ctr">
            <a:noFill/>
            <a:miter lim="800000"/>
            <a:headEnd type="none" w="sm" len="sm"/>
            <a:tailEnd type="none" w="sm" len="sm"/>
          </a:ln>
          <a:effectLst/>
        </p:spPr>
        <p:txBody>
          <a:bodyPr wrap="none">
            <a:spAutoFit/>
          </a:bodyPr>
          <a:lstStyle/>
          <a:p>
            <a:pPr>
              <a:buNone/>
            </a:pPr>
            <a:r>
              <a:rPr lang="en-US" sz="2000">
                <a:solidFill>
                  <a:schemeClr val="bg1"/>
                </a:solidFill>
                <a:latin typeface="Arial" pitchFamily="34" charset="0"/>
                <a:cs typeface="Arial" pitchFamily="34" charset="0"/>
              </a:rPr>
              <a:t>MSO</a:t>
            </a:r>
          </a:p>
        </p:txBody>
      </p:sp>
      <p:sp>
        <p:nvSpPr>
          <p:cNvPr id="500814" name="Text Box 78"/>
          <p:cNvSpPr txBox="1">
            <a:spLocks noChangeArrowheads="1"/>
          </p:cNvSpPr>
          <p:nvPr/>
        </p:nvSpPr>
        <p:spPr bwMode="auto">
          <a:xfrm>
            <a:off x="5921375" y="5640388"/>
            <a:ext cx="768159" cy="400110"/>
          </a:xfrm>
          <a:prstGeom prst="rect">
            <a:avLst/>
          </a:prstGeom>
          <a:noFill/>
          <a:ln w="12700" cap="sq" algn="ctr">
            <a:noFill/>
            <a:miter lim="800000"/>
            <a:headEnd type="none" w="sm" len="sm"/>
            <a:tailEnd type="none" w="sm" len="sm"/>
          </a:ln>
          <a:effectLst/>
        </p:spPr>
        <p:txBody>
          <a:bodyPr wrap="none">
            <a:spAutoFit/>
          </a:bodyPr>
          <a:lstStyle/>
          <a:p>
            <a:pPr>
              <a:buNone/>
            </a:pPr>
            <a:r>
              <a:rPr lang="en-US" sz="2000">
                <a:solidFill>
                  <a:schemeClr val="bg1"/>
                </a:solidFill>
                <a:latin typeface="Arial" pitchFamily="34" charset="0"/>
                <a:cs typeface="Arial" pitchFamily="34" charset="0"/>
              </a:rPr>
              <a:t>MSO</a:t>
            </a:r>
          </a:p>
        </p:txBody>
      </p:sp>
      <p:sp>
        <p:nvSpPr>
          <p:cNvPr id="500815" name="Text Box 79"/>
          <p:cNvSpPr txBox="1">
            <a:spLocks noChangeArrowheads="1"/>
          </p:cNvSpPr>
          <p:nvPr/>
        </p:nvSpPr>
        <p:spPr bwMode="auto">
          <a:xfrm>
            <a:off x="676275" y="5565775"/>
            <a:ext cx="712054" cy="400110"/>
          </a:xfrm>
          <a:prstGeom prst="rect">
            <a:avLst/>
          </a:prstGeom>
          <a:noFill/>
          <a:ln w="12700" cap="sq" algn="ctr">
            <a:noFill/>
            <a:miter lim="800000"/>
            <a:headEnd type="none" w="sm" len="sm"/>
            <a:tailEnd type="none" w="sm" len="sm"/>
          </a:ln>
          <a:effectLst/>
        </p:spPr>
        <p:txBody>
          <a:bodyPr wrap="none">
            <a:spAutoFit/>
          </a:bodyPr>
          <a:lstStyle/>
          <a:p>
            <a:pPr>
              <a:buNone/>
            </a:pPr>
            <a:r>
              <a:rPr lang="en-US" sz="2000">
                <a:solidFill>
                  <a:schemeClr val="bg1"/>
                </a:solidFill>
                <a:latin typeface="Arial" pitchFamily="34" charset="0"/>
                <a:cs typeface="Arial" pitchFamily="34" charset="0"/>
              </a:rPr>
              <a:t>LSO</a:t>
            </a:r>
          </a:p>
        </p:txBody>
      </p:sp>
      <p:sp>
        <p:nvSpPr>
          <p:cNvPr id="500816" name="Text Box 80"/>
          <p:cNvSpPr txBox="1">
            <a:spLocks noChangeArrowheads="1"/>
          </p:cNvSpPr>
          <p:nvPr/>
        </p:nvSpPr>
        <p:spPr bwMode="auto">
          <a:xfrm>
            <a:off x="7016750" y="5565775"/>
            <a:ext cx="712054" cy="400110"/>
          </a:xfrm>
          <a:prstGeom prst="rect">
            <a:avLst/>
          </a:prstGeom>
          <a:noFill/>
          <a:ln w="12700" cap="sq" algn="ctr">
            <a:noFill/>
            <a:miter lim="800000"/>
            <a:headEnd type="none" w="sm" len="sm"/>
            <a:tailEnd type="none" w="sm" len="sm"/>
          </a:ln>
          <a:effectLst/>
        </p:spPr>
        <p:txBody>
          <a:bodyPr wrap="none">
            <a:spAutoFit/>
          </a:bodyPr>
          <a:lstStyle/>
          <a:p>
            <a:pPr>
              <a:buNone/>
            </a:pPr>
            <a:r>
              <a:rPr lang="en-US" sz="2000">
                <a:solidFill>
                  <a:schemeClr val="bg1"/>
                </a:solidFill>
                <a:latin typeface="Arial" pitchFamily="34" charset="0"/>
                <a:cs typeface="Arial" pitchFamily="34" charset="0"/>
              </a:rPr>
              <a:t>LSO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07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xit" presetSubtype="0" fill="hold" grpId="1" nodeType="withEffect">
                                  <p:stCondLst>
                                    <p:cond delay="0"/>
                                  </p:stCondLst>
                                  <p:childTnLst>
                                    <p:set>
                                      <p:cBhvr>
                                        <p:cTn id="12" dur="1" fill="hold">
                                          <p:stCondLst>
                                            <p:cond delay="0"/>
                                          </p:stCondLst>
                                        </p:cTn>
                                        <p:tgtEl>
                                          <p:spTgt spid="50079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par>
                          <p:cTn id="15" fill="hold">
                            <p:stCondLst>
                              <p:cond delay="0"/>
                            </p:stCondLst>
                            <p:childTnLst>
                              <p:par>
                                <p:cTn id="16" presetID="35" presetClass="path" presetSubtype="0" accel="50000" decel="50000" fill="hold" nodeType="afterEffect">
                                  <p:stCondLst>
                                    <p:cond delay="1000"/>
                                  </p:stCondLst>
                                  <p:childTnLst>
                                    <p:animMotion origin="layout" path="M -1.11111E-6 3.00578E-6 L -0.28177 -0.00416 " pathEditMode="relative" rAng="0" ptsTypes="AA">
                                      <p:cBhvr>
                                        <p:cTn id="17" dur="2000" fill="hold"/>
                                        <p:tgtEl>
                                          <p:spTgt spid="11"/>
                                        </p:tgtEl>
                                        <p:attrNameLst>
                                          <p:attrName>ppt_x</p:attrName>
                                          <p:attrName>ppt_y</p:attrName>
                                        </p:attrNameLst>
                                      </p:cBhvr>
                                      <p:rCtr x="-141" y="-2"/>
                                    </p:animMotion>
                                  </p:childTnLst>
                                </p:cTn>
                              </p:par>
                            </p:childTnLst>
                          </p:cTn>
                        </p:par>
                        <p:par>
                          <p:cTn id="18" fill="hold">
                            <p:stCondLst>
                              <p:cond delay="3000"/>
                            </p:stCondLst>
                            <p:childTnLst>
                              <p:par>
                                <p:cTn id="19" presetID="1"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0796" grpId="0" animBg="1"/>
      <p:bldP spid="500796" grpId="1"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01762" name="Picture 2"/>
          <p:cNvPicPr>
            <a:picLocks noChangeAspect="1" noChangeArrowheads="1"/>
          </p:cNvPicPr>
          <p:nvPr/>
        </p:nvPicPr>
        <p:blipFill>
          <a:blip r:embed="rId3" cstate="print"/>
          <a:srcRect/>
          <a:stretch>
            <a:fillRect/>
          </a:stretch>
        </p:blipFill>
        <p:spPr bwMode="auto">
          <a:xfrm>
            <a:off x="22225" y="0"/>
            <a:ext cx="3144838" cy="6858000"/>
          </a:xfrm>
          <a:prstGeom prst="rect">
            <a:avLst/>
          </a:prstGeom>
          <a:noFill/>
          <a:ln w="12700" cap="sq">
            <a:noFill/>
            <a:miter lim="800000"/>
            <a:headEnd type="none" w="sm" len="sm"/>
            <a:tailEnd type="none" w="sm" len="sm"/>
          </a:ln>
          <a:effectLst/>
        </p:spPr>
      </p:pic>
      <p:sp>
        <p:nvSpPr>
          <p:cNvPr id="501763" name="Rectangle 3"/>
          <p:cNvSpPr>
            <a:spLocks noGrp="1" noChangeArrowheads="1"/>
          </p:cNvSpPr>
          <p:nvPr>
            <p:ph type="body" idx="4294967295"/>
          </p:nvPr>
        </p:nvSpPr>
        <p:spPr>
          <a:xfrm>
            <a:off x="3533775" y="57150"/>
            <a:ext cx="5610225" cy="1787525"/>
          </a:xfrm>
        </p:spPr>
        <p:txBody>
          <a:bodyPr/>
          <a:lstStyle/>
          <a:p>
            <a:pPr>
              <a:lnSpc>
                <a:spcPct val="90000"/>
              </a:lnSpc>
            </a:pPr>
            <a:r>
              <a:rPr lang="en-US" sz="2800" dirty="0"/>
              <a:t>Ipsi MSO &amp; contra LSO inputs remain separate </a:t>
            </a:r>
          </a:p>
          <a:p>
            <a:pPr>
              <a:lnSpc>
                <a:spcPct val="90000"/>
              </a:lnSpc>
            </a:pPr>
            <a:r>
              <a:rPr lang="en-US" sz="2800" dirty="0"/>
              <a:t>Inhibitory </a:t>
            </a:r>
            <a:r>
              <a:rPr lang="en-US" sz="2800" dirty="0" err="1"/>
              <a:t>ipsi</a:t>
            </a:r>
            <a:r>
              <a:rPr lang="en-US" sz="2800" dirty="0"/>
              <a:t> LSO converges with </a:t>
            </a:r>
            <a:r>
              <a:rPr lang="en-US" sz="2800" dirty="0" err="1"/>
              <a:t>ipsi</a:t>
            </a:r>
            <a:r>
              <a:rPr lang="en-US" sz="2800" dirty="0"/>
              <a:t> MSO</a:t>
            </a:r>
          </a:p>
        </p:txBody>
      </p:sp>
      <p:pic>
        <p:nvPicPr>
          <p:cNvPr id="5" name="MSO-LSO inputs in 01-93 .avi">
            <a:hlinkClick r:id="" action="ppaction://media"/>
          </p:cNvPr>
          <p:cNvPicPr>
            <a:picLocks noRot="1" noChangeAspect="1"/>
          </p:cNvPicPr>
          <p:nvPr>
            <a:videoFile r:link="rId1"/>
          </p:nvPr>
        </p:nvPicPr>
        <p:blipFill>
          <a:blip r:embed="rId4" cstate="print"/>
          <a:stretch>
            <a:fillRect/>
          </a:stretch>
        </p:blipFill>
        <p:spPr>
          <a:xfrm>
            <a:off x="3310011" y="1970650"/>
            <a:ext cx="5562600" cy="4267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3874" name="Freeform 2"/>
          <p:cNvSpPr>
            <a:spLocks/>
          </p:cNvSpPr>
          <p:nvPr/>
        </p:nvSpPr>
        <p:spPr bwMode="auto">
          <a:xfrm flipH="1">
            <a:off x="5867400" y="1219200"/>
            <a:ext cx="1601788" cy="1981200"/>
          </a:xfrm>
          <a:custGeom>
            <a:avLst/>
            <a:gdLst/>
            <a:ahLst/>
            <a:cxnLst>
              <a:cxn ang="0">
                <a:pos x="277" y="3290"/>
              </a:cxn>
              <a:cxn ang="0">
                <a:pos x="229" y="2906"/>
              </a:cxn>
              <a:cxn ang="0">
                <a:pos x="229" y="2618"/>
              </a:cxn>
              <a:cxn ang="0">
                <a:pos x="85" y="2282"/>
              </a:cxn>
              <a:cxn ang="0">
                <a:pos x="10" y="1775"/>
              </a:cxn>
              <a:cxn ang="0">
                <a:pos x="147" y="943"/>
              </a:cxn>
              <a:cxn ang="0">
                <a:pos x="558" y="229"/>
              </a:cxn>
              <a:cxn ang="0">
                <a:pos x="1093" y="26"/>
              </a:cxn>
              <a:cxn ang="0">
                <a:pos x="1573" y="74"/>
              </a:cxn>
              <a:cxn ang="0">
                <a:pos x="1909" y="266"/>
              </a:cxn>
              <a:cxn ang="0">
                <a:pos x="2197" y="410"/>
              </a:cxn>
              <a:cxn ang="0">
                <a:pos x="2485" y="506"/>
              </a:cxn>
              <a:cxn ang="0">
                <a:pos x="2629" y="506"/>
              </a:cxn>
              <a:cxn ang="0">
                <a:pos x="2629" y="746"/>
              </a:cxn>
              <a:cxn ang="0">
                <a:pos x="2437" y="890"/>
              </a:cxn>
              <a:cxn ang="0">
                <a:pos x="2389" y="1418"/>
              </a:cxn>
              <a:cxn ang="0">
                <a:pos x="2323" y="1839"/>
              </a:cxn>
              <a:cxn ang="0">
                <a:pos x="2389" y="2090"/>
              </a:cxn>
              <a:cxn ang="0">
                <a:pos x="2533" y="2234"/>
              </a:cxn>
            </a:cxnLst>
            <a:rect l="0" t="0" r="r" b="b"/>
            <a:pathLst>
              <a:path w="2661" h="3290">
                <a:moveTo>
                  <a:pt x="277" y="3290"/>
                </a:moveTo>
                <a:cubicBezTo>
                  <a:pt x="257" y="3154"/>
                  <a:pt x="237" y="3018"/>
                  <a:pt x="229" y="2906"/>
                </a:cubicBezTo>
                <a:cubicBezTo>
                  <a:pt x="221" y="2794"/>
                  <a:pt x="253" y="2722"/>
                  <a:pt x="229" y="2618"/>
                </a:cubicBezTo>
                <a:cubicBezTo>
                  <a:pt x="205" y="2514"/>
                  <a:pt x="121" y="2422"/>
                  <a:pt x="85" y="2282"/>
                </a:cubicBezTo>
                <a:cubicBezTo>
                  <a:pt x="49" y="2142"/>
                  <a:pt x="0" y="1998"/>
                  <a:pt x="10" y="1775"/>
                </a:cubicBezTo>
                <a:cubicBezTo>
                  <a:pt x="20" y="1552"/>
                  <a:pt x="56" y="1201"/>
                  <a:pt x="147" y="943"/>
                </a:cubicBezTo>
                <a:cubicBezTo>
                  <a:pt x="238" y="685"/>
                  <a:pt x="400" y="382"/>
                  <a:pt x="558" y="229"/>
                </a:cubicBezTo>
                <a:cubicBezTo>
                  <a:pt x="716" y="76"/>
                  <a:pt x="924" y="52"/>
                  <a:pt x="1093" y="26"/>
                </a:cubicBezTo>
                <a:cubicBezTo>
                  <a:pt x="1262" y="0"/>
                  <a:pt x="1437" y="34"/>
                  <a:pt x="1573" y="74"/>
                </a:cubicBezTo>
                <a:cubicBezTo>
                  <a:pt x="1709" y="114"/>
                  <a:pt x="1805" y="210"/>
                  <a:pt x="1909" y="266"/>
                </a:cubicBezTo>
                <a:cubicBezTo>
                  <a:pt x="2013" y="322"/>
                  <a:pt x="2101" y="370"/>
                  <a:pt x="2197" y="410"/>
                </a:cubicBezTo>
                <a:cubicBezTo>
                  <a:pt x="2293" y="450"/>
                  <a:pt x="2413" y="490"/>
                  <a:pt x="2485" y="506"/>
                </a:cubicBezTo>
                <a:cubicBezTo>
                  <a:pt x="2557" y="522"/>
                  <a:pt x="2605" y="466"/>
                  <a:pt x="2629" y="506"/>
                </a:cubicBezTo>
                <a:cubicBezTo>
                  <a:pt x="2653" y="546"/>
                  <a:pt x="2661" y="682"/>
                  <a:pt x="2629" y="746"/>
                </a:cubicBezTo>
                <a:cubicBezTo>
                  <a:pt x="2597" y="810"/>
                  <a:pt x="2477" y="778"/>
                  <a:pt x="2437" y="890"/>
                </a:cubicBezTo>
                <a:cubicBezTo>
                  <a:pt x="2397" y="1002"/>
                  <a:pt x="2408" y="1260"/>
                  <a:pt x="2389" y="1418"/>
                </a:cubicBezTo>
                <a:cubicBezTo>
                  <a:pt x="2370" y="1576"/>
                  <a:pt x="2323" y="1727"/>
                  <a:pt x="2323" y="1839"/>
                </a:cubicBezTo>
                <a:cubicBezTo>
                  <a:pt x="2323" y="1951"/>
                  <a:pt x="2354" y="2024"/>
                  <a:pt x="2389" y="2090"/>
                </a:cubicBezTo>
                <a:cubicBezTo>
                  <a:pt x="2424" y="2156"/>
                  <a:pt x="2481" y="2194"/>
                  <a:pt x="2533" y="2234"/>
                </a:cubicBezTo>
              </a:path>
            </a:pathLst>
          </a:custGeom>
          <a:solidFill>
            <a:srgbClr val="EAABA0"/>
          </a:solidFill>
          <a:ln w="25400" cap="flat" cmpd="sng">
            <a:solidFill>
              <a:schemeClr val="bg2"/>
            </a:solidFill>
            <a:prstDash val="solid"/>
            <a:round/>
            <a:headEnd/>
            <a:tailEnd/>
          </a:ln>
          <a:effectLst/>
        </p:spPr>
        <p:txBody>
          <a:bodyPr wrap="none" anchor="ctr"/>
          <a:lstStyle/>
          <a:p>
            <a:endParaRPr lang="en-US">
              <a:solidFill>
                <a:schemeClr val="bg2"/>
              </a:solidFill>
            </a:endParaRPr>
          </a:p>
        </p:txBody>
      </p:sp>
      <p:sp>
        <p:nvSpPr>
          <p:cNvPr id="463875" name="Line 3"/>
          <p:cNvSpPr>
            <a:spLocks noChangeShapeType="1"/>
          </p:cNvSpPr>
          <p:nvPr/>
        </p:nvSpPr>
        <p:spPr bwMode="auto">
          <a:xfrm>
            <a:off x="4648200" y="1143000"/>
            <a:ext cx="0" cy="4953000"/>
          </a:xfrm>
          <a:prstGeom prst="line">
            <a:avLst/>
          </a:prstGeom>
          <a:noFill/>
          <a:ln w="15875">
            <a:solidFill>
              <a:schemeClr val="tx1"/>
            </a:solidFill>
            <a:prstDash val="dash"/>
            <a:round/>
            <a:headEnd/>
            <a:tailEnd/>
          </a:ln>
          <a:effectLst/>
        </p:spPr>
        <p:txBody>
          <a:bodyPr wrap="none" anchor="ctr"/>
          <a:lstStyle/>
          <a:p>
            <a:endParaRPr lang="en-US">
              <a:solidFill>
                <a:schemeClr val="bg2"/>
              </a:solidFill>
            </a:endParaRPr>
          </a:p>
        </p:txBody>
      </p:sp>
      <p:sp>
        <p:nvSpPr>
          <p:cNvPr id="463876" name="Text Box 4"/>
          <p:cNvSpPr txBox="1">
            <a:spLocks noChangeArrowheads="1"/>
          </p:cNvSpPr>
          <p:nvPr/>
        </p:nvSpPr>
        <p:spPr bwMode="auto">
          <a:xfrm>
            <a:off x="392113" y="5307013"/>
            <a:ext cx="8332787" cy="830997"/>
          </a:xfrm>
          <a:prstGeom prst="rect">
            <a:avLst/>
          </a:prstGeom>
          <a:noFill/>
          <a:ln w="9525" algn="ctr">
            <a:noFill/>
            <a:miter lim="800000"/>
            <a:headEnd/>
            <a:tailEnd/>
          </a:ln>
          <a:effectLst/>
        </p:spPr>
        <p:txBody>
          <a:bodyPr>
            <a:spAutoFit/>
          </a:bodyPr>
          <a:lstStyle/>
          <a:p>
            <a:pPr algn="ctr">
              <a:buNone/>
            </a:pPr>
            <a:r>
              <a:rPr lang="en-US" sz="2400" b="0">
                <a:solidFill>
                  <a:schemeClr val="bg1"/>
                </a:solidFill>
                <a:latin typeface="Arial" pitchFamily="34" charset="0"/>
                <a:cs typeface="Arial" pitchFamily="34" charset="0"/>
              </a:rPr>
              <a:t>Do the inputs determine the response properties of zones within the IC?</a:t>
            </a:r>
          </a:p>
        </p:txBody>
      </p:sp>
      <p:grpSp>
        <p:nvGrpSpPr>
          <p:cNvPr id="2" name="Group 5"/>
          <p:cNvGrpSpPr>
            <a:grpSpLocks/>
          </p:cNvGrpSpPr>
          <p:nvPr/>
        </p:nvGrpSpPr>
        <p:grpSpPr bwMode="auto">
          <a:xfrm>
            <a:off x="6705600" y="762000"/>
            <a:ext cx="1930400" cy="1257300"/>
            <a:chOff x="4224" y="480"/>
            <a:chExt cx="1216" cy="792"/>
          </a:xfrm>
        </p:grpSpPr>
        <p:grpSp>
          <p:nvGrpSpPr>
            <p:cNvPr id="3" name="Group 6"/>
            <p:cNvGrpSpPr>
              <a:grpSpLocks/>
            </p:cNvGrpSpPr>
            <p:nvPr/>
          </p:nvGrpSpPr>
          <p:grpSpPr bwMode="auto">
            <a:xfrm>
              <a:off x="4224" y="552"/>
              <a:ext cx="844" cy="720"/>
              <a:chOff x="1664" y="2304"/>
              <a:chExt cx="844" cy="720"/>
            </a:xfrm>
          </p:grpSpPr>
          <p:sp>
            <p:nvSpPr>
              <p:cNvPr id="463879" name="AutoShape 7"/>
              <p:cNvSpPr>
                <a:spLocks noChangeArrowheads="1"/>
              </p:cNvSpPr>
              <p:nvPr/>
            </p:nvSpPr>
            <p:spPr bwMode="auto">
              <a:xfrm rot="13744712">
                <a:off x="1904" y="2453"/>
                <a:ext cx="192" cy="672"/>
              </a:xfrm>
              <a:prstGeom prst="triangle">
                <a:avLst>
                  <a:gd name="adj" fmla="val 50000"/>
                </a:avLst>
              </a:prstGeom>
              <a:solidFill>
                <a:srgbClr val="FFFF00"/>
              </a:solidFill>
              <a:ln w="9525" algn="ctr">
                <a:solidFill>
                  <a:srgbClr val="FF3300"/>
                </a:solidFill>
                <a:miter lim="800000"/>
                <a:headEnd/>
                <a:tailEnd/>
              </a:ln>
              <a:effectLst/>
            </p:spPr>
            <p:txBody>
              <a:bodyPr wrap="none" anchor="ctr"/>
              <a:lstStyle/>
              <a:p>
                <a:endParaRPr lang="en-US">
                  <a:solidFill>
                    <a:schemeClr val="bg2"/>
                  </a:solidFill>
                </a:endParaRPr>
              </a:p>
            </p:txBody>
          </p:sp>
          <p:sp>
            <p:nvSpPr>
              <p:cNvPr id="463880" name="Line 8"/>
              <p:cNvSpPr>
                <a:spLocks noChangeShapeType="1"/>
              </p:cNvSpPr>
              <p:nvPr/>
            </p:nvSpPr>
            <p:spPr bwMode="auto">
              <a:xfrm flipH="1">
                <a:off x="1728" y="2304"/>
                <a:ext cx="624" cy="720"/>
              </a:xfrm>
              <a:prstGeom prst="line">
                <a:avLst/>
              </a:prstGeom>
              <a:noFill/>
              <a:ln w="15875">
                <a:solidFill>
                  <a:schemeClr val="tx1"/>
                </a:solidFill>
                <a:round/>
                <a:headEnd/>
                <a:tailEnd/>
              </a:ln>
              <a:effectLst/>
            </p:spPr>
            <p:txBody>
              <a:bodyPr wrap="none" anchor="ctr"/>
              <a:lstStyle/>
              <a:p>
                <a:endParaRPr lang="en-US">
                  <a:solidFill>
                    <a:schemeClr val="bg2"/>
                  </a:solidFill>
                </a:endParaRPr>
              </a:p>
            </p:txBody>
          </p:sp>
          <p:sp>
            <p:nvSpPr>
              <p:cNvPr id="463881" name="Line 9"/>
              <p:cNvSpPr>
                <a:spLocks noChangeShapeType="1"/>
              </p:cNvSpPr>
              <p:nvPr/>
            </p:nvSpPr>
            <p:spPr bwMode="auto">
              <a:xfrm flipH="1">
                <a:off x="1740" y="2532"/>
                <a:ext cx="768" cy="480"/>
              </a:xfrm>
              <a:prstGeom prst="line">
                <a:avLst/>
              </a:prstGeom>
              <a:noFill/>
              <a:ln w="15875">
                <a:solidFill>
                  <a:schemeClr val="tx1"/>
                </a:solidFill>
                <a:round/>
                <a:headEnd/>
                <a:tailEnd/>
              </a:ln>
              <a:effectLst/>
            </p:spPr>
            <p:txBody>
              <a:bodyPr wrap="none" anchor="ctr"/>
              <a:lstStyle/>
              <a:p>
                <a:endParaRPr lang="en-US">
                  <a:solidFill>
                    <a:schemeClr val="bg2"/>
                  </a:solidFill>
                </a:endParaRPr>
              </a:p>
            </p:txBody>
          </p:sp>
        </p:grpSp>
        <p:sp>
          <p:nvSpPr>
            <p:cNvPr id="463882" name="Line 10"/>
            <p:cNvSpPr>
              <a:spLocks noChangeShapeType="1"/>
            </p:cNvSpPr>
            <p:nvPr/>
          </p:nvSpPr>
          <p:spPr bwMode="auto">
            <a:xfrm flipV="1">
              <a:off x="4576" y="552"/>
              <a:ext cx="528" cy="480"/>
            </a:xfrm>
            <a:prstGeom prst="line">
              <a:avLst/>
            </a:prstGeom>
            <a:noFill/>
            <a:ln w="9525">
              <a:solidFill>
                <a:schemeClr val="tx1"/>
              </a:solidFill>
              <a:round/>
              <a:headEnd/>
              <a:tailEnd/>
            </a:ln>
            <a:effectLst/>
          </p:spPr>
          <p:txBody>
            <a:bodyPr wrap="none" anchor="ctr"/>
            <a:lstStyle/>
            <a:p>
              <a:endParaRPr lang="en-US">
                <a:solidFill>
                  <a:schemeClr val="bg2"/>
                </a:solidFill>
              </a:endParaRPr>
            </a:p>
          </p:txBody>
        </p:sp>
        <p:sp>
          <p:nvSpPr>
            <p:cNvPr id="463883" name="Line 11"/>
            <p:cNvSpPr>
              <a:spLocks noChangeShapeType="1"/>
            </p:cNvSpPr>
            <p:nvPr/>
          </p:nvSpPr>
          <p:spPr bwMode="auto">
            <a:xfrm>
              <a:off x="5104" y="552"/>
              <a:ext cx="144" cy="0"/>
            </a:xfrm>
            <a:prstGeom prst="line">
              <a:avLst/>
            </a:prstGeom>
            <a:noFill/>
            <a:ln w="9525">
              <a:solidFill>
                <a:schemeClr val="tx1"/>
              </a:solidFill>
              <a:round/>
              <a:headEnd/>
              <a:tailEnd/>
            </a:ln>
            <a:effectLst/>
          </p:spPr>
          <p:txBody>
            <a:bodyPr wrap="none" anchor="ctr"/>
            <a:lstStyle/>
            <a:p>
              <a:endParaRPr lang="en-US">
                <a:solidFill>
                  <a:schemeClr val="bg2"/>
                </a:solidFill>
              </a:endParaRPr>
            </a:p>
          </p:txBody>
        </p:sp>
        <p:sp>
          <p:nvSpPr>
            <p:cNvPr id="463884" name="AutoShape 12"/>
            <p:cNvSpPr>
              <a:spLocks noChangeArrowheads="1"/>
            </p:cNvSpPr>
            <p:nvPr/>
          </p:nvSpPr>
          <p:spPr bwMode="auto">
            <a:xfrm rot="5400000">
              <a:off x="5224" y="504"/>
              <a:ext cx="144" cy="96"/>
            </a:xfrm>
            <a:prstGeom prst="triangle">
              <a:avLst>
                <a:gd name="adj" fmla="val 50000"/>
              </a:avLst>
            </a:prstGeom>
            <a:solidFill>
              <a:schemeClr val="tx1"/>
            </a:solidFill>
            <a:ln w="9525" algn="ctr">
              <a:solidFill>
                <a:schemeClr val="tx1"/>
              </a:solidFill>
              <a:miter lim="800000"/>
              <a:headEnd/>
              <a:tailEnd/>
            </a:ln>
            <a:effectLst/>
          </p:spPr>
          <p:txBody>
            <a:bodyPr wrap="none" anchor="ctr"/>
            <a:lstStyle/>
            <a:p>
              <a:endParaRPr lang="en-US">
                <a:solidFill>
                  <a:schemeClr val="bg2"/>
                </a:solidFill>
              </a:endParaRPr>
            </a:p>
          </p:txBody>
        </p:sp>
        <p:sp>
          <p:nvSpPr>
            <p:cNvPr id="463885" name="Line 13"/>
            <p:cNvSpPr>
              <a:spLocks noChangeShapeType="1"/>
            </p:cNvSpPr>
            <p:nvPr/>
          </p:nvSpPr>
          <p:spPr bwMode="auto">
            <a:xfrm>
              <a:off x="5344" y="552"/>
              <a:ext cx="96" cy="0"/>
            </a:xfrm>
            <a:prstGeom prst="line">
              <a:avLst/>
            </a:prstGeom>
            <a:noFill/>
            <a:ln w="9525">
              <a:solidFill>
                <a:schemeClr val="tx1"/>
              </a:solidFill>
              <a:round/>
              <a:headEnd/>
              <a:tailEnd/>
            </a:ln>
            <a:effectLst/>
          </p:spPr>
          <p:txBody>
            <a:bodyPr wrap="none" anchor="ctr"/>
            <a:lstStyle/>
            <a:p>
              <a:endParaRPr lang="en-US">
                <a:solidFill>
                  <a:schemeClr val="bg2"/>
                </a:solidFill>
              </a:endParaRPr>
            </a:p>
          </p:txBody>
        </p:sp>
      </p:grpSp>
      <p:sp>
        <p:nvSpPr>
          <p:cNvPr id="463886" name="Freeform 14"/>
          <p:cNvSpPr>
            <a:spLocks/>
          </p:cNvSpPr>
          <p:nvPr/>
        </p:nvSpPr>
        <p:spPr bwMode="auto">
          <a:xfrm>
            <a:off x="6400800" y="1828800"/>
            <a:ext cx="481013" cy="511175"/>
          </a:xfrm>
          <a:custGeom>
            <a:avLst/>
            <a:gdLst/>
            <a:ahLst/>
            <a:cxnLst>
              <a:cxn ang="0">
                <a:pos x="1688" y="447"/>
              </a:cxn>
              <a:cxn ang="0">
                <a:pos x="1480" y="367"/>
              </a:cxn>
              <a:cxn ang="0">
                <a:pos x="1478" y="120"/>
              </a:cxn>
              <a:cxn ang="0">
                <a:pos x="1295" y="0"/>
              </a:cxn>
              <a:cxn ang="0">
                <a:pos x="970" y="213"/>
              </a:cxn>
              <a:cxn ang="0">
                <a:pos x="925" y="526"/>
              </a:cxn>
              <a:cxn ang="0">
                <a:pos x="857" y="624"/>
              </a:cxn>
              <a:cxn ang="0">
                <a:pos x="487" y="552"/>
              </a:cxn>
              <a:cxn ang="0">
                <a:pos x="328" y="651"/>
              </a:cxn>
              <a:cxn ang="0">
                <a:pos x="479" y="882"/>
              </a:cxn>
              <a:cxn ang="0">
                <a:pos x="607" y="1055"/>
              </a:cxn>
              <a:cxn ang="0">
                <a:pos x="404" y="1101"/>
              </a:cxn>
              <a:cxn ang="0">
                <a:pos x="86" y="1104"/>
              </a:cxn>
              <a:cxn ang="0">
                <a:pos x="22" y="1331"/>
              </a:cxn>
              <a:cxn ang="0">
                <a:pos x="404" y="1437"/>
              </a:cxn>
              <a:cxn ang="0">
                <a:pos x="668" y="1553"/>
              </a:cxn>
              <a:cxn ang="0">
                <a:pos x="422" y="1717"/>
              </a:cxn>
              <a:cxn ang="0">
                <a:pos x="260" y="1902"/>
              </a:cxn>
              <a:cxn ang="0">
                <a:pos x="291" y="2103"/>
              </a:cxn>
              <a:cxn ang="0">
                <a:pos x="502" y="2219"/>
              </a:cxn>
              <a:cxn ang="0">
                <a:pos x="762" y="2106"/>
              </a:cxn>
              <a:cxn ang="0">
                <a:pos x="876" y="1872"/>
              </a:cxn>
              <a:cxn ang="0">
                <a:pos x="1026" y="1868"/>
              </a:cxn>
              <a:cxn ang="0">
                <a:pos x="1084" y="2197"/>
              </a:cxn>
              <a:cxn ang="0">
                <a:pos x="1231" y="2269"/>
              </a:cxn>
              <a:cxn ang="0">
                <a:pos x="1514" y="1970"/>
              </a:cxn>
              <a:cxn ang="0">
                <a:pos x="1688" y="1902"/>
              </a:cxn>
              <a:cxn ang="0">
                <a:pos x="1962" y="2193"/>
              </a:cxn>
              <a:cxn ang="0">
                <a:pos x="2247" y="2378"/>
              </a:cxn>
              <a:cxn ang="0">
                <a:pos x="2417" y="2303"/>
              </a:cxn>
              <a:cxn ang="0">
                <a:pos x="2405" y="2091"/>
              </a:cxn>
              <a:cxn ang="0">
                <a:pos x="2145" y="1850"/>
              </a:cxn>
              <a:cxn ang="0">
                <a:pos x="2439" y="1834"/>
              </a:cxn>
              <a:cxn ang="0">
                <a:pos x="2968" y="1895"/>
              </a:cxn>
              <a:cxn ang="0">
                <a:pos x="2995" y="1736"/>
              </a:cxn>
              <a:cxn ang="0">
                <a:pos x="2655" y="1554"/>
              </a:cxn>
              <a:cxn ang="0">
                <a:pos x="2360" y="1392"/>
              </a:cxn>
              <a:cxn ang="0">
                <a:pos x="2655" y="1199"/>
              </a:cxn>
              <a:cxn ang="0">
                <a:pos x="2888" y="1123"/>
              </a:cxn>
              <a:cxn ang="0">
                <a:pos x="2834" y="995"/>
              </a:cxn>
              <a:cxn ang="0">
                <a:pos x="2572" y="983"/>
              </a:cxn>
              <a:cxn ang="0">
                <a:pos x="2154" y="1040"/>
              </a:cxn>
              <a:cxn ang="0">
                <a:pos x="2167" y="870"/>
              </a:cxn>
              <a:cxn ang="0">
                <a:pos x="2156" y="783"/>
              </a:cxn>
              <a:cxn ang="0">
                <a:pos x="1915" y="688"/>
              </a:cxn>
              <a:cxn ang="0">
                <a:pos x="2005" y="454"/>
              </a:cxn>
            </a:cxnLst>
            <a:rect l="0" t="0" r="r" b="b"/>
            <a:pathLst>
              <a:path w="3033" h="2378">
                <a:moveTo>
                  <a:pt x="2035" y="424"/>
                </a:moveTo>
                <a:lnTo>
                  <a:pt x="1888" y="447"/>
                </a:lnTo>
                <a:lnTo>
                  <a:pt x="1688" y="447"/>
                </a:lnTo>
                <a:lnTo>
                  <a:pt x="1579" y="443"/>
                </a:lnTo>
                <a:lnTo>
                  <a:pt x="1512" y="396"/>
                </a:lnTo>
                <a:lnTo>
                  <a:pt x="1480" y="367"/>
                </a:lnTo>
                <a:lnTo>
                  <a:pt x="1465" y="318"/>
                </a:lnTo>
                <a:lnTo>
                  <a:pt x="1472" y="216"/>
                </a:lnTo>
                <a:lnTo>
                  <a:pt x="1478" y="120"/>
                </a:lnTo>
                <a:lnTo>
                  <a:pt x="1445" y="51"/>
                </a:lnTo>
                <a:lnTo>
                  <a:pt x="1382" y="0"/>
                </a:lnTo>
                <a:lnTo>
                  <a:pt x="1295" y="0"/>
                </a:lnTo>
                <a:lnTo>
                  <a:pt x="1205" y="34"/>
                </a:lnTo>
                <a:lnTo>
                  <a:pt x="1080" y="110"/>
                </a:lnTo>
                <a:lnTo>
                  <a:pt x="970" y="213"/>
                </a:lnTo>
                <a:lnTo>
                  <a:pt x="914" y="314"/>
                </a:lnTo>
                <a:lnTo>
                  <a:pt x="906" y="416"/>
                </a:lnTo>
                <a:lnTo>
                  <a:pt x="925" y="526"/>
                </a:lnTo>
                <a:lnTo>
                  <a:pt x="921" y="571"/>
                </a:lnTo>
                <a:lnTo>
                  <a:pt x="903" y="597"/>
                </a:lnTo>
                <a:lnTo>
                  <a:pt x="857" y="624"/>
                </a:lnTo>
                <a:lnTo>
                  <a:pt x="782" y="628"/>
                </a:lnTo>
                <a:lnTo>
                  <a:pt x="665" y="616"/>
                </a:lnTo>
                <a:lnTo>
                  <a:pt x="487" y="552"/>
                </a:lnTo>
                <a:lnTo>
                  <a:pt x="422" y="549"/>
                </a:lnTo>
                <a:lnTo>
                  <a:pt x="366" y="583"/>
                </a:lnTo>
                <a:lnTo>
                  <a:pt x="328" y="651"/>
                </a:lnTo>
                <a:lnTo>
                  <a:pt x="332" y="738"/>
                </a:lnTo>
                <a:lnTo>
                  <a:pt x="374" y="818"/>
                </a:lnTo>
                <a:lnTo>
                  <a:pt x="479" y="882"/>
                </a:lnTo>
                <a:lnTo>
                  <a:pt x="589" y="949"/>
                </a:lnTo>
                <a:lnTo>
                  <a:pt x="614" y="1001"/>
                </a:lnTo>
                <a:lnTo>
                  <a:pt x="607" y="1055"/>
                </a:lnTo>
                <a:lnTo>
                  <a:pt x="570" y="1093"/>
                </a:lnTo>
                <a:lnTo>
                  <a:pt x="518" y="1112"/>
                </a:lnTo>
                <a:lnTo>
                  <a:pt x="404" y="1101"/>
                </a:lnTo>
                <a:lnTo>
                  <a:pt x="280" y="1066"/>
                </a:lnTo>
                <a:lnTo>
                  <a:pt x="177" y="1066"/>
                </a:lnTo>
                <a:lnTo>
                  <a:pt x="86" y="1104"/>
                </a:lnTo>
                <a:lnTo>
                  <a:pt x="11" y="1210"/>
                </a:lnTo>
                <a:lnTo>
                  <a:pt x="0" y="1285"/>
                </a:lnTo>
                <a:lnTo>
                  <a:pt x="22" y="1331"/>
                </a:lnTo>
                <a:lnTo>
                  <a:pt x="98" y="1373"/>
                </a:lnTo>
                <a:lnTo>
                  <a:pt x="219" y="1407"/>
                </a:lnTo>
                <a:lnTo>
                  <a:pt x="404" y="1437"/>
                </a:lnTo>
                <a:lnTo>
                  <a:pt x="555" y="1479"/>
                </a:lnTo>
                <a:lnTo>
                  <a:pt x="646" y="1509"/>
                </a:lnTo>
                <a:lnTo>
                  <a:pt x="668" y="1553"/>
                </a:lnTo>
                <a:lnTo>
                  <a:pt x="665" y="1592"/>
                </a:lnTo>
                <a:lnTo>
                  <a:pt x="585" y="1629"/>
                </a:lnTo>
                <a:lnTo>
                  <a:pt x="422" y="1717"/>
                </a:lnTo>
                <a:lnTo>
                  <a:pt x="325" y="1781"/>
                </a:lnTo>
                <a:lnTo>
                  <a:pt x="280" y="1845"/>
                </a:lnTo>
                <a:lnTo>
                  <a:pt x="260" y="1902"/>
                </a:lnTo>
                <a:lnTo>
                  <a:pt x="249" y="1974"/>
                </a:lnTo>
                <a:lnTo>
                  <a:pt x="256" y="2031"/>
                </a:lnTo>
                <a:lnTo>
                  <a:pt x="291" y="2103"/>
                </a:lnTo>
                <a:lnTo>
                  <a:pt x="364" y="2191"/>
                </a:lnTo>
                <a:lnTo>
                  <a:pt x="430" y="2216"/>
                </a:lnTo>
                <a:lnTo>
                  <a:pt x="502" y="2219"/>
                </a:lnTo>
                <a:lnTo>
                  <a:pt x="596" y="2212"/>
                </a:lnTo>
                <a:lnTo>
                  <a:pt x="691" y="2174"/>
                </a:lnTo>
                <a:lnTo>
                  <a:pt x="762" y="2106"/>
                </a:lnTo>
                <a:lnTo>
                  <a:pt x="812" y="2019"/>
                </a:lnTo>
                <a:lnTo>
                  <a:pt x="846" y="1928"/>
                </a:lnTo>
                <a:lnTo>
                  <a:pt x="876" y="1872"/>
                </a:lnTo>
                <a:lnTo>
                  <a:pt x="921" y="1837"/>
                </a:lnTo>
                <a:lnTo>
                  <a:pt x="978" y="1834"/>
                </a:lnTo>
                <a:lnTo>
                  <a:pt x="1026" y="1868"/>
                </a:lnTo>
                <a:lnTo>
                  <a:pt x="1055" y="1945"/>
                </a:lnTo>
                <a:lnTo>
                  <a:pt x="1088" y="2087"/>
                </a:lnTo>
                <a:lnTo>
                  <a:pt x="1084" y="2197"/>
                </a:lnTo>
                <a:lnTo>
                  <a:pt x="1098" y="2253"/>
                </a:lnTo>
                <a:lnTo>
                  <a:pt x="1140" y="2277"/>
                </a:lnTo>
                <a:lnTo>
                  <a:pt x="1231" y="2269"/>
                </a:lnTo>
                <a:lnTo>
                  <a:pt x="1325" y="2201"/>
                </a:lnTo>
                <a:lnTo>
                  <a:pt x="1424" y="2098"/>
                </a:lnTo>
                <a:lnTo>
                  <a:pt x="1514" y="1970"/>
                </a:lnTo>
                <a:lnTo>
                  <a:pt x="1586" y="1909"/>
                </a:lnTo>
                <a:lnTo>
                  <a:pt x="1627" y="1891"/>
                </a:lnTo>
                <a:lnTo>
                  <a:pt x="1688" y="1902"/>
                </a:lnTo>
                <a:lnTo>
                  <a:pt x="1760" y="1959"/>
                </a:lnTo>
                <a:lnTo>
                  <a:pt x="1825" y="2039"/>
                </a:lnTo>
                <a:lnTo>
                  <a:pt x="1962" y="2193"/>
                </a:lnTo>
                <a:lnTo>
                  <a:pt x="2073" y="2308"/>
                </a:lnTo>
                <a:lnTo>
                  <a:pt x="2141" y="2344"/>
                </a:lnTo>
                <a:lnTo>
                  <a:pt x="2247" y="2378"/>
                </a:lnTo>
                <a:lnTo>
                  <a:pt x="2319" y="2375"/>
                </a:lnTo>
                <a:lnTo>
                  <a:pt x="2372" y="2348"/>
                </a:lnTo>
                <a:lnTo>
                  <a:pt x="2417" y="2303"/>
                </a:lnTo>
                <a:lnTo>
                  <a:pt x="2439" y="2235"/>
                </a:lnTo>
                <a:lnTo>
                  <a:pt x="2447" y="2170"/>
                </a:lnTo>
                <a:lnTo>
                  <a:pt x="2405" y="2091"/>
                </a:lnTo>
                <a:lnTo>
                  <a:pt x="2319" y="1986"/>
                </a:lnTo>
                <a:lnTo>
                  <a:pt x="2156" y="1883"/>
                </a:lnTo>
                <a:lnTo>
                  <a:pt x="2145" y="1850"/>
                </a:lnTo>
                <a:lnTo>
                  <a:pt x="2175" y="1826"/>
                </a:lnTo>
                <a:lnTo>
                  <a:pt x="2258" y="1819"/>
                </a:lnTo>
                <a:lnTo>
                  <a:pt x="2439" y="1834"/>
                </a:lnTo>
                <a:lnTo>
                  <a:pt x="2746" y="1875"/>
                </a:lnTo>
                <a:lnTo>
                  <a:pt x="2877" y="1895"/>
                </a:lnTo>
                <a:lnTo>
                  <a:pt x="2968" y="1895"/>
                </a:lnTo>
                <a:lnTo>
                  <a:pt x="3021" y="1868"/>
                </a:lnTo>
                <a:lnTo>
                  <a:pt x="3033" y="1805"/>
                </a:lnTo>
                <a:lnTo>
                  <a:pt x="2995" y="1736"/>
                </a:lnTo>
                <a:lnTo>
                  <a:pt x="2893" y="1653"/>
                </a:lnTo>
                <a:lnTo>
                  <a:pt x="2791" y="1600"/>
                </a:lnTo>
                <a:lnTo>
                  <a:pt x="2655" y="1554"/>
                </a:lnTo>
                <a:lnTo>
                  <a:pt x="2474" y="1501"/>
                </a:lnTo>
                <a:lnTo>
                  <a:pt x="2384" y="1443"/>
                </a:lnTo>
                <a:lnTo>
                  <a:pt x="2360" y="1392"/>
                </a:lnTo>
                <a:lnTo>
                  <a:pt x="2378" y="1328"/>
                </a:lnTo>
                <a:lnTo>
                  <a:pt x="2450" y="1271"/>
                </a:lnTo>
                <a:lnTo>
                  <a:pt x="2655" y="1199"/>
                </a:lnTo>
                <a:lnTo>
                  <a:pt x="2768" y="1168"/>
                </a:lnTo>
                <a:lnTo>
                  <a:pt x="2838" y="1149"/>
                </a:lnTo>
                <a:lnTo>
                  <a:pt x="2888" y="1123"/>
                </a:lnTo>
                <a:lnTo>
                  <a:pt x="2906" y="1079"/>
                </a:lnTo>
                <a:lnTo>
                  <a:pt x="2881" y="1026"/>
                </a:lnTo>
                <a:lnTo>
                  <a:pt x="2834" y="995"/>
                </a:lnTo>
                <a:lnTo>
                  <a:pt x="2741" y="972"/>
                </a:lnTo>
                <a:lnTo>
                  <a:pt x="2658" y="968"/>
                </a:lnTo>
                <a:lnTo>
                  <a:pt x="2572" y="983"/>
                </a:lnTo>
                <a:lnTo>
                  <a:pt x="2375" y="1026"/>
                </a:lnTo>
                <a:lnTo>
                  <a:pt x="2243" y="1040"/>
                </a:lnTo>
                <a:lnTo>
                  <a:pt x="2154" y="1040"/>
                </a:lnTo>
                <a:lnTo>
                  <a:pt x="2126" y="999"/>
                </a:lnTo>
                <a:lnTo>
                  <a:pt x="2126" y="934"/>
                </a:lnTo>
                <a:lnTo>
                  <a:pt x="2167" y="870"/>
                </a:lnTo>
                <a:lnTo>
                  <a:pt x="2236" y="821"/>
                </a:lnTo>
                <a:lnTo>
                  <a:pt x="2333" y="760"/>
                </a:lnTo>
                <a:lnTo>
                  <a:pt x="2156" y="783"/>
                </a:lnTo>
                <a:lnTo>
                  <a:pt x="2031" y="763"/>
                </a:lnTo>
                <a:lnTo>
                  <a:pt x="1956" y="721"/>
                </a:lnTo>
                <a:lnTo>
                  <a:pt x="1915" y="688"/>
                </a:lnTo>
                <a:lnTo>
                  <a:pt x="1915" y="616"/>
                </a:lnTo>
                <a:lnTo>
                  <a:pt x="1964" y="503"/>
                </a:lnTo>
                <a:lnTo>
                  <a:pt x="2005" y="454"/>
                </a:lnTo>
                <a:lnTo>
                  <a:pt x="2035" y="424"/>
                </a:lnTo>
                <a:lnTo>
                  <a:pt x="2035" y="424"/>
                </a:lnTo>
                <a:close/>
              </a:path>
            </a:pathLst>
          </a:custGeom>
          <a:solidFill>
            <a:srgbClr val="FFFF00"/>
          </a:solidFill>
          <a:ln w="9525">
            <a:solidFill>
              <a:srgbClr val="FF0000"/>
            </a:solidFill>
            <a:round/>
            <a:headEnd/>
            <a:tailEnd/>
          </a:ln>
        </p:spPr>
        <p:txBody>
          <a:bodyPr/>
          <a:lstStyle/>
          <a:p>
            <a:endParaRPr lang="en-US">
              <a:solidFill>
                <a:schemeClr val="bg2"/>
              </a:solidFill>
            </a:endParaRPr>
          </a:p>
        </p:txBody>
      </p:sp>
      <p:sp>
        <p:nvSpPr>
          <p:cNvPr id="463887" name="Rectangle 15"/>
          <p:cNvSpPr>
            <a:spLocks noChangeArrowheads="1"/>
          </p:cNvSpPr>
          <p:nvPr/>
        </p:nvSpPr>
        <p:spPr bwMode="auto">
          <a:xfrm>
            <a:off x="5257800" y="4495800"/>
            <a:ext cx="1600200" cy="838200"/>
          </a:xfrm>
          <a:prstGeom prst="rect">
            <a:avLst/>
          </a:prstGeom>
          <a:solidFill>
            <a:srgbClr val="00CCFF"/>
          </a:solidFill>
          <a:ln w="9525" algn="ctr">
            <a:solidFill>
              <a:srgbClr val="00FFFF"/>
            </a:solidFill>
            <a:miter lim="800000"/>
            <a:headEnd/>
            <a:tailEnd/>
          </a:ln>
          <a:effectLst/>
        </p:spPr>
        <p:txBody>
          <a:bodyPr wrap="none" anchor="ctr"/>
          <a:lstStyle/>
          <a:p>
            <a:pPr algn="ctr">
              <a:buNone/>
            </a:pPr>
            <a:r>
              <a:rPr lang="en-US" sz="2800" b="0">
                <a:solidFill>
                  <a:schemeClr val="bg1"/>
                </a:solidFill>
                <a:latin typeface="Arial" pitchFamily="34" charset="0"/>
                <a:cs typeface="Arial" pitchFamily="34" charset="0"/>
              </a:rPr>
              <a:t>Monaural</a:t>
            </a:r>
          </a:p>
        </p:txBody>
      </p:sp>
      <p:sp>
        <p:nvSpPr>
          <p:cNvPr id="463888" name="Rectangle 16"/>
          <p:cNvSpPr>
            <a:spLocks noChangeArrowheads="1"/>
          </p:cNvSpPr>
          <p:nvPr/>
        </p:nvSpPr>
        <p:spPr bwMode="auto">
          <a:xfrm>
            <a:off x="2286000" y="4495800"/>
            <a:ext cx="1752600" cy="838200"/>
          </a:xfrm>
          <a:prstGeom prst="rect">
            <a:avLst/>
          </a:prstGeom>
          <a:solidFill>
            <a:srgbClr val="00CCFF"/>
          </a:solidFill>
          <a:ln w="9525" algn="ctr">
            <a:solidFill>
              <a:srgbClr val="00FFFF"/>
            </a:solidFill>
            <a:miter lim="800000"/>
            <a:headEnd/>
            <a:tailEnd/>
          </a:ln>
          <a:effectLst/>
        </p:spPr>
        <p:txBody>
          <a:bodyPr wrap="none" anchor="ctr"/>
          <a:lstStyle/>
          <a:p>
            <a:pPr algn="ctr">
              <a:buNone/>
            </a:pPr>
            <a:r>
              <a:rPr lang="en-US" sz="2800" b="0">
                <a:solidFill>
                  <a:schemeClr val="bg1"/>
                </a:solidFill>
                <a:latin typeface="Arial" pitchFamily="34" charset="0"/>
                <a:cs typeface="Arial" pitchFamily="34" charset="0"/>
              </a:rPr>
              <a:t>Binaural</a:t>
            </a:r>
          </a:p>
        </p:txBody>
      </p:sp>
      <p:sp>
        <p:nvSpPr>
          <p:cNvPr id="463889" name="Rectangle 17"/>
          <p:cNvSpPr>
            <a:spLocks noChangeArrowheads="1"/>
          </p:cNvSpPr>
          <p:nvPr/>
        </p:nvSpPr>
        <p:spPr bwMode="auto">
          <a:xfrm>
            <a:off x="381000" y="4495800"/>
            <a:ext cx="1600200" cy="838200"/>
          </a:xfrm>
          <a:prstGeom prst="rect">
            <a:avLst/>
          </a:prstGeom>
          <a:solidFill>
            <a:srgbClr val="00CCFF"/>
          </a:solidFill>
          <a:ln w="9525" algn="ctr">
            <a:solidFill>
              <a:srgbClr val="00FFFF"/>
            </a:solidFill>
            <a:miter lim="800000"/>
            <a:headEnd/>
            <a:tailEnd/>
          </a:ln>
          <a:effectLst/>
        </p:spPr>
        <p:txBody>
          <a:bodyPr wrap="none" anchor="ctr"/>
          <a:lstStyle/>
          <a:p>
            <a:pPr algn="ctr">
              <a:buNone/>
            </a:pPr>
            <a:r>
              <a:rPr lang="en-US" sz="2800" b="0">
                <a:solidFill>
                  <a:schemeClr val="bg1"/>
                </a:solidFill>
                <a:latin typeface="Arial" pitchFamily="34" charset="0"/>
                <a:cs typeface="Arial" pitchFamily="34" charset="0"/>
              </a:rPr>
              <a:t>Monaural</a:t>
            </a:r>
          </a:p>
        </p:txBody>
      </p:sp>
      <p:sp>
        <p:nvSpPr>
          <p:cNvPr id="463890" name="Rectangle 18"/>
          <p:cNvSpPr>
            <a:spLocks noChangeArrowheads="1"/>
          </p:cNvSpPr>
          <p:nvPr/>
        </p:nvSpPr>
        <p:spPr bwMode="auto">
          <a:xfrm>
            <a:off x="7162800" y="4495800"/>
            <a:ext cx="1752600" cy="838200"/>
          </a:xfrm>
          <a:prstGeom prst="rect">
            <a:avLst/>
          </a:prstGeom>
          <a:solidFill>
            <a:srgbClr val="00CCFF"/>
          </a:solidFill>
          <a:ln w="9525" algn="ctr">
            <a:solidFill>
              <a:srgbClr val="00FFFF"/>
            </a:solidFill>
            <a:miter lim="800000"/>
            <a:headEnd/>
            <a:tailEnd/>
          </a:ln>
          <a:effectLst/>
        </p:spPr>
        <p:txBody>
          <a:bodyPr wrap="none" anchor="ctr"/>
          <a:lstStyle/>
          <a:p>
            <a:pPr algn="ctr">
              <a:buNone/>
            </a:pPr>
            <a:r>
              <a:rPr lang="en-US" sz="2800" b="0" dirty="0">
                <a:solidFill>
                  <a:schemeClr val="bg1"/>
                </a:solidFill>
                <a:latin typeface="Arial" pitchFamily="34" charset="0"/>
                <a:cs typeface="Arial" pitchFamily="34" charset="0"/>
              </a:rPr>
              <a:t>Binaural</a:t>
            </a:r>
          </a:p>
        </p:txBody>
      </p:sp>
      <p:sp>
        <p:nvSpPr>
          <p:cNvPr id="463891" name="Line 19"/>
          <p:cNvSpPr>
            <a:spLocks noChangeShapeType="1"/>
          </p:cNvSpPr>
          <p:nvPr/>
        </p:nvSpPr>
        <p:spPr bwMode="auto">
          <a:xfrm flipH="1">
            <a:off x="1447800" y="2209800"/>
            <a:ext cx="4876800" cy="2362200"/>
          </a:xfrm>
          <a:prstGeom prst="line">
            <a:avLst/>
          </a:prstGeom>
          <a:noFill/>
          <a:ln w="31750">
            <a:solidFill>
              <a:srgbClr val="FFFF00"/>
            </a:solidFill>
            <a:round/>
            <a:headEnd/>
            <a:tailEnd type="triangle" w="med" len="med"/>
          </a:ln>
          <a:effectLst/>
        </p:spPr>
        <p:txBody>
          <a:bodyPr wrap="none" anchor="ctr"/>
          <a:lstStyle/>
          <a:p>
            <a:endParaRPr lang="en-US">
              <a:solidFill>
                <a:schemeClr val="bg2"/>
              </a:solidFill>
            </a:endParaRPr>
          </a:p>
        </p:txBody>
      </p:sp>
      <p:sp>
        <p:nvSpPr>
          <p:cNvPr id="463892" name="Line 20"/>
          <p:cNvSpPr>
            <a:spLocks noChangeShapeType="1"/>
          </p:cNvSpPr>
          <p:nvPr/>
        </p:nvSpPr>
        <p:spPr bwMode="auto">
          <a:xfrm flipH="1">
            <a:off x="3429000" y="2286000"/>
            <a:ext cx="3048000" cy="2286000"/>
          </a:xfrm>
          <a:prstGeom prst="line">
            <a:avLst/>
          </a:prstGeom>
          <a:noFill/>
          <a:ln w="31750">
            <a:solidFill>
              <a:srgbClr val="FFFF00"/>
            </a:solidFill>
            <a:round/>
            <a:headEnd/>
            <a:tailEnd type="triangle" w="med" len="med"/>
          </a:ln>
          <a:effectLst/>
        </p:spPr>
        <p:txBody>
          <a:bodyPr wrap="none" anchor="ctr"/>
          <a:lstStyle/>
          <a:p>
            <a:endParaRPr lang="en-US">
              <a:solidFill>
                <a:schemeClr val="bg2"/>
              </a:solidFill>
            </a:endParaRPr>
          </a:p>
        </p:txBody>
      </p:sp>
      <p:sp>
        <p:nvSpPr>
          <p:cNvPr id="463893" name="Line 21"/>
          <p:cNvSpPr>
            <a:spLocks noChangeShapeType="1"/>
          </p:cNvSpPr>
          <p:nvPr/>
        </p:nvSpPr>
        <p:spPr bwMode="auto">
          <a:xfrm flipH="1">
            <a:off x="5943600" y="2362200"/>
            <a:ext cx="685800" cy="2286000"/>
          </a:xfrm>
          <a:prstGeom prst="line">
            <a:avLst/>
          </a:prstGeom>
          <a:noFill/>
          <a:ln w="31750">
            <a:solidFill>
              <a:srgbClr val="FFFF00"/>
            </a:solidFill>
            <a:round/>
            <a:headEnd/>
            <a:tailEnd type="triangle" w="med" len="med"/>
          </a:ln>
          <a:effectLst/>
        </p:spPr>
        <p:txBody>
          <a:bodyPr wrap="none" anchor="ctr"/>
          <a:lstStyle/>
          <a:p>
            <a:endParaRPr lang="en-US">
              <a:solidFill>
                <a:schemeClr val="bg2"/>
              </a:solidFill>
            </a:endParaRPr>
          </a:p>
        </p:txBody>
      </p:sp>
      <p:sp>
        <p:nvSpPr>
          <p:cNvPr id="463894" name="Line 22"/>
          <p:cNvSpPr>
            <a:spLocks noChangeShapeType="1"/>
          </p:cNvSpPr>
          <p:nvPr/>
        </p:nvSpPr>
        <p:spPr bwMode="auto">
          <a:xfrm>
            <a:off x="6781800" y="2438400"/>
            <a:ext cx="914400" cy="2133600"/>
          </a:xfrm>
          <a:prstGeom prst="line">
            <a:avLst/>
          </a:prstGeom>
          <a:noFill/>
          <a:ln w="31750">
            <a:solidFill>
              <a:srgbClr val="FFFF00"/>
            </a:solidFill>
            <a:round/>
            <a:headEnd/>
            <a:tailEnd type="triangle" w="med" len="med"/>
          </a:ln>
          <a:effectLst/>
        </p:spPr>
        <p:txBody>
          <a:bodyPr wrap="none" anchor="ctr"/>
          <a:lstStyle/>
          <a:p>
            <a:endParaRPr lang="en-US">
              <a:solidFill>
                <a:schemeClr val="bg2"/>
              </a:solidFill>
            </a:endParaRPr>
          </a:p>
        </p:txBody>
      </p:sp>
      <p:sp>
        <p:nvSpPr>
          <p:cNvPr id="463895" name="Text Box 23"/>
          <p:cNvSpPr txBox="1">
            <a:spLocks noChangeArrowheads="1"/>
          </p:cNvSpPr>
          <p:nvPr/>
        </p:nvSpPr>
        <p:spPr bwMode="auto">
          <a:xfrm>
            <a:off x="2895600" y="3429000"/>
            <a:ext cx="441147" cy="646331"/>
          </a:xfrm>
          <a:prstGeom prst="rect">
            <a:avLst/>
          </a:prstGeom>
          <a:noFill/>
          <a:ln w="9525" algn="ctr">
            <a:noFill/>
            <a:miter lim="800000"/>
            <a:headEnd/>
            <a:tailEnd/>
          </a:ln>
          <a:effectLst/>
        </p:spPr>
        <p:txBody>
          <a:bodyPr wrap="none">
            <a:spAutoFit/>
          </a:bodyPr>
          <a:lstStyle/>
          <a:p>
            <a:pPr algn="ctr">
              <a:buNone/>
            </a:pPr>
            <a:r>
              <a:rPr lang="en-US" b="0">
                <a:solidFill>
                  <a:schemeClr val="bg1"/>
                </a:solidFill>
                <a:latin typeface="Arial" pitchFamily="34" charset="0"/>
                <a:cs typeface="Arial" pitchFamily="34" charset="0"/>
              </a:rPr>
              <a:t>?</a:t>
            </a:r>
          </a:p>
        </p:txBody>
      </p:sp>
      <p:sp>
        <p:nvSpPr>
          <p:cNvPr id="463896" name="Text Box 24"/>
          <p:cNvSpPr txBox="1">
            <a:spLocks noChangeArrowheads="1"/>
          </p:cNvSpPr>
          <p:nvPr/>
        </p:nvSpPr>
        <p:spPr bwMode="auto">
          <a:xfrm>
            <a:off x="3983038" y="3619500"/>
            <a:ext cx="441147" cy="646331"/>
          </a:xfrm>
          <a:prstGeom prst="rect">
            <a:avLst/>
          </a:prstGeom>
          <a:noFill/>
          <a:ln w="9525" algn="ctr">
            <a:noFill/>
            <a:miter lim="800000"/>
            <a:headEnd/>
            <a:tailEnd/>
          </a:ln>
          <a:effectLst/>
        </p:spPr>
        <p:txBody>
          <a:bodyPr wrap="none">
            <a:spAutoFit/>
          </a:bodyPr>
          <a:lstStyle/>
          <a:p>
            <a:pPr algn="ctr">
              <a:buNone/>
            </a:pPr>
            <a:r>
              <a:rPr lang="en-US" b="0">
                <a:solidFill>
                  <a:schemeClr val="bg1"/>
                </a:solidFill>
                <a:latin typeface="Arial" pitchFamily="34" charset="0"/>
                <a:cs typeface="Arial" pitchFamily="34" charset="0"/>
              </a:rPr>
              <a:t>?</a:t>
            </a:r>
          </a:p>
        </p:txBody>
      </p:sp>
      <p:sp>
        <p:nvSpPr>
          <p:cNvPr id="463897" name="Text Box 25"/>
          <p:cNvSpPr txBox="1">
            <a:spLocks noChangeArrowheads="1"/>
          </p:cNvSpPr>
          <p:nvPr/>
        </p:nvSpPr>
        <p:spPr bwMode="auto">
          <a:xfrm>
            <a:off x="5791200" y="3733800"/>
            <a:ext cx="441147" cy="646331"/>
          </a:xfrm>
          <a:prstGeom prst="rect">
            <a:avLst/>
          </a:prstGeom>
          <a:noFill/>
          <a:ln w="9525" algn="ctr">
            <a:noFill/>
            <a:miter lim="800000"/>
            <a:headEnd/>
            <a:tailEnd/>
          </a:ln>
          <a:effectLst/>
        </p:spPr>
        <p:txBody>
          <a:bodyPr wrap="none">
            <a:spAutoFit/>
          </a:bodyPr>
          <a:lstStyle/>
          <a:p>
            <a:pPr algn="ctr">
              <a:buNone/>
            </a:pPr>
            <a:r>
              <a:rPr lang="en-US" b="0">
                <a:solidFill>
                  <a:schemeClr val="bg1"/>
                </a:solidFill>
                <a:latin typeface="Arial" pitchFamily="34" charset="0"/>
                <a:cs typeface="Arial" pitchFamily="34" charset="0"/>
              </a:rPr>
              <a:t>?</a:t>
            </a:r>
          </a:p>
        </p:txBody>
      </p:sp>
      <p:sp>
        <p:nvSpPr>
          <p:cNvPr id="463898" name="Text Box 26"/>
          <p:cNvSpPr txBox="1">
            <a:spLocks noChangeArrowheads="1"/>
          </p:cNvSpPr>
          <p:nvPr/>
        </p:nvSpPr>
        <p:spPr bwMode="auto">
          <a:xfrm>
            <a:off x="7086600" y="3733800"/>
            <a:ext cx="441147" cy="646331"/>
          </a:xfrm>
          <a:prstGeom prst="rect">
            <a:avLst/>
          </a:prstGeom>
          <a:noFill/>
          <a:ln w="9525" algn="ctr">
            <a:noFill/>
            <a:miter lim="800000"/>
            <a:headEnd/>
            <a:tailEnd/>
          </a:ln>
          <a:effectLst/>
        </p:spPr>
        <p:txBody>
          <a:bodyPr wrap="none">
            <a:spAutoFit/>
          </a:bodyPr>
          <a:lstStyle/>
          <a:p>
            <a:pPr algn="ctr">
              <a:buNone/>
            </a:pPr>
            <a:r>
              <a:rPr lang="en-US" b="0">
                <a:solidFill>
                  <a:schemeClr val="bg1"/>
                </a:solidFill>
                <a:latin typeface="Arial" pitchFamily="34" charset="0"/>
                <a:cs typeface="Arial" pitchFamily="34" charset="0"/>
              </a:rPr>
              <a:t>?</a:t>
            </a:r>
          </a:p>
        </p:txBody>
      </p:sp>
      <p:grpSp>
        <p:nvGrpSpPr>
          <p:cNvPr id="33" name="Group 32"/>
          <p:cNvGrpSpPr/>
          <p:nvPr/>
        </p:nvGrpSpPr>
        <p:grpSpPr>
          <a:xfrm>
            <a:off x="1395413" y="4454525"/>
            <a:ext cx="6405562" cy="201613"/>
            <a:chOff x="1395413" y="4454525"/>
            <a:chExt cx="6405562" cy="201613"/>
          </a:xfrm>
        </p:grpSpPr>
        <p:sp>
          <p:nvSpPr>
            <p:cNvPr id="463899" name="Oval 27"/>
            <p:cNvSpPr>
              <a:spLocks noChangeArrowheads="1"/>
            </p:cNvSpPr>
            <p:nvPr/>
          </p:nvSpPr>
          <p:spPr bwMode="auto">
            <a:xfrm>
              <a:off x="1395413" y="4465638"/>
              <a:ext cx="201612" cy="153987"/>
            </a:xfrm>
            <a:prstGeom prst="ellipse">
              <a:avLst/>
            </a:prstGeom>
            <a:solidFill>
              <a:srgbClr val="FFFF00"/>
            </a:solidFill>
            <a:ln w="9525" algn="ctr">
              <a:solidFill>
                <a:srgbClr val="FFFF00"/>
              </a:solidFill>
              <a:round/>
              <a:headEnd/>
              <a:tailEnd/>
            </a:ln>
            <a:effectLst/>
          </p:spPr>
          <p:txBody>
            <a:bodyPr wrap="none" lIns="92075" tIns="46038" rIns="92075" bIns="46038" anchor="ctr"/>
            <a:lstStyle/>
            <a:p>
              <a:pPr>
                <a:buNone/>
              </a:pPr>
              <a:endParaRPr lang="en-US">
                <a:solidFill>
                  <a:schemeClr val="bg1"/>
                </a:solidFill>
                <a:latin typeface="Arial" pitchFamily="34" charset="0"/>
                <a:cs typeface="Arial" pitchFamily="34" charset="0"/>
              </a:endParaRPr>
            </a:p>
          </p:txBody>
        </p:sp>
        <p:sp>
          <p:nvSpPr>
            <p:cNvPr id="463900" name="Oval 28"/>
            <p:cNvSpPr>
              <a:spLocks noChangeArrowheads="1"/>
            </p:cNvSpPr>
            <p:nvPr/>
          </p:nvSpPr>
          <p:spPr bwMode="auto">
            <a:xfrm>
              <a:off x="3367088" y="4454525"/>
              <a:ext cx="201612" cy="153988"/>
            </a:xfrm>
            <a:prstGeom prst="ellipse">
              <a:avLst/>
            </a:prstGeom>
            <a:solidFill>
              <a:srgbClr val="FFFF00"/>
            </a:solidFill>
            <a:ln w="9525" algn="ctr">
              <a:solidFill>
                <a:srgbClr val="FFFF00"/>
              </a:solidFill>
              <a:round/>
              <a:headEnd/>
              <a:tailEnd/>
            </a:ln>
            <a:effectLst/>
          </p:spPr>
          <p:txBody>
            <a:bodyPr wrap="none" lIns="92075" tIns="46038" rIns="92075" bIns="46038" anchor="ctr"/>
            <a:lstStyle/>
            <a:p>
              <a:pPr>
                <a:buNone/>
              </a:pPr>
              <a:endParaRPr lang="en-US">
                <a:solidFill>
                  <a:schemeClr val="bg1"/>
                </a:solidFill>
                <a:latin typeface="Arial" pitchFamily="34" charset="0"/>
                <a:cs typeface="Arial" pitchFamily="34" charset="0"/>
              </a:endParaRPr>
            </a:p>
          </p:txBody>
        </p:sp>
        <p:sp>
          <p:nvSpPr>
            <p:cNvPr id="463901" name="Oval 29"/>
            <p:cNvSpPr>
              <a:spLocks noChangeArrowheads="1"/>
            </p:cNvSpPr>
            <p:nvPr/>
          </p:nvSpPr>
          <p:spPr bwMode="auto">
            <a:xfrm>
              <a:off x="5857875" y="4502150"/>
              <a:ext cx="201613" cy="153988"/>
            </a:xfrm>
            <a:prstGeom prst="ellipse">
              <a:avLst/>
            </a:prstGeom>
            <a:solidFill>
              <a:srgbClr val="FFFF00"/>
            </a:solidFill>
            <a:ln w="9525" algn="ctr">
              <a:solidFill>
                <a:srgbClr val="FFFF00"/>
              </a:solidFill>
              <a:round/>
              <a:headEnd/>
              <a:tailEnd/>
            </a:ln>
            <a:effectLst/>
          </p:spPr>
          <p:txBody>
            <a:bodyPr wrap="none" lIns="92075" tIns="46038" rIns="92075" bIns="46038" anchor="ctr"/>
            <a:lstStyle/>
            <a:p>
              <a:pPr>
                <a:buNone/>
              </a:pPr>
              <a:endParaRPr lang="en-US">
                <a:solidFill>
                  <a:schemeClr val="bg1"/>
                </a:solidFill>
                <a:latin typeface="Arial" pitchFamily="34" charset="0"/>
                <a:cs typeface="Arial" pitchFamily="34" charset="0"/>
              </a:endParaRPr>
            </a:p>
          </p:txBody>
        </p:sp>
        <p:sp>
          <p:nvSpPr>
            <p:cNvPr id="463902" name="Oval 30"/>
            <p:cNvSpPr>
              <a:spLocks noChangeArrowheads="1"/>
            </p:cNvSpPr>
            <p:nvPr/>
          </p:nvSpPr>
          <p:spPr bwMode="auto">
            <a:xfrm>
              <a:off x="7599363" y="4462463"/>
              <a:ext cx="201612" cy="153987"/>
            </a:xfrm>
            <a:prstGeom prst="ellipse">
              <a:avLst/>
            </a:prstGeom>
            <a:solidFill>
              <a:srgbClr val="FFFF00"/>
            </a:solidFill>
            <a:ln w="9525" algn="ctr">
              <a:solidFill>
                <a:srgbClr val="FFFF00"/>
              </a:solidFill>
              <a:round/>
              <a:headEnd/>
              <a:tailEnd/>
            </a:ln>
            <a:effectLst/>
          </p:spPr>
          <p:txBody>
            <a:bodyPr wrap="none" lIns="92075" tIns="46038" rIns="92075" bIns="46038" anchor="ctr"/>
            <a:lstStyle/>
            <a:p>
              <a:pPr>
                <a:buNone/>
              </a:pPr>
              <a:endParaRPr lang="en-US">
                <a:solidFill>
                  <a:schemeClr val="bg1"/>
                </a:solidFill>
                <a:latin typeface="Arial" pitchFamily="34" charset="0"/>
                <a:cs typeface="Arial" pitchFamily="34" charset="0"/>
              </a:endParaRPr>
            </a:p>
          </p:txBody>
        </p:sp>
      </p:grpSp>
      <p:sp>
        <p:nvSpPr>
          <p:cNvPr id="463903" name="Rectangle 31"/>
          <p:cNvSpPr>
            <a:spLocks noGrp="1" noChangeArrowheads="1"/>
          </p:cNvSpPr>
          <p:nvPr>
            <p:ph type="title"/>
          </p:nvPr>
        </p:nvSpPr>
        <p:spPr/>
        <p:txBody>
          <a:bodyPr/>
          <a:lstStyle/>
          <a:p>
            <a:r>
              <a:rPr lang="en-US" dirty="0">
                <a:solidFill>
                  <a:schemeClr val="bg1"/>
                </a:solidFill>
              </a:rPr>
              <a:t>Binaural code</a:t>
            </a:r>
          </a:p>
        </p:txBody>
      </p:sp>
      <p:sp>
        <p:nvSpPr>
          <p:cNvPr id="463904" name="Rectangle 32"/>
          <p:cNvSpPr>
            <a:spLocks noChangeArrowheads="1"/>
          </p:cNvSpPr>
          <p:nvPr/>
        </p:nvSpPr>
        <p:spPr bwMode="auto">
          <a:xfrm>
            <a:off x="2052638" y="6299200"/>
            <a:ext cx="7091362" cy="558800"/>
          </a:xfrm>
          <a:prstGeom prst="rect">
            <a:avLst/>
          </a:prstGeom>
          <a:noFill/>
          <a:ln w="9525">
            <a:noFill/>
            <a:miter lim="800000"/>
            <a:headEnd/>
            <a:tailEnd/>
          </a:ln>
          <a:effectLst/>
        </p:spPr>
        <p:txBody>
          <a:bodyPr/>
          <a:lstStyle/>
          <a:p>
            <a:pPr marL="342900" indent="-342900" algn="r">
              <a:lnSpc>
                <a:spcPct val="90000"/>
              </a:lnSpc>
              <a:spcBef>
                <a:spcPct val="50000"/>
              </a:spcBef>
              <a:buNone/>
            </a:pPr>
            <a:r>
              <a:rPr lang="en-US" sz="1400" b="0">
                <a:solidFill>
                  <a:schemeClr val="bg1"/>
                </a:solidFill>
                <a:latin typeface="Arial" pitchFamily="34" charset="0"/>
                <a:cs typeface="Arial" pitchFamily="34" charset="0"/>
              </a:rPr>
              <a:t>William C. Loftus and Deborah C. Bishop,  </a:t>
            </a:r>
            <a:r>
              <a:rPr lang="en-US" sz="1400" b="0" i="1">
                <a:solidFill>
                  <a:schemeClr val="bg1"/>
                </a:solidFill>
                <a:latin typeface="Arial" pitchFamily="34" charset="0"/>
                <a:cs typeface="Arial" pitchFamily="34" charset="0"/>
              </a:rPr>
              <a:t>A Strict Segregation of Brainstem Inputs Underlies Separate Monaural and Binaural Pathways in the Cat Inferior Colliculus (IC)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grpId="0" nodeType="afterEffect">
                                  <p:stCondLst>
                                    <p:cond delay="0"/>
                                  </p:stCondLst>
                                  <p:childTnLst>
                                    <p:set>
                                      <p:cBhvr>
                                        <p:cTn id="9" dur="1" fill="hold">
                                          <p:stCondLst>
                                            <p:cond delay="0"/>
                                          </p:stCondLst>
                                        </p:cTn>
                                        <p:tgtEl>
                                          <p:spTgt spid="463886"/>
                                        </p:tgtEl>
                                        <p:attrNameLst>
                                          <p:attrName>style.visibility</p:attrName>
                                        </p:attrNameLst>
                                      </p:cBhvr>
                                      <p:to>
                                        <p:strVal val="visible"/>
                                      </p:to>
                                    </p:set>
                                    <p:animEffect transition="in" filter="dissolve">
                                      <p:cBhvr>
                                        <p:cTn id="10" dur="2000"/>
                                        <p:tgtEl>
                                          <p:spTgt spid="463886"/>
                                        </p:tgtEl>
                                      </p:cBhvr>
                                    </p:animEffect>
                                  </p:childTnLst>
                                </p:cTn>
                              </p:par>
                            </p:childTnLst>
                          </p:cTn>
                        </p:par>
                        <p:par>
                          <p:cTn id="11" fill="hold">
                            <p:stCondLst>
                              <p:cond delay="2000"/>
                            </p:stCondLst>
                            <p:childTnLst>
                              <p:par>
                                <p:cTn id="12" presetID="22" presetClass="entr" presetSubtype="1" fill="hold" grpId="0" nodeType="afterEffect">
                                  <p:stCondLst>
                                    <p:cond delay="0"/>
                                  </p:stCondLst>
                                  <p:childTnLst>
                                    <p:set>
                                      <p:cBhvr>
                                        <p:cTn id="13" dur="1" fill="hold">
                                          <p:stCondLst>
                                            <p:cond delay="0"/>
                                          </p:stCondLst>
                                        </p:cTn>
                                        <p:tgtEl>
                                          <p:spTgt spid="463895"/>
                                        </p:tgtEl>
                                        <p:attrNameLst>
                                          <p:attrName>style.visibility</p:attrName>
                                        </p:attrNameLst>
                                      </p:cBhvr>
                                      <p:to>
                                        <p:strVal val="visible"/>
                                      </p:to>
                                    </p:set>
                                    <p:animEffect transition="in" filter="wipe(up)">
                                      <p:cBhvr>
                                        <p:cTn id="14" dur="2000"/>
                                        <p:tgtEl>
                                          <p:spTgt spid="463895"/>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463891"/>
                                        </p:tgtEl>
                                        <p:attrNameLst>
                                          <p:attrName>style.visibility</p:attrName>
                                        </p:attrNameLst>
                                      </p:cBhvr>
                                      <p:to>
                                        <p:strVal val="visible"/>
                                      </p:to>
                                    </p:set>
                                    <p:animEffect transition="in" filter="wipe(up)">
                                      <p:cBhvr>
                                        <p:cTn id="17" dur="2000"/>
                                        <p:tgtEl>
                                          <p:spTgt spid="463891"/>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463896"/>
                                        </p:tgtEl>
                                        <p:attrNameLst>
                                          <p:attrName>style.visibility</p:attrName>
                                        </p:attrNameLst>
                                      </p:cBhvr>
                                      <p:to>
                                        <p:strVal val="visible"/>
                                      </p:to>
                                    </p:set>
                                    <p:animEffect transition="in" filter="wipe(up)">
                                      <p:cBhvr>
                                        <p:cTn id="20" dur="2000"/>
                                        <p:tgtEl>
                                          <p:spTgt spid="463896"/>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463892"/>
                                        </p:tgtEl>
                                        <p:attrNameLst>
                                          <p:attrName>style.visibility</p:attrName>
                                        </p:attrNameLst>
                                      </p:cBhvr>
                                      <p:to>
                                        <p:strVal val="visible"/>
                                      </p:to>
                                    </p:set>
                                    <p:animEffect transition="in" filter="wipe(up)">
                                      <p:cBhvr>
                                        <p:cTn id="23" dur="2000"/>
                                        <p:tgtEl>
                                          <p:spTgt spid="463892"/>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463897"/>
                                        </p:tgtEl>
                                        <p:attrNameLst>
                                          <p:attrName>style.visibility</p:attrName>
                                        </p:attrNameLst>
                                      </p:cBhvr>
                                      <p:to>
                                        <p:strVal val="visible"/>
                                      </p:to>
                                    </p:set>
                                    <p:animEffect transition="in" filter="wipe(up)">
                                      <p:cBhvr>
                                        <p:cTn id="26" dur="2000"/>
                                        <p:tgtEl>
                                          <p:spTgt spid="463897"/>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463893"/>
                                        </p:tgtEl>
                                        <p:attrNameLst>
                                          <p:attrName>style.visibility</p:attrName>
                                        </p:attrNameLst>
                                      </p:cBhvr>
                                      <p:to>
                                        <p:strVal val="visible"/>
                                      </p:to>
                                    </p:set>
                                    <p:animEffect transition="in" filter="wipe(up)">
                                      <p:cBhvr>
                                        <p:cTn id="29" dur="2000"/>
                                        <p:tgtEl>
                                          <p:spTgt spid="463893"/>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463894"/>
                                        </p:tgtEl>
                                        <p:attrNameLst>
                                          <p:attrName>style.visibility</p:attrName>
                                        </p:attrNameLst>
                                      </p:cBhvr>
                                      <p:to>
                                        <p:strVal val="visible"/>
                                      </p:to>
                                    </p:set>
                                    <p:animEffect transition="in" filter="wipe(up)">
                                      <p:cBhvr>
                                        <p:cTn id="32" dur="2000"/>
                                        <p:tgtEl>
                                          <p:spTgt spid="463894"/>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463898"/>
                                        </p:tgtEl>
                                        <p:attrNameLst>
                                          <p:attrName>style.visibility</p:attrName>
                                        </p:attrNameLst>
                                      </p:cBhvr>
                                      <p:to>
                                        <p:strVal val="visible"/>
                                      </p:to>
                                    </p:set>
                                    <p:animEffect transition="in" filter="wipe(up)">
                                      <p:cBhvr>
                                        <p:cTn id="35" dur="2000"/>
                                        <p:tgtEl>
                                          <p:spTgt spid="463898"/>
                                        </p:tgtEl>
                                      </p:cBhvr>
                                    </p:animEffect>
                                  </p:childTnLst>
                                </p:cTn>
                              </p:par>
                            </p:childTnLst>
                          </p:cTn>
                        </p:par>
                        <p:par>
                          <p:cTn id="36" fill="hold">
                            <p:stCondLst>
                              <p:cond delay="4000"/>
                            </p:stCondLst>
                            <p:childTnLst>
                              <p:par>
                                <p:cTn id="37" presetID="1" presetClass="entr" presetSubtype="0" fill="hold" nodeType="after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886" grpId="0" animBg="1"/>
      <p:bldP spid="463891" grpId="0" animBg="1"/>
      <p:bldP spid="463892" grpId="0" animBg="1"/>
      <p:bldP spid="463893" grpId="0" animBg="1"/>
      <p:bldP spid="463894" grpId="0" animBg="1"/>
      <p:bldP spid="463895" grpId="0"/>
      <p:bldP spid="463896" grpId="0"/>
      <p:bldP spid="463897" grpId="0"/>
      <p:bldP spid="463898"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4905" name="Rectangle 9"/>
          <p:cNvSpPr>
            <a:spLocks noGrp="1" noChangeArrowheads="1"/>
          </p:cNvSpPr>
          <p:nvPr>
            <p:ph type="title"/>
          </p:nvPr>
        </p:nvSpPr>
        <p:spPr>
          <a:xfrm>
            <a:off x="0" y="0"/>
            <a:ext cx="9144000" cy="792163"/>
          </a:xfrm>
        </p:spPr>
        <p:txBody>
          <a:bodyPr/>
          <a:lstStyle/>
          <a:p>
            <a:pPr algn="ctr"/>
            <a:r>
              <a:rPr lang="en-US">
                <a:solidFill>
                  <a:srgbClr val="000000"/>
                </a:solidFill>
                <a:effectLst>
                  <a:outerShdw blurRad="38100" dist="38100" dir="2700000" algn="tl">
                    <a:srgbClr val="C0C0C0"/>
                  </a:outerShdw>
                </a:effectLst>
              </a:rPr>
              <a:t>ITD sensitive zone: MSO input</a:t>
            </a:r>
          </a:p>
        </p:txBody>
      </p:sp>
      <p:pic>
        <p:nvPicPr>
          <p:cNvPr id="464898" name="Picture 2" descr="MSObeater03151physio"/>
          <p:cNvPicPr>
            <a:picLocks noGrp="1" noChangeAspect="1" noChangeArrowheads="1"/>
          </p:cNvPicPr>
          <p:nvPr>
            <p:ph sz="half" idx="1"/>
          </p:nvPr>
        </p:nvPicPr>
        <p:blipFill>
          <a:blip r:embed="rId3" cstate="print"/>
          <a:srcRect/>
          <a:stretch>
            <a:fillRect/>
          </a:stretch>
        </p:blipFill>
        <p:spPr>
          <a:xfrm>
            <a:off x="1720850" y="2408238"/>
            <a:ext cx="6076950" cy="2919412"/>
          </a:xfrm>
          <a:noFill/>
          <a:ln/>
        </p:spPr>
      </p:pic>
      <p:pic>
        <p:nvPicPr>
          <p:cNvPr id="464903" name="Picture 7" descr="03-151 a forexport"/>
          <p:cNvPicPr>
            <a:picLocks noGrp="1" noChangeAspect="1" noChangeArrowheads="1"/>
          </p:cNvPicPr>
          <p:nvPr>
            <p:ph sz="half" idx="2"/>
          </p:nvPr>
        </p:nvPicPr>
        <p:blipFill>
          <a:blip r:embed="rId4" cstate="print">
            <a:lum bright="-6000" contrast="12000"/>
          </a:blip>
          <a:srcRect t="23570"/>
          <a:stretch>
            <a:fillRect/>
          </a:stretch>
        </p:blipFill>
        <p:spPr>
          <a:xfrm>
            <a:off x="2209800" y="1905000"/>
            <a:ext cx="5562600" cy="4851400"/>
          </a:xfrm>
          <a:noFill/>
          <a:ln/>
        </p:spPr>
      </p:pic>
      <p:grpSp>
        <p:nvGrpSpPr>
          <p:cNvPr id="2" name="Group 3"/>
          <p:cNvGrpSpPr>
            <a:grpSpLocks/>
          </p:cNvGrpSpPr>
          <p:nvPr/>
        </p:nvGrpSpPr>
        <p:grpSpPr bwMode="auto">
          <a:xfrm>
            <a:off x="228600" y="2362200"/>
            <a:ext cx="8915400" cy="2459038"/>
            <a:chOff x="144" y="2208"/>
            <a:chExt cx="5616" cy="1549"/>
          </a:xfrm>
        </p:grpSpPr>
        <p:pic>
          <p:nvPicPr>
            <p:cNvPr id="464900" name="Picture 4" descr="03-151 a forexport"/>
            <p:cNvPicPr>
              <a:picLocks noChangeAspect="1" noChangeArrowheads="1"/>
            </p:cNvPicPr>
            <p:nvPr/>
          </p:nvPicPr>
          <p:blipFill>
            <a:blip r:embed="rId5" cstate="print"/>
            <a:srcRect b="76430"/>
            <a:stretch>
              <a:fillRect/>
            </a:stretch>
          </p:blipFill>
          <p:spPr bwMode="auto">
            <a:xfrm>
              <a:off x="144" y="2208"/>
              <a:ext cx="5616" cy="1549"/>
            </a:xfrm>
            <a:prstGeom prst="rect">
              <a:avLst/>
            </a:prstGeom>
            <a:noFill/>
            <a:ln w="9525">
              <a:noFill/>
              <a:miter lim="800000"/>
              <a:headEnd/>
              <a:tailEnd/>
            </a:ln>
            <a:effectLst/>
          </p:spPr>
        </p:pic>
        <p:sp>
          <p:nvSpPr>
            <p:cNvPr id="464901" name="Rectangle 5"/>
            <p:cNvSpPr>
              <a:spLocks noChangeArrowheads="1"/>
            </p:cNvSpPr>
            <p:nvPr/>
          </p:nvSpPr>
          <p:spPr bwMode="auto">
            <a:xfrm>
              <a:off x="192" y="2208"/>
              <a:ext cx="96" cy="96"/>
            </a:xfrm>
            <a:prstGeom prst="rect">
              <a:avLst/>
            </a:prstGeom>
            <a:solidFill>
              <a:schemeClr val="bg1"/>
            </a:solidFill>
            <a:ln w="12700" cap="sq">
              <a:noFill/>
              <a:miter lim="800000"/>
              <a:headEnd type="none" w="sm" len="sm"/>
              <a:tailEnd type="none" w="sm" len="sm"/>
            </a:ln>
            <a:effectLst/>
          </p:spPr>
          <p:txBody>
            <a:bodyPr wrap="none" anchor="ctr"/>
            <a:lstStyle/>
            <a:p>
              <a:endParaRPr lang="en-US"/>
            </a:p>
          </p:txBody>
        </p:sp>
        <p:sp>
          <p:nvSpPr>
            <p:cNvPr id="464902" name="Rectangle 6"/>
            <p:cNvSpPr>
              <a:spLocks noChangeArrowheads="1"/>
            </p:cNvSpPr>
            <p:nvPr/>
          </p:nvSpPr>
          <p:spPr bwMode="auto">
            <a:xfrm>
              <a:off x="2886" y="2310"/>
              <a:ext cx="96" cy="96"/>
            </a:xfrm>
            <a:prstGeom prst="rect">
              <a:avLst/>
            </a:prstGeom>
            <a:solidFill>
              <a:schemeClr val="bg1"/>
            </a:solidFill>
            <a:ln w="12700" cap="sq">
              <a:noFill/>
              <a:miter lim="800000"/>
              <a:headEnd type="none" w="sm" len="sm"/>
              <a:tailEnd type="none" w="sm" len="sm"/>
            </a:ln>
            <a:effectLst/>
          </p:spPr>
          <p:txBody>
            <a:bodyPr wrap="none" anchor="ctr"/>
            <a:lstStyle/>
            <a:p>
              <a:endParaRPr lang="en-US"/>
            </a:p>
          </p:txBody>
        </p:sp>
      </p:grpSp>
      <p:grpSp>
        <p:nvGrpSpPr>
          <p:cNvPr id="3" name="Group 13"/>
          <p:cNvGrpSpPr>
            <a:grpSpLocks/>
          </p:cNvGrpSpPr>
          <p:nvPr/>
        </p:nvGrpSpPr>
        <p:grpSpPr bwMode="auto">
          <a:xfrm>
            <a:off x="6343650" y="3216275"/>
            <a:ext cx="1422400" cy="1914525"/>
            <a:chOff x="3996" y="2026"/>
            <a:chExt cx="896" cy="1206"/>
          </a:xfrm>
        </p:grpSpPr>
        <p:sp>
          <p:nvSpPr>
            <p:cNvPr id="464906" name="Text Box 10"/>
            <p:cNvSpPr txBox="1">
              <a:spLocks noChangeArrowheads="1"/>
            </p:cNvSpPr>
            <p:nvPr/>
          </p:nvSpPr>
          <p:spPr bwMode="auto">
            <a:xfrm>
              <a:off x="4448" y="2975"/>
              <a:ext cx="444" cy="231"/>
            </a:xfrm>
            <a:prstGeom prst="rect">
              <a:avLst/>
            </a:prstGeom>
            <a:noFill/>
            <a:ln w="12700" cap="sq" algn="ctr">
              <a:noFill/>
              <a:miter lim="800000"/>
              <a:headEnd type="none" w="sm" len="sm"/>
              <a:tailEnd type="none" w="sm" len="sm"/>
            </a:ln>
            <a:effectLst/>
          </p:spPr>
          <p:txBody>
            <a:bodyPr wrap="none">
              <a:spAutoFit/>
            </a:bodyPr>
            <a:lstStyle/>
            <a:p>
              <a:r>
                <a:rPr lang="en-US" b="0">
                  <a:solidFill>
                    <a:srgbClr val="FF0000"/>
                  </a:solidFill>
                </a:rPr>
                <a:t>MSO</a:t>
              </a:r>
            </a:p>
          </p:txBody>
        </p:sp>
        <p:sp>
          <p:nvSpPr>
            <p:cNvPr id="464907" name="Line 11"/>
            <p:cNvSpPr>
              <a:spLocks noChangeShapeType="1"/>
            </p:cNvSpPr>
            <p:nvPr/>
          </p:nvSpPr>
          <p:spPr bwMode="auto">
            <a:xfrm flipH="1" flipV="1">
              <a:off x="4115" y="2026"/>
              <a:ext cx="493" cy="951"/>
            </a:xfrm>
            <a:prstGeom prst="line">
              <a:avLst/>
            </a:prstGeom>
            <a:noFill/>
            <a:ln w="38100" cap="sq">
              <a:solidFill>
                <a:srgbClr val="FF0000"/>
              </a:solidFill>
              <a:round/>
              <a:headEnd type="none" w="sm" len="sm"/>
              <a:tailEnd type="triangle" w="med" len="med"/>
            </a:ln>
            <a:effectLst/>
          </p:spPr>
          <p:txBody>
            <a:bodyPr/>
            <a:lstStyle/>
            <a:p>
              <a:endParaRPr lang="en-US"/>
            </a:p>
          </p:txBody>
        </p:sp>
        <p:sp>
          <p:nvSpPr>
            <p:cNvPr id="464908" name="Line 12"/>
            <p:cNvSpPr>
              <a:spLocks noChangeShapeType="1"/>
            </p:cNvSpPr>
            <p:nvPr/>
          </p:nvSpPr>
          <p:spPr bwMode="auto">
            <a:xfrm flipH="1">
              <a:off x="3996" y="2976"/>
              <a:ext cx="611" cy="256"/>
            </a:xfrm>
            <a:prstGeom prst="line">
              <a:avLst/>
            </a:prstGeom>
            <a:noFill/>
            <a:ln w="38100" cap="sq">
              <a:solidFill>
                <a:srgbClr val="FF0000"/>
              </a:solidFill>
              <a:round/>
              <a:headEnd type="none" w="sm" len="sm"/>
              <a:tailEnd type="triangle" w="med" len="med"/>
            </a:ln>
            <a:effectLst/>
          </p:spPr>
          <p:txBody>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464898"/>
                                        </p:tgtEl>
                                      </p:cBhvr>
                                      <p:by x="50000" y="50000"/>
                                    </p:animScale>
                                  </p:childTnLst>
                                </p:cTn>
                              </p:par>
                              <p:par>
                                <p:cTn id="7" presetID="56" presetClass="path" presetSubtype="0" accel="50000" decel="50000" fill="hold" nodeType="withEffect">
                                  <p:stCondLst>
                                    <p:cond delay="0"/>
                                  </p:stCondLst>
                                  <p:childTnLst>
                                    <p:animMotion origin="layout" path="M -0.07083 -0.06597 L -0.2875 -0.3118 " pathEditMode="relative" rAng="0" ptsTypes="AA">
                                      <p:cBhvr>
                                        <p:cTn id="8" dur="500" fill="hold"/>
                                        <p:tgtEl>
                                          <p:spTgt spid="464898"/>
                                        </p:tgtEl>
                                        <p:attrNameLst>
                                          <p:attrName>ppt_x</p:attrName>
                                          <p:attrName>ppt_y</p:attrName>
                                        </p:attrNameLst>
                                      </p:cBhvr>
                                      <p:rCtr x="-108" y="-123"/>
                                    </p:animMotion>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6" presetClass="path" presetSubtype="0" accel="50000" decel="50000" fill="hold" nodeType="clickEffect">
                                  <p:stCondLst>
                                    <p:cond delay="0"/>
                                  </p:stCondLst>
                                  <p:childTnLst>
                                    <p:animMotion origin="layout" path="M -1.11022E-16 -1.11111E-6 L 0.27917 -0.34583 " pathEditMode="relative" rAng="0" ptsTypes="AA">
                                      <p:cBhvr>
                                        <p:cTn id="17" dur="500" fill="hold"/>
                                        <p:tgtEl>
                                          <p:spTgt spid="2"/>
                                        </p:tgtEl>
                                        <p:attrNameLst>
                                          <p:attrName>ppt_x</p:attrName>
                                          <p:attrName>ppt_y</p:attrName>
                                        </p:attrNameLst>
                                      </p:cBhvr>
                                      <p:rCtr x="140" y="-173"/>
                                    </p:animMotion>
                                  </p:childTnLst>
                                </p:cTn>
                              </p:par>
                              <p:par>
                                <p:cTn id="18" presetID="6" presetClass="emph" presetSubtype="0" fill="hold" nodeType="withEffect">
                                  <p:stCondLst>
                                    <p:cond delay="0"/>
                                  </p:stCondLst>
                                  <p:childTnLst>
                                    <p:animScale>
                                      <p:cBhvr>
                                        <p:cTn id="19" dur="500" fill="hold"/>
                                        <p:tgtEl>
                                          <p:spTgt spid="2"/>
                                        </p:tgtEl>
                                      </p:cBhvr>
                                      <p:by x="50000" y="50000"/>
                                    </p:animScale>
                                  </p:childTnLst>
                                </p:cTn>
                              </p:par>
                              <p:par>
                                <p:cTn id="20" presetID="2" presetClass="entr" presetSubtype="4" fill="hold" nodeType="withEffect">
                                  <p:stCondLst>
                                    <p:cond delay="0"/>
                                  </p:stCondLst>
                                  <p:childTnLst>
                                    <p:set>
                                      <p:cBhvr>
                                        <p:cTn id="21" dur="1" fill="hold">
                                          <p:stCondLst>
                                            <p:cond delay="0"/>
                                          </p:stCondLst>
                                        </p:cTn>
                                        <p:tgtEl>
                                          <p:spTgt spid="464903"/>
                                        </p:tgtEl>
                                        <p:attrNameLst>
                                          <p:attrName>style.visibility</p:attrName>
                                        </p:attrNameLst>
                                      </p:cBhvr>
                                      <p:to>
                                        <p:strVal val="visible"/>
                                      </p:to>
                                    </p:set>
                                    <p:anim calcmode="lin" valueType="num">
                                      <p:cBhvr additive="base">
                                        <p:cTn id="22" dur="500" fill="hold"/>
                                        <p:tgtEl>
                                          <p:spTgt spid="464903"/>
                                        </p:tgtEl>
                                        <p:attrNameLst>
                                          <p:attrName>ppt_x</p:attrName>
                                        </p:attrNameLst>
                                      </p:cBhvr>
                                      <p:tavLst>
                                        <p:tav tm="0">
                                          <p:val>
                                            <p:strVal val="#ppt_x"/>
                                          </p:val>
                                        </p:tav>
                                        <p:tav tm="100000">
                                          <p:val>
                                            <p:strVal val="#ppt_x"/>
                                          </p:val>
                                        </p:tav>
                                      </p:tavLst>
                                    </p:anim>
                                    <p:anim calcmode="lin" valueType="num">
                                      <p:cBhvr additive="base">
                                        <p:cTn id="23" dur="500" fill="hold"/>
                                        <p:tgtEl>
                                          <p:spTgt spid="464903"/>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228600" y="1547813"/>
            <a:ext cx="8305800" cy="4014787"/>
            <a:chOff x="1314" y="966"/>
            <a:chExt cx="2991" cy="1440"/>
          </a:xfrm>
        </p:grpSpPr>
        <p:pic>
          <p:nvPicPr>
            <p:cNvPr id="468995" name="Picture 3" descr="03-144inj6khz"/>
            <p:cNvPicPr>
              <a:picLocks noChangeAspect="1" noChangeArrowheads="1"/>
            </p:cNvPicPr>
            <p:nvPr/>
          </p:nvPicPr>
          <p:blipFill>
            <a:blip r:embed="rId2" cstate="print"/>
            <a:srcRect/>
            <a:stretch>
              <a:fillRect/>
            </a:stretch>
          </p:blipFill>
          <p:spPr bwMode="auto">
            <a:xfrm>
              <a:off x="3168" y="1008"/>
              <a:ext cx="1137" cy="1248"/>
            </a:xfrm>
            <a:prstGeom prst="rect">
              <a:avLst/>
            </a:prstGeom>
            <a:noFill/>
          </p:spPr>
        </p:pic>
        <p:pic>
          <p:nvPicPr>
            <p:cNvPr id="468996" name="Picture 4" descr="03144physio"/>
            <p:cNvPicPr>
              <a:picLocks noChangeAspect="1" noChangeArrowheads="1"/>
            </p:cNvPicPr>
            <p:nvPr/>
          </p:nvPicPr>
          <p:blipFill>
            <a:blip r:embed="rId3" cstate="print"/>
            <a:srcRect b="49492"/>
            <a:stretch>
              <a:fillRect/>
            </a:stretch>
          </p:blipFill>
          <p:spPr bwMode="auto">
            <a:xfrm>
              <a:off x="1314" y="966"/>
              <a:ext cx="1671" cy="1440"/>
            </a:xfrm>
            <a:prstGeom prst="rect">
              <a:avLst/>
            </a:prstGeom>
            <a:noFill/>
            <a:ln w="9525">
              <a:noFill/>
              <a:miter lim="800000"/>
              <a:headEnd/>
              <a:tailEnd/>
            </a:ln>
            <a:effectLst/>
          </p:spPr>
        </p:pic>
      </p:grpSp>
      <p:grpSp>
        <p:nvGrpSpPr>
          <p:cNvPr id="3" name="Group 5"/>
          <p:cNvGrpSpPr>
            <a:grpSpLocks/>
          </p:cNvGrpSpPr>
          <p:nvPr/>
        </p:nvGrpSpPr>
        <p:grpSpPr bwMode="auto">
          <a:xfrm>
            <a:off x="228600" y="1981200"/>
            <a:ext cx="8229600" cy="3997325"/>
            <a:chOff x="1314" y="2507"/>
            <a:chExt cx="3004" cy="1459"/>
          </a:xfrm>
        </p:grpSpPr>
        <p:pic>
          <p:nvPicPr>
            <p:cNvPr id="468998" name="Picture 6" descr="03144physio"/>
            <p:cNvPicPr>
              <a:picLocks noChangeAspect="1" noChangeArrowheads="1"/>
            </p:cNvPicPr>
            <p:nvPr/>
          </p:nvPicPr>
          <p:blipFill>
            <a:blip r:embed="rId3" cstate="print"/>
            <a:srcRect t="48825"/>
            <a:stretch>
              <a:fillRect/>
            </a:stretch>
          </p:blipFill>
          <p:spPr bwMode="auto">
            <a:xfrm>
              <a:off x="1314" y="2507"/>
              <a:ext cx="1671" cy="1459"/>
            </a:xfrm>
            <a:prstGeom prst="rect">
              <a:avLst/>
            </a:prstGeom>
            <a:noFill/>
            <a:ln w="9525">
              <a:noFill/>
              <a:miter lim="800000"/>
              <a:headEnd/>
              <a:tailEnd/>
            </a:ln>
            <a:effectLst/>
          </p:spPr>
        </p:pic>
        <p:pic>
          <p:nvPicPr>
            <p:cNvPr id="468999" name="Picture 7" descr="03-144inj3khz"/>
            <p:cNvPicPr>
              <a:picLocks noChangeAspect="1" noChangeArrowheads="1"/>
            </p:cNvPicPr>
            <p:nvPr/>
          </p:nvPicPr>
          <p:blipFill>
            <a:blip r:embed="rId4" cstate="print"/>
            <a:srcRect/>
            <a:stretch>
              <a:fillRect/>
            </a:stretch>
          </p:blipFill>
          <p:spPr bwMode="auto">
            <a:xfrm>
              <a:off x="3168" y="2544"/>
              <a:ext cx="1150" cy="1296"/>
            </a:xfrm>
            <a:prstGeom prst="rect">
              <a:avLst/>
            </a:prstGeom>
            <a:noFill/>
          </p:spPr>
        </p:pic>
      </p:grpSp>
      <p:pic>
        <p:nvPicPr>
          <p:cNvPr id="469000" name="Picture 8" descr="03-144anat"/>
          <p:cNvPicPr>
            <a:picLocks noGrp="1" noChangeAspect="1" noChangeArrowheads="1"/>
          </p:cNvPicPr>
          <p:nvPr>
            <p:ph/>
          </p:nvPr>
        </p:nvPicPr>
        <p:blipFill>
          <a:blip r:embed="rId5" cstate="print"/>
          <a:stretch>
            <a:fillRect/>
          </a:stretch>
        </p:blipFill>
        <p:spPr>
          <a:xfrm>
            <a:off x="685800" y="1219282"/>
            <a:ext cx="7772400" cy="4267036"/>
          </a:xfrm>
          <a:noFill/>
          <a:ln/>
        </p:spPr>
      </p:pic>
      <p:sp>
        <p:nvSpPr>
          <p:cNvPr id="469002" name="Rectangle 10"/>
          <p:cNvSpPr>
            <a:spLocks noGrp="1" noChangeArrowheads="1"/>
          </p:cNvSpPr>
          <p:nvPr>
            <p:ph type="title" idx="4294967295"/>
          </p:nvPr>
        </p:nvSpPr>
        <p:spPr>
          <a:xfrm>
            <a:off x="0" y="0"/>
            <a:ext cx="9144000" cy="693738"/>
          </a:xfrm>
        </p:spPr>
        <p:txBody>
          <a:bodyPr/>
          <a:lstStyle/>
          <a:p>
            <a:pPr algn="ctr"/>
            <a:r>
              <a:rPr lang="en-US" sz="4000">
                <a:solidFill>
                  <a:srgbClr val="000000"/>
                </a:solidFill>
                <a:effectLst>
                  <a:outerShdw blurRad="38100" dist="38100" dir="2700000" algn="tl">
                    <a:srgbClr val="C0C0C0"/>
                  </a:outerShdw>
                </a:effectLst>
              </a:rPr>
              <a:t>Monaural zone: CN and VNLL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2"/>
                                        </p:tgtEl>
                                      </p:cBhvr>
                                      <p:by x="50000" y="50000"/>
                                    </p:animScale>
                                  </p:childTnLst>
                                </p:cTn>
                              </p:par>
                              <p:par>
                                <p:cTn id="7" presetID="56" presetClass="path" presetSubtype="0" accel="50000" decel="50000" fill="hold" nodeType="withEffect">
                                  <p:stCondLst>
                                    <p:cond delay="0"/>
                                  </p:stCondLst>
                                  <p:childTnLst>
                                    <p:animMotion origin="layout" path="M 3.33333E-6 2.96296E-6 L -0.24584 -0.3294 " pathEditMode="relative" rAng="0" ptsTypes="AA">
                                      <p:cBhvr>
                                        <p:cTn id="8" dur="500" fill="hold"/>
                                        <p:tgtEl>
                                          <p:spTgt spid="2"/>
                                        </p:tgtEl>
                                        <p:attrNameLst>
                                          <p:attrName>ppt_x</p:attrName>
                                          <p:attrName>ppt_y</p:attrName>
                                        </p:attrNameLst>
                                      </p:cBhvr>
                                      <p:rCtr x="-123" y="-165"/>
                                    </p:animMotion>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mph" presetSubtype="0" fill="hold" nodeType="clickEffect">
                                  <p:stCondLst>
                                    <p:cond delay="0"/>
                                  </p:stCondLst>
                                  <p:childTnLst>
                                    <p:animScale>
                                      <p:cBhvr>
                                        <p:cTn id="17" dur="500" fill="hold"/>
                                        <p:tgtEl>
                                          <p:spTgt spid="3"/>
                                        </p:tgtEl>
                                      </p:cBhvr>
                                      <p:by x="50000" y="50000"/>
                                    </p:animScale>
                                  </p:childTnLst>
                                </p:cTn>
                              </p:par>
                              <p:par>
                                <p:cTn id="18" presetID="56" presetClass="path" presetSubtype="0" accel="50000" decel="50000" fill="hold" nodeType="withEffect">
                                  <p:stCondLst>
                                    <p:cond delay="0"/>
                                  </p:stCondLst>
                                  <p:childTnLst>
                                    <p:animMotion origin="layout" path="M 0.0 -4.07407E-6 L 0.3 -0.39143 " pathEditMode="relative" rAng="0" ptsTypes="AA">
                                      <p:cBhvr>
                                        <p:cTn id="19" dur="500" fill="hold"/>
                                        <p:tgtEl>
                                          <p:spTgt spid="3"/>
                                        </p:tgtEl>
                                        <p:attrNameLst>
                                          <p:attrName>ppt_x</p:attrName>
                                          <p:attrName>ppt_y</p:attrName>
                                        </p:attrNameLst>
                                      </p:cBhvr>
                                      <p:rCtr x="150" y="-196"/>
                                    </p:animMotion>
                                  </p:child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469000"/>
                                        </p:tgtEl>
                                        <p:attrNameLst>
                                          <p:attrName>style.visibility</p:attrName>
                                        </p:attrNameLst>
                                      </p:cBhvr>
                                      <p:to>
                                        <p:strVal val="visible"/>
                                      </p:to>
                                    </p:set>
                                    <p:anim calcmode="lin" valueType="num">
                                      <p:cBhvr additive="base">
                                        <p:cTn id="23" dur="500" fill="hold"/>
                                        <p:tgtEl>
                                          <p:spTgt spid="469000"/>
                                        </p:tgtEl>
                                        <p:attrNameLst>
                                          <p:attrName>ppt_x</p:attrName>
                                        </p:attrNameLst>
                                      </p:cBhvr>
                                      <p:tavLst>
                                        <p:tav tm="0">
                                          <p:val>
                                            <p:strVal val="#ppt_x"/>
                                          </p:val>
                                        </p:tav>
                                        <p:tav tm="100000">
                                          <p:val>
                                            <p:strVal val="#ppt_x"/>
                                          </p:val>
                                        </p:tav>
                                      </p:tavLst>
                                    </p:anim>
                                    <p:anim calcmode="lin" valueType="num">
                                      <p:cBhvr additive="base">
                                        <p:cTn id="24" dur="500" fill="hold"/>
                                        <p:tgtEl>
                                          <p:spTgt spid="4690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a:xfrm>
            <a:off x="22225" y="0"/>
            <a:ext cx="9121775" cy="746125"/>
          </a:xfrm>
        </p:spPr>
        <p:txBody>
          <a:bodyPr/>
          <a:lstStyle/>
          <a:p>
            <a:pPr algn="ctr"/>
            <a:r>
              <a:rPr lang="en-US" sz="3600" dirty="0" smtClean="0"/>
              <a:t>What neural circuits do they make?</a:t>
            </a:r>
          </a:p>
        </p:txBody>
      </p:sp>
      <p:sp>
        <p:nvSpPr>
          <p:cNvPr id="307203" name="Rectangle 3"/>
          <p:cNvSpPr>
            <a:spLocks noGrp="1" noChangeArrowheads="1"/>
          </p:cNvSpPr>
          <p:nvPr>
            <p:ph type="body" sz="half" idx="1"/>
          </p:nvPr>
        </p:nvSpPr>
        <p:spPr>
          <a:xfrm>
            <a:off x="6415314" y="2335237"/>
            <a:ext cx="2728686" cy="4440213"/>
          </a:xfrm>
        </p:spPr>
        <p:txBody>
          <a:bodyPr>
            <a:normAutofit/>
          </a:bodyPr>
          <a:lstStyle/>
          <a:p>
            <a:pPr>
              <a:buFont typeface="Wingdings" pitchFamily="2" charset="2"/>
              <a:buNone/>
            </a:pPr>
            <a:r>
              <a:rPr lang="en-US" sz="2400" b="1" dirty="0" smtClean="0"/>
              <a:t>Inputs</a:t>
            </a:r>
            <a:r>
              <a:rPr lang="en-US" sz="2400" b="1" dirty="0"/>
              <a:t>:</a:t>
            </a:r>
          </a:p>
          <a:p>
            <a:pPr>
              <a:buNone/>
            </a:pPr>
            <a:r>
              <a:rPr lang="en-US" sz="2800" b="1" dirty="0" smtClean="0">
                <a:solidFill>
                  <a:srgbClr val="FF0000"/>
                </a:solidFill>
                <a:effectLst>
                  <a:outerShdw blurRad="38100" dist="38100" dir="2700000" algn="tl">
                    <a:srgbClr val="000000">
                      <a:alpha val="43137"/>
                    </a:srgbClr>
                  </a:outerShdw>
                </a:effectLst>
              </a:rPr>
              <a:t>WHERE:</a:t>
            </a:r>
          </a:p>
          <a:p>
            <a:pPr>
              <a:buFont typeface="Wingdings" pitchFamily="2" charset="2"/>
              <a:buNone/>
            </a:pPr>
            <a:r>
              <a:rPr lang="en-US" sz="2400" dirty="0" smtClean="0">
                <a:solidFill>
                  <a:srgbClr val="FF0000"/>
                </a:solidFill>
              </a:rPr>
              <a:t>Red</a:t>
            </a:r>
            <a:r>
              <a:rPr lang="en-US" sz="2400" dirty="0" smtClean="0">
                <a:solidFill>
                  <a:srgbClr val="FFFF00"/>
                </a:solidFill>
              </a:rPr>
              <a:t> </a:t>
            </a:r>
            <a:r>
              <a:rPr lang="en-US" sz="2400" dirty="0">
                <a:solidFill>
                  <a:srgbClr val="FFFF00"/>
                </a:solidFill>
              </a:rPr>
              <a:t>MSO binaural</a:t>
            </a:r>
          </a:p>
          <a:p>
            <a:pPr>
              <a:buFont typeface="Wingdings" pitchFamily="2" charset="2"/>
              <a:buNone/>
            </a:pPr>
            <a:r>
              <a:rPr lang="en-US" sz="2400" dirty="0">
                <a:solidFill>
                  <a:srgbClr val="00FF00"/>
                </a:solidFill>
              </a:rPr>
              <a:t>Green</a:t>
            </a:r>
            <a:r>
              <a:rPr lang="en-US" sz="2400" dirty="0">
                <a:solidFill>
                  <a:srgbClr val="FFFF00"/>
                </a:solidFill>
              </a:rPr>
              <a:t> </a:t>
            </a:r>
            <a:r>
              <a:rPr lang="en-US" sz="2400" dirty="0" err="1">
                <a:solidFill>
                  <a:srgbClr val="FFFF00"/>
                </a:solidFill>
              </a:rPr>
              <a:t>LSOc</a:t>
            </a:r>
            <a:r>
              <a:rPr lang="en-US" sz="2400" dirty="0">
                <a:solidFill>
                  <a:srgbClr val="FFFF00"/>
                </a:solidFill>
              </a:rPr>
              <a:t> </a:t>
            </a:r>
            <a:r>
              <a:rPr lang="en-US" sz="2400" dirty="0" smtClean="0">
                <a:solidFill>
                  <a:srgbClr val="FFFF00"/>
                </a:solidFill>
              </a:rPr>
              <a:t> &amp; MSO – binaural</a:t>
            </a:r>
            <a:endParaRPr lang="en-US" sz="2400" dirty="0" smtClean="0">
              <a:solidFill>
                <a:srgbClr val="00B0F0"/>
              </a:solidFill>
              <a:effectLst>
                <a:outerShdw blurRad="38100" dist="38100" dir="2700000" algn="tl">
                  <a:srgbClr val="000000">
                    <a:alpha val="43137"/>
                  </a:srgbClr>
                </a:outerShdw>
              </a:effectLst>
            </a:endParaRPr>
          </a:p>
          <a:p>
            <a:pPr>
              <a:buNone/>
            </a:pPr>
            <a:r>
              <a:rPr lang="en-US" sz="2800" b="1" dirty="0" smtClean="0">
                <a:solidFill>
                  <a:schemeClr val="accent4">
                    <a:lumMod val="60000"/>
                    <a:lumOff val="40000"/>
                  </a:schemeClr>
                </a:solidFill>
                <a:effectLst>
                  <a:outerShdw blurRad="38100" dist="38100" dir="2700000" algn="tl">
                    <a:srgbClr val="000000">
                      <a:alpha val="43137"/>
                    </a:srgbClr>
                  </a:outerShdw>
                </a:effectLst>
              </a:rPr>
              <a:t>WHAT</a:t>
            </a:r>
            <a:r>
              <a:rPr lang="en-US" sz="2400" b="1" dirty="0" smtClean="0">
                <a:solidFill>
                  <a:schemeClr val="accent4">
                    <a:lumMod val="60000"/>
                    <a:lumOff val="40000"/>
                  </a:schemeClr>
                </a:solidFill>
                <a:effectLst>
                  <a:outerShdw blurRad="38100" dist="38100" dir="2700000" algn="tl">
                    <a:srgbClr val="000000">
                      <a:alpha val="43137"/>
                    </a:srgbClr>
                  </a:outerShdw>
                </a:effectLst>
              </a:rPr>
              <a:t>:</a:t>
            </a:r>
          </a:p>
          <a:p>
            <a:pPr>
              <a:buFont typeface="Wingdings" pitchFamily="2" charset="2"/>
              <a:buNone/>
            </a:pPr>
            <a:r>
              <a:rPr lang="en-US" sz="2400" dirty="0" smtClean="0">
                <a:solidFill>
                  <a:srgbClr val="00FFFF"/>
                </a:solidFill>
              </a:rPr>
              <a:t>Blue</a:t>
            </a:r>
            <a:r>
              <a:rPr lang="en-US" sz="2400" dirty="0" smtClean="0">
                <a:solidFill>
                  <a:srgbClr val="FFFF00"/>
                </a:solidFill>
              </a:rPr>
              <a:t> </a:t>
            </a:r>
            <a:r>
              <a:rPr lang="en-US" sz="2400" dirty="0">
                <a:solidFill>
                  <a:srgbClr val="FFFF00"/>
                </a:solidFill>
              </a:rPr>
              <a:t>cochlear nucleus </a:t>
            </a:r>
            <a:r>
              <a:rPr lang="en-US" sz="2400" dirty="0" smtClean="0">
                <a:solidFill>
                  <a:srgbClr val="FFFF00"/>
                </a:solidFill>
              </a:rPr>
              <a:t> --monaural</a:t>
            </a:r>
            <a:endParaRPr lang="en-US" sz="2400" dirty="0">
              <a:solidFill>
                <a:srgbClr val="FFFF00"/>
              </a:solidFill>
            </a:endParaRPr>
          </a:p>
        </p:txBody>
      </p:sp>
      <p:pic>
        <p:nvPicPr>
          <p:cNvPr id="307209" name="Picture 9" descr="Domains 2004 for movie"/>
          <p:cNvPicPr>
            <a:picLocks noGrp="1" noChangeAspect="1" noChangeArrowheads="1"/>
          </p:cNvPicPr>
          <p:nvPr>
            <p:ph sz="quarter" idx="2"/>
          </p:nvPr>
        </p:nvPicPr>
        <p:blipFill>
          <a:blip r:embed="rId3" cstate="print"/>
          <a:srcRect/>
          <a:stretch>
            <a:fillRect/>
          </a:stretch>
        </p:blipFill>
        <p:spPr>
          <a:xfrm>
            <a:off x="0" y="702129"/>
            <a:ext cx="2559050" cy="2543175"/>
          </a:xfrm>
          <a:noFill/>
          <a:ln/>
        </p:spPr>
      </p:pic>
      <p:sp>
        <p:nvSpPr>
          <p:cNvPr id="307211" name="Line 11"/>
          <p:cNvSpPr>
            <a:spLocks noChangeShapeType="1"/>
          </p:cNvSpPr>
          <p:nvPr/>
        </p:nvSpPr>
        <p:spPr bwMode="auto">
          <a:xfrm>
            <a:off x="4816475" y="1716088"/>
            <a:ext cx="461963" cy="1385887"/>
          </a:xfrm>
          <a:prstGeom prst="line">
            <a:avLst/>
          </a:prstGeom>
          <a:noFill/>
          <a:ln w="9525">
            <a:noFill/>
            <a:round/>
            <a:headEnd/>
            <a:tailEnd type="triangle" w="med" len="med"/>
          </a:ln>
          <a:effectLst/>
        </p:spPr>
        <p:txBody>
          <a:bodyPr lIns="92075" tIns="46038" rIns="92075" bIns="46038"/>
          <a:lstStyle/>
          <a:p>
            <a:endParaRPr lang="en-US"/>
          </a:p>
        </p:txBody>
      </p:sp>
      <p:sp>
        <p:nvSpPr>
          <p:cNvPr id="307215" name="Rectangle 15"/>
          <p:cNvSpPr>
            <a:spLocks noChangeArrowheads="1"/>
          </p:cNvSpPr>
          <p:nvPr/>
        </p:nvSpPr>
        <p:spPr bwMode="auto">
          <a:xfrm>
            <a:off x="2868613" y="844550"/>
            <a:ext cx="6275387" cy="1846263"/>
          </a:xfrm>
          <a:prstGeom prst="rect">
            <a:avLst/>
          </a:prstGeom>
          <a:noFill/>
          <a:ln w="9525">
            <a:noFill/>
            <a:miter lim="800000"/>
            <a:headEnd/>
            <a:tailEnd/>
          </a:ln>
          <a:effectLst/>
        </p:spPr>
        <p:txBody>
          <a:bodyPr/>
          <a:lstStyle/>
          <a:p>
            <a:pPr marL="609600" indent="-609600">
              <a:spcBef>
                <a:spcPct val="20000"/>
              </a:spcBef>
              <a:buClr>
                <a:schemeClr val="hlink"/>
              </a:buClr>
              <a:buSzPct val="70000"/>
              <a:buFont typeface="Wingdings" pitchFamily="2" charset="2"/>
              <a:buChar char="n"/>
            </a:pPr>
            <a:r>
              <a:rPr lang="en-US" sz="2400" b="0" dirty="0">
                <a:solidFill>
                  <a:srgbClr val="FFFF00"/>
                </a:solidFill>
                <a:latin typeface="+mn-lt"/>
              </a:rPr>
              <a:t>Laminated inputs and neurons form functional zones (synaptic domains)</a:t>
            </a:r>
          </a:p>
          <a:p>
            <a:pPr marL="609600" indent="-609600">
              <a:spcBef>
                <a:spcPct val="20000"/>
              </a:spcBef>
              <a:buClr>
                <a:schemeClr val="hlink"/>
              </a:buClr>
              <a:buSzPct val="70000"/>
              <a:buFont typeface="Wingdings" pitchFamily="2" charset="2"/>
              <a:buChar char="n"/>
            </a:pPr>
            <a:r>
              <a:rPr lang="en-US" sz="2400" b="0" dirty="0">
                <a:solidFill>
                  <a:srgbClr val="FFFF00"/>
                </a:solidFill>
                <a:latin typeface="+mn-lt"/>
              </a:rPr>
              <a:t>Each zone has a unique combination of inputs </a:t>
            </a:r>
          </a:p>
        </p:txBody>
      </p:sp>
      <p:sp>
        <p:nvSpPr>
          <p:cNvPr id="307212" name="Line 12"/>
          <p:cNvSpPr>
            <a:spLocks noChangeShapeType="1"/>
          </p:cNvSpPr>
          <p:nvPr/>
        </p:nvSpPr>
        <p:spPr bwMode="auto">
          <a:xfrm>
            <a:off x="844097" y="1005343"/>
            <a:ext cx="1057274" cy="1810428"/>
          </a:xfrm>
          <a:prstGeom prst="line">
            <a:avLst/>
          </a:prstGeom>
          <a:noFill/>
          <a:ln w="76200">
            <a:solidFill>
              <a:srgbClr val="FF0000"/>
            </a:solidFill>
            <a:round/>
            <a:headEnd/>
            <a:tailEnd type="triangle" w="med" len="med"/>
          </a:ln>
          <a:effectLst/>
        </p:spPr>
        <p:txBody>
          <a:bodyPr lIns="92075" tIns="46038" rIns="92075" bIns="46038"/>
          <a:lstStyle/>
          <a:p>
            <a:endParaRPr lang="en-US"/>
          </a:p>
        </p:txBody>
      </p:sp>
      <p:sp>
        <p:nvSpPr>
          <p:cNvPr id="307213" name="Line 13"/>
          <p:cNvSpPr>
            <a:spLocks noChangeShapeType="1"/>
          </p:cNvSpPr>
          <p:nvPr/>
        </p:nvSpPr>
        <p:spPr bwMode="auto">
          <a:xfrm>
            <a:off x="688975" y="1789567"/>
            <a:ext cx="1226911" cy="3566204"/>
          </a:xfrm>
          <a:prstGeom prst="line">
            <a:avLst/>
          </a:prstGeom>
          <a:noFill/>
          <a:ln w="76200">
            <a:solidFill>
              <a:srgbClr val="FF0000"/>
            </a:solidFill>
            <a:round/>
            <a:headEnd/>
            <a:tailEnd type="triangle" w="med" len="med"/>
          </a:ln>
          <a:effectLst/>
        </p:spPr>
        <p:txBody>
          <a:bodyPr lIns="92075" tIns="46038" rIns="92075" bIns="46038"/>
          <a:lstStyle/>
          <a:p>
            <a:endParaRPr lang="en-US"/>
          </a:p>
        </p:txBody>
      </p:sp>
      <p:sp>
        <p:nvSpPr>
          <p:cNvPr id="307214" name="Line 14"/>
          <p:cNvSpPr>
            <a:spLocks noChangeShapeType="1"/>
          </p:cNvSpPr>
          <p:nvPr/>
        </p:nvSpPr>
        <p:spPr bwMode="auto">
          <a:xfrm>
            <a:off x="1727200" y="2162630"/>
            <a:ext cx="3773714" cy="711199"/>
          </a:xfrm>
          <a:prstGeom prst="line">
            <a:avLst/>
          </a:prstGeom>
          <a:noFill/>
          <a:ln w="76200">
            <a:solidFill>
              <a:srgbClr val="FF0000"/>
            </a:solidFill>
            <a:round/>
            <a:headEnd/>
            <a:tailEnd type="triangle" w="med" len="med"/>
          </a:ln>
          <a:effectLst/>
        </p:spPr>
        <p:txBody>
          <a:bodyPr lIns="92075" tIns="46038" rIns="92075" bIns="46038"/>
          <a:lstStyle/>
          <a:p>
            <a:endParaRPr lang="en-US"/>
          </a:p>
        </p:txBody>
      </p:sp>
      <p:pic>
        <p:nvPicPr>
          <p:cNvPr id="12" name="domain model 2004.avi">
            <a:hlinkClick r:id="" action="ppaction://media"/>
          </p:cNvPr>
          <p:cNvPicPr>
            <a:picLocks noRot="1" noChangeAspect="1"/>
          </p:cNvPicPr>
          <p:nvPr>
            <a:videoFile r:link="rId1"/>
          </p:nvPr>
        </p:nvPicPr>
        <p:blipFill>
          <a:blip r:embed="rId4" cstate="print"/>
          <a:srcRect b="12479"/>
          <a:stretch>
            <a:fillRect/>
          </a:stretch>
        </p:blipFill>
        <p:spPr>
          <a:xfrm>
            <a:off x="1961270" y="3158405"/>
            <a:ext cx="4608341" cy="36011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2"/>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1346" name="Rectangle 2"/>
          <p:cNvSpPr>
            <a:spLocks noChangeArrowheads="1"/>
          </p:cNvSpPr>
          <p:nvPr/>
        </p:nvSpPr>
        <p:spPr bwMode="auto">
          <a:xfrm>
            <a:off x="0" y="838200"/>
            <a:ext cx="9137650" cy="6019800"/>
          </a:xfrm>
          <a:prstGeom prst="rect">
            <a:avLst/>
          </a:prstGeom>
          <a:noFill/>
          <a:ln w="9525">
            <a:noFill/>
            <a:miter lim="800000"/>
            <a:headEnd/>
            <a:tailEnd/>
          </a:ln>
        </p:spPr>
        <p:txBody>
          <a:bodyPr/>
          <a:lstStyle/>
          <a:p>
            <a:endParaRPr lang="en-US"/>
          </a:p>
        </p:txBody>
      </p:sp>
      <p:sp>
        <p:nvSpPr>
          <p:cNvPr id="441347" name="Freeform 3"/>
          <p:cNvSpPr>
            <a:spLocks/>
          </p:cNvSpPr>
          <p:nvPr/>
        </p:nvSpPr>
        <p:spPr bwMode="auto">
          <a:xfrm>
            <a:off x="4941888" y="1104900"/>
            <a:ext cx="1271587" cy="550863"/>
          </a:xfrm>
          <a:custGeom>
            <a:avLst/>
            <a:gdLst/>
            <a:ahLst/>
            <a:cxnLst>
              <a:cxn ang="0">
                <a:pos x="801" y="0"/>
              </a:cxn>
              <a:cxn ang="0">
                <a:pos x="0" y="0"/>
              </a:cxn>
              <a:cxn ang="0">
                <a:pos x="0" y="347"/>
              </a:cxn>
              <a:cxn ang="0">
                <a:pos x="801" y="347"/>
              </a:cxn>
              <a:cxn ang="0">
                <a:pos x="801" y="0"/>
              </a:cxn>
              <a:cxn ang="0">
                <a:pos x="787" y="7"/>
              </a:cxn>
              <a:cxn ang="0">
                <a:pos x="787" y="340"/>
              </a:cxn>
              <a:cxn ang="0">
                <a:pos x="794" y="333"/>
              </a:cxn>
              <a:cxn ang="0">
                <a:pos x="7" y="333"/>
              </a:cxn>
              <a:cxn ang="0">
                <a:pos x="14" y="340"/>
              </a:cxn>
              <a:cxn ang="0">
                <a:pos x="14" y="7"/>
              </a:cxn>
              <a:cxn ang="0">
                <a:pos x="7" y="15"/>
              </a:cxn>
              <a:cxn ang="0">
                <a:pos x="794" y="15"/>
              </a:cxn>
              <a:cxn ang="0">
                <a:pos x="787" y="7"/>
              </a:cxn>
              <a:cxn ang="0">
                <a:pos x="801" y="0"/>
              </a:cxn>
            </a:cxnLst>
            <a:rect l="0" t="0" r="r" b="b"/>
            <a:pathLst>
              <a:path w="801" h="347">
                <a:moveTo>
                  <a:pt x="801" y="0"/>
                </a:moveTo>
                <a:lnTo>
                  <a:pt x="0" y="0"/>
                </a:lnTo>
                <a:lnTo>
                  <a:pt x="0" y="347"/>
                </a:lnTo>
                <a:lnTo>
                  <a:pt x="801" y="347"/>
                </a:lnTo>
                <a:lnTo>
                  <a:pt x="801" y="0"/>
                </a:lnTo>
                <a:lnTo>
                  <a:pt x="787" y="7"/>
                </a:lnTo>
                <a:lnTo>
                  <a:pt x="787" y="340"/>
                </a:lnTo>
                <a:lnTo>
                  <a:pt x="794" y="333"/>
                </a:lnTo>
                <a:lnTo>
                  <a:pt x="7" y="333"/>
                </a:lnTo>
                <a:lnTo>
                  <a:pt x="14" y="340"/>
                </a:lnTo>
                <a:lnTo>
                  <a:pt x="14" y="7"/>
                </a:lnTo>
                <a:lnTo>
                  <a:pt x="7" y="15"/>
                </a:lnTo>
                <a:lnTo>
                  <a:pt x="794" y="15"/>
                </a:lnTo>
                <a:lnTo>
                  <a:pt x="787" y="7"/>
                </a:lnTo>
                <a:lnTo>
                  <a:pt x="801" y="0"/>
                </a:lnTo>
                <a:close/>
              </a:path>
            </a:pathLst>
          </a:custGeom>
          <a:solidFill>
            <a:srgbClr val="FFFF7D"/>
          </a:solidFill>
          <a:ln w="9525">
            <a:noFill/>
            <a:round/>
            <a:headEnd/>
            <a:tailEnd/>
          </a:ln>
        </p:spPr>
        <p:txBody>
          <a:bodyPr/>
          <a:lstStyle/>
          <a:p>
            <a:endParaRPr lang="en-US"/>
          </a:p>
        </p:txBody>
      </p:sp>
      <p:sp>
        <p:nvSpPr>
          <p:cNvPr id="441348" name="Freeform 4"/>
          <p:cNvSpPr>
            <a:spLocks/>
          </p:cNvSpPr>
          <p:nvPr/>
        </p:nvSpPr>
        <p:spPr bwMode="auto">
          <a:xfrm>
            <a:off x="6740525" y="5410200"/>
            <a:ext cx="671513" cy="501650"/>
          </a:xfrm>
          <a:custGeom>
            <a:avLst/>
            <a:gdLst/>
            <a:ahLst/>
            <a:cxnLst>
              <a:cxn ang="0">
                <a:pos x="409" y="309"/>
              </a:cxn>
              <a:cxn ang="0">
                <a:pos x="416" y="302"/>
              </a:cxn>
              <a:cxn ang="0">
                <a:pos x="8" y="302"/>
              </a:cxn>
              <a:cxn ang="0">
                <a:pos x="15" y="309"/>
              </a:cxn>
              <a:cxn ang="0">
                <a:pos x="15" y="7"/>
              </a:cxn>
              <a:cxn ang="0">
                <a:pos x="8" y="14"/>
              </a:cxn>
              <a:cxn ang="0">
                <a:pos x="416" y="14"/>
              </a:cxn>
              <a:cxn ang="0">
                <a:pos x="409" y="7"/>
              </a:cxn>
              <a:cxn ang="0">
                <a:pos x="409" y="309"/>
              </a:cxn>
              <a:cxn ang="0">
                <a:pos x="423" y="316"/>
              </a:cxn>
              <a:cxn ang="0">
                <a:pos x="423" y="0"/>
              </a:cxn>
              <a:cxn ang="0">
                <a:pos x="0" y="0"/>
              </a:cxn>
              <a:cxn ang="0">
                <a:pos x="0" y="316"/>
              </a:cxn>
              <a:cxn ang="0">
                <a:pos x="423" y="316"/>
              </a:cxn>
              <a:cxn ang="0">
                <a:pos x="409" y="309"/>
              </a:cxn>
            </a:cxnLst>
            <a:rect l="0" t="0" r="r" b="b"/>
            <a:pathLst>
              <a:path w="423" h="316">
                <a:moveTo>
                  <a:pt x="409" y="309"/>
                </a:moveTo>
                <a:lnTo>
                  <a:pt x="416" y="302"/>
                </a:lnTo>
                <a:lnTo>
                  <a:pt x="8" y="302"/>
                </a:lnTo>
                <a:lnTo>
                  <a:pt x="15" y="309"/>
                </a:lnTo>
                <a:lnTo>
                  <a:pt x="15" y="7"/>
                </a:lnTo>
                <a:lnTo>
                  <a:pt x="8" y="14"/>
                </a:lnTo>
                <a:lnTo>
                  <a:pt x="416" y="14"/>
                </a:lnTo>
                <a:lnTo>
                  <a:pt x="409" y="7"/>
                </a:lnTo>
                <a:lnTo>
                  <a:pt x="409" y="309"/>
                </a:lnTo>
                <a:lnTo>
                  <a:pt x="423" y="316"/>
                </a:lnTo>
                <a:lnTo>
                  <a:pt x="423" y="0"/>
                </a:lnTo>
                <a:lnTo>
                  <a:pt x="0" y="0"/>
                </a:lnTo>
                <a:lnTo>
                  <a:pt x="0" y="316"/>
                </a:lnTo>
                <a:lnTo>
                  <a:pt x="423" y="316"/>
                </a:lnTo>
                <a:lnTo>
                  <a:pt x="409" y="309"/>
                </a:lnTo>
                <a:close/>
              </a:path>
            </a:pathLst>
          </a:custGeom>
          <a:solidFill>
            <a:srgbClr val="FFFF7D"/>
          </a:solidFill>
          <a:ln w="9525">
            <a:noFill/>
            <a:round/>
            <a:headEnd/>
            <a:tailEnd/>
          </a:ln>
        </p:spPr>
        <p:txBody>
          <a:bodyPr/>
          <a:lstStyle/>
          <a:p>
            <a:endParaRPr lang="en-US"/>
          </a:p>
        </p:txBody>
      </p:sp>
      <p:sp>
        <p:nvSpPr>
          <p:cNvPr id="441349" name="Freeform 5"/>
          <p:cNvSpPr>
            <a:spLocks/>
          </p:cNvSpPr>
          <p:nvPr/>
        </p:nvSpPr>
        <p:spPr bwMode="auto">
          <a:xfrm>
            <a:off x="6743700" y="4932363"/>
            <a:ext cx="677863" cy="503237"/>
          </a:xfrm>
          <a:custGeom>
            <a:avLst/>
            <a:gdLst/>
            <a:ahLst/>
            <a:cxnLst>
              <a:cxn ang="0">
                <a:pos x="0" y="317"/>
              </a:cxn>
              <a:cxn ang="0">
                <a:pos x="427" y="317"/>
              </a:cxn>
              <a:cxn ang="0">
                <a:pos x="427" y="0"/>
              </a:cxn>
              <a:cxn ang="0">
                <a:pos x="0" y="0"/>
              </a:cxn>
              <a:cxn ang="0">
                <a:pos x="0" y="317"/>
              </a:cxn>
              <a:cxn ang="0">
                <a:pos x="14" y="310"/>
              </a:cxn>
              <a:cxn ang="0">
                <a:pos x="14" y="7"/>
              </a:cxn>
              <a:cxn ang="0">
                <a:pos x="7" y="14"/>
              </a:cxn>
              <a:cxn ang="0">
                <a:pos x="420" y="14"/>
              </a:cxn>
              <a:cxn ang="0">
                <a:pos x="412" y="7"/>
              </a:cxn>
              <a:cxn ang="0">
                <a:pos x="412" y="310"/>
              </a:cxn>
              <a:cxn ang="0">
                <a:pos x="420" y="302"/>
              </a:cxn>
              <a:cxn ang="0">
                <a:pos x="7" y="302"/>
              </a:cxn>
              <a:cxn ang="0">
                <a:pos x="14" y="310"/>
              </a:cxn>
              <a:cxn ang="0">
                <a:pos x="0" y="317"/>
              </a:cxn>
            </a:cxnLst>
            <a:rect l="0" t="0" r="r" b="b"/>
            <a:pathLst>
              <a:path w="427" h="317">
                <a:moveTo>
                  <a:pt x="0" y="317"/>
                </a:moveTo>
                <a:lnTo>
                  <a:pt x="427" y="317"/>
                </a:lnTo>
                <a:lnTo>
                  <a:pt x="427" y="0"/>
                </a:lnTo>
                <a:lnTo>
                  <a:pt x="0" y="0"/>
                </a:lnTo>
                <a:lnTo>
                  <a:pt x="0" y="317"/>
                </a:lnTo>
                <a:lnTo>
                  <a:pt x="14" y="310"/>
                </a:lnTo>
                <a:lnTo>
                  <a:pt x="14" y="7"/>
                </a:lnTo>
                <a:lnTo>
                  <a:pt x="7" y="14"/>
                </a:lnTo>
                <a:lnTo>
                  <a:pt x="420" y="14"/>
                </a:lnTo>
                <a:lnTo>
                  <a:pt x="412" y="7"/>
                </a:lnTo>
                <a:lnTo>
                  <a:pt x="412" y="310"/>
                </a:lnTo>
                <a:lnTo>
                  <a:pt x="420" y="302"/>
                </a:lnTo>
                <a:lnTo>
                  <a:pt x="7" y="302"/>
                </a:lnTo>
                <a:lnTo>
                  <a:pt x="14" y="310"/>
                </a:lnTo>
                <a:lnTo>
                  <a:pt x="0" y="317"/>
                </a:lnTo>
                <a:close/>
              </a:path>
            </a:pathLst>
          </a:custGeom>
          <a:solidFill>
            <a:srgbClr val="FFFF7D"/>
          </a:solidFill>
          <a:ln w="9525">
            <a:noFill/>
            <a:round/>
            <a:headEnd/>
            <a:tailEnd/>
          </a:ln>
        </p:spPr>
        <p:txBody>
          <a:bodyPr/>
          <a:lstStyle/>
          <a:p>
            <a:endParaRPr lang="en-US"/>
          </a:p>
        </p:txBody>
      </p:sp>
      <p:sp>
        <p:nvSpPr>
          <p:cNvPr id="441350" name="Rectangle 6"/>
          <p:cNvSpPr>
            <a:spLocks noChangeArrowheads="1"/>
          </p:cNvSpPr>
          <p:nvPr/>
        </p:nvSpPr>
        <p:spPr bwMode="auto">
          <a:xfrm>
            <a:off x="4527550" y="1104900"/>
            <a:ext cx="63500" cy="5481638"/>
          </a:xfrm>
          <a:prstGeom prst="rect">
            <a:avLst/>
          </a:prstGeom>
          <a:solidFill>
            <a:srgbClr val="111111"/>
          </a:solidFill>
          <a:ln w="9525">
            <a:noFill/>
            <a:miter lim="800000"/>
            <a:headEnd/>
            <a:tailEnd/>
          </a:ln>
        </p:spPr>
        <p:txBody>
          <a:bodyPr/>
          <a:lstStyle/>
          <a:p>
            <a:endParaRPr lang="en-US"/>
          </a:p>
        </p:txBody>
      </p:sp>
      <p:sp>
        <p:nvSpPr>
          <p:cNvPr id="441351" name="Freeform 7"/>
          <p:cNvSpPr>
            <a:spLocks/>
          </p:cNvSpPr>
          <p:nvPr/>
        </p:nvSpPr>
        <p:spPr bwMode="auto">
          <a:xfrm>
            <a:off x="7780338" y="4756150"/>
            <a:ext cx="1096962" cy="625475"/>
          </a:xfrm>
          <a:custGeom>
            <a:avLst/>
            <a:gdLst/>
            <a:ahLst/>
            <a:cxnLst>
              <a:cxn ang="0">
                <a:pos x="277" y="4"/>
              </a:cxn>
              <a:cxn ang="0">
                <a:pos x="154" y="34"/>
              </a:cxn>
              <a:cxn ang="0">
                <a:pos x="83" y="72"/>
              </a:cxn>
              <a:cxn ang="0">
                <a:pos x="43" y="102"/>
              </a:cxn>
              <a:cxn ang="0">
                <a:pos x="17" y="138"/>
              </a:cxn>
              <a:cxn ang="0">
                <a:pos x="2" y="175"/>
              </a:cxn>
              <a:cxn ang="0">
                <a:pos x="8" y="236"/>
              </a:cxn>
              <a:cxn ang="0">
                <a:pos x="18" y="256"/>
              </a:cxn>
              <a:cxn ang="0">
                <a:pos x="61" y="308"/>
              </a:cxn>
              <a:cxn ang="0">
                <a:pos x="104" y="336"/>
              </a:cxn>
              <a:cxn ang="0">
                <a:pos x="156" y="362"/>
              </a:cxn>
              <a:cxn ang="0">
                <a:pos x="279" y="390"/>
              </a:cxn>
              <a:cxn ang="0">
                <a:pos x="416" y="390"/>
              </a:cxn>
              <a:cxn ang="0">
                <a:pos x="538" y="362"/>
              </a:cxn>
              <a:cxn ang="0">
                <a:pos x="609" y="322"/>
              </a:cxn>
              <a:cxn ang="0">
                <a:pos x="648" y="292"/>
              </a:cxn>
              <a:cxn ang="0">
                <a:pos x="675" y="256"/>
              </a:cxn>
              <a:cxn ang="0">
                <a:pos x="689" y="218"/>
              </a:cxn>
              <a:cxn ang="0">
                <a:pos x="684" y="158"/>
              </a:cxn>
              <a:cxn ang="0">
                <a:pos x="673" y="138"/>
              </a:cxn>
              <a:cxn ang="0">
                <a:pos x="631" y="86"/>
              </a:cxn>
              <a:cxn ang="0">
                <a:pos x="588" y="59"/>
              </a:cxn>
              <a:cxn ang="0">
                <a:pos x="536" y="34"/>
              </a:cxn>
              <a:cxn ang="0">
                <a:pos x="415" y="4"/>
              </a:cxn>
              <a:cxn ang="0">
                <a:pos x="415" y="18"/>
              </a:cxn>
              <a:cxn ang="0">
                <a:pos x="532" y="48"/>
              </a:cxn>
              <a:cxn ang="0">
                <a:pos x="581" y="70"/>
              </a:cxn>
              <a:cxn ang="0">
                <a:pos x="620" y="97"/>
              </a:cxn>
              <a:cxn ang="0">
                <a:pos x="652" y="127"/>
              </a:cxn>
              <a:cxn ang="0">
                <a:pos x="670" y="163"/>
              </a:cxn>
              <a:cxn ang="0">
                <a:pos x="675" y="177"/>
              </a:cxn>
              <a:cxn ang="0">
                <a:pos x="675" y="215"/>
              </a:cxn>
              <a:cxn ang="0">
                <a:pos x="661" y="249"/>
              </a:cxn>
              <a:cxn ang="0">
                <a:pos x="652" y="265"/>
              </a:cxn>
              <a:cxn ang="0">
                <a:pos x="622" y="297"/>
              </a:cxn>
              <a:cxn ang="0">
                <a:pos x="581" y="324"/>
              </a:cxn>
              <a:cxn ang="0">
                <a:pos x="475" y="365"/>
              </a:cxn>
              <a:cxn ang="0">
                <a:pos x="347" y="379"/>
              </a:cxn>
              <a:cxn ang="0">
                <a:pos x="216" y="365"/>
              </a:cxn>
              <a:cxn ang="0">
                <a:pos x="111" y="324"/>
              </a:cxn>
              <a:cxn ang="0">
                <a:pos x="70" y="297"/>
              </a:cxn>
              <a:cxn ang="0">
                <a:pos x="40" y="265"/>
              </a:cxn>
              <a:cxn ang="0">
                <a:pos x="31" y="249"/>
              </a:cxn>
              <a:cxn ang="0">
                <a:pos x="17" y="215"/>
              </a:cxn>
              <a:cxn ang="0">
                <a:pos x="17" y="177"/>
              </a:cxn>
              <a:cxn ang="0">
                <a:pos x="22" y="163"/>
              </a:cxn>
              <a:cxn ang="0">
                <a:pos x="40" y="127"/>
              </a:cxn>
              <a:cxn ang="0">
                <a:pos x="72" y="97"/>
              </a:cxn>
              <a:cxn ang="0">
                <a:pos x="111" y="70"/>
              </a:cxn>
              <a:cxn ang="0">
                <a:pos x="159" y="48"/>
              </a:cxn>
              <a:cxn ang="0">
                <a:pos x="279" y="18"/>
              </a:cxn>
            </a:cxnLst>
            <a:rect l="0" t="0" r="r" b="b"/>
            <a:pathLst>
              <a:path w="691" h="394">
                <a:moveTo>
                  <a:pt x="347" y="0"/>
                </a:moveTo>
                <a:lnTo>
                  <a:pt x="279" y="4"/>
                </a:lnTo>
                <a:lnTo>
                  <a:pt x="277" y="4"/>
                </a:lnTo>
                <a:lnTo>
                  <a:pt x="213" y="16"/>
                </a:lnTo>
                <a:lnTo>
                  <a:pt x="156" y="34"/>
                </a:lnTo>
                <a:lnTo>
                  <a:pt x="154" y="34"/>
                </a:lnTo>
                <a:lnTo>
                  <a:pt x="104" y="57"/>
                </a:lnTo>
                <a:lnTo>
                  <a:pt x="104" y="59"/>
                </a:lnTo>
                <a:lnTo>
                  <a:pt x="83" y="72"/>
                </a:lnTo>
                <a:lnTo>
                  <a:pt x="63" y="86"/>
                </a:lnTo>
                <a:lnTo>
                  <a:pt x="61" y="86"/>
                </a:lnTo>
                <a:lnTo>
                  <a:pt x="43" y="102"/>
                </a:lnTo>
                <a:lnTo>
                  <a:pt x="29" y="120"/>
                </a:lnTo>
                <a:lnTo>
                  <a:pt x="18" y="138"/>
                </a:lnTo>
                <a:lnTo>
                  <a:pt x="17" y="138"/>
                </a:lnTo>
                <a:lnTo>
                  <a:pt x="8" y="156"/>
                </a:lnTo>
                <a:lnTo>
                  <a:pt x="8" y="158"/>
                </a:lnTo>
                <a:lnTo>
                  <a:pt x="2" y="175"/>
                </a:lnTo>
                <a:lnTo>
                  <a:pt x="0" y="197"/>
                </a:lnTo>
                <a:lnTo>
                  <a:pt x="2" y="218"/>
                </a:lnTo>
                <a:lnTo>
                  <a:pt x="8" y="236"/>
                </a:lnTo>
                <a:lnTo>
                  <a:pt x="8" y="238"/>
                </a:lnTo>
                <a:lnTo>
                  <a:pt x="17" y="256"/>
                </a:lnTo>
                <a:lnTo>
                  <a:pt x="18" y="256"/>
                </a:lnTo>
                <a:lnTo>
                  <a:pt x="29" y="274"/>
                </a:lnTo>
                <a:lnTo>
                  <a:pt x="43" y="292"/>
                </a:lnTo>
                <a:lnTo>
                  <a:pt x="61" y="308"/>
                </a:lnTo>
                <a:lnTo>
                  <a:pt x="63" y="308"/>
                </a:lnTo>
                <a:lnTo>
                  <a:pt x="83" y="322"/>
                </a:lnTo>
                <a:lnTo>
                  <a:pt x="104" y="336"/>
                </a:lnTo>
                <a:lnTo>
                  <a:pt x="104" y="338"/>
                </a:lnTo>
                <a:lnTo>
                  <a:pt x="154" y="362"/>
                </a:lnTo>
                <a:lnTo>
                  <a:pt x="156" y="362"/>
                </a:lnTo>
                <a:lnTo>
                  <a:pt x="213" y="379"/>
                </a:lnTo>
                <a:lnTo>
                  <a:pt x="277" y="390"/>
                </a:lnTo>
                <a:lnTo>
                  <a:pt x="279" y="390"/>
                </a:lnTo>
                <a:lnTo>
                  <a:pt x="347" y="394"/>
                </a:lnTo>
                <a:lnTo>
                  <a:pt x="415" y="390"/>
                </a:lnTo>
                <a:lnTo>
                  <a:pt x="416" y="390"/>
                </a:lnTo>
                <a:lnTo>
                  <a:pt x="479" y="379"/>
                </a:lnTo>
                <a:lnTo>
                  <a:pt x="536" y="362"/>
                </a:lnTo>
                <a:lnTo>
                  <a:pt x="538" y="362"/>
                </a:lnTo>
                <a:lnTo>
                  <a:pt x="588" y="338"/>
                </a:lnTo>
                <a:lnTo>
                  <a:pt x="588" y="336"/>
                </a:lnTo>
                <a:lnTo>
                  <a:pt x="609" y="322"/>
                </a:lnTo>
                <a:lnTo>
                  <a:pt x="629" y="308"/>
                </a:lnTo>
                <a:lnTo>
                  <a:pt x="631" y="308"/>
                </a:lnTo>
                <a:lnTo>
                  <a:pt x="648" y="292"/>
                </a:lnTo>
                <a:lnTo>
                  <a:pt x="663" y="274"/>
                </a:lnTo>
                <a:lnTo>
                  <a:pt x="673" y="256"/>
                </a:lnTo>
                <a:lnTo>
                  <a:pt x="675" y="256"/>
                </a:lnTo>
                <a:lnTo>
                  <a:pt x="684" y="238"/>
                </a:lnTo>
                <a:lnTo>
                  <a:pt x="684" y="236"/>
                </a:lnTo>
                <a:lnTo>
                  <a:pt x="689" y="218"/>
                </a:lnTo>
                <a:lnTo>
                  <a:pt x="691" y="197"/>
                </a:lnTo>
                <a:lnTo>
                  <a:pt x="689" y="175"/>
                </a:lnTo>
                <a:lnTo>
                  <a:pt x="684" y="158"/>
                </a:lnTo>
                <a:lnTo>
                  <a:pt x="684" y="156"/>
                </a:lnTo>
                <a:lnTo>
                  <a:pt x="675" y="138"/>
                </a:lnTo>
                <a:lnTo>
                  <a:pt x="673" y="138"/>
                </a:lnTo>
                <a:lnTo>
                  <a:pt x="663" y="120"/>
                </a:lnTo>
                <a:lnTo>
                  <a:pt x="648" y="102"/>
                </a:lnTo>
                <a:lnTo>
                  <a:pt x="631" y="86"/>
                </a:lnTo>
                <a:lnTo>
                  <a:pt x="629" y="86"/>
                </a:lnTo>
                <a:lnTo>
                  <a:pt x="609" y="72"/>
                </a:lnTo>
                <a:lnTo>
                  <a:pt x="588" y="59"/>
                </a:lnTo>
                <a:lnTo>
                  <a:pt x="588" y="57"/>
                </a:lnTo>
                <a:lnTo>
                  <a:pt x="538" y="34"/>
                </a:lnTo>
                <a:lnTo>
                  <a:pt x="536" y="34"/>
                </a:lnTo>
                <a:lnTo>
                  <a:pt x="479" y="16"/>
                </a:lnTo>
                <a:lnTo>
                  <a:pt x="416" y="4"/>
                </a:lnTo>
                <a:lnTo>
                  <a:pt x="415" y="4"/>
                </a:lnTo>
                <a:lnTo>
                  <a:pt x="347" y="0"/>
                </a:lnTo>
                <a:lnTo>
                  <a:pt x="347" y="14"/>
                </a:lnTo>
                <a:lnTo>
                  <a:pt x="415" y="18"/>
                </a:lnTo>
                <a:lnTo>
                  <a:pt x="413" y="18"/>
                </a:lnTo>
                <a:lnTo>
                  <a:pt x="475" y="30"/>
                </a:lnTo>
                <a:lnTo>
                  <a:pt x="532" y="48"/>
                </a:lnTo>
                <a:lnTo>
                  <a:pt x="531" y="48"/>
                </a:lnTo>
                <a:lnTo>
                  <a:pt x="581" y="72"/>
                </a:lnTo>
                <a:lnTo>
                  <a:pt x="581" y="70"/>
                </a:lnTo>
                <a:lnTo>
                  <a:pt x="602" y="82"/>
                </a:lnTo>
                <a:lnTo>
                  <a:pt x="622" y="97"/>
                </a:lnTo>
                <a:lnTo>
                  <a:pt x="620" y="97"/>
                </a:lnTo>
                <a:lnTo>
                  <a:pt x="638" y="113"/>
                </a:lnTo>
                <a:lnTo>
                  <a:pt x="652" y="129"/>
                </a:lnTo>
                <a:lnTo>
                  <a:pt x="652" y="127"/>
                </a:lnTo>
                <a:lnTo>
                  <a:pt x="663" y="145"/>
                </a:lnTo>
                <a:lnTo>
                  <a:pt x="661" y="145"/>
                </a:lnTo>
                <a:lnTo>
                  <a:pt x="670" y="163"/>
                </a:lnTo>
                <a:lnTo>
                  <a:pt x="670" y="161"/>
                </a:lnTo>
                <a:lnTo>
                  <a:pt x="675" y="179"/>
                </a:lnTo>
                <a:lnTo>
                  <a:pt x="675" y="177"/>
                </a:lnTo>
                <a:lnTo>
                  <a:pt x="677" y="197"/>
                </a:lnTo>
                <a:lnTo>
                  <a:pt x="675" y="217"/>
                </a:lnTo>
                <a:lnTo>
                  <a:pt x="675" y="215"/>
                </a:lnTo>
                <a:lnTo>
                  <a:pt x="670" y="233"/>
                </a:lnTo>
                <a:lnTo>
                  <a:pt x="670" y="231"/>
                </a:lnTo>
                <a:lnTo>
                  <a:pt x="661" y="249"/>
                </a:lnTo>
                <a:lnTo>
                  <a:pt x="663" y="249"/>
                </a:lnTo>
                <a:lnTo>
                  <a:pt x="652" y="267"/>
                </a:lnTo>
                <a:lnTo>
                  <a:pt x="652" y="265"/>
                </a:lnTo>
                <a:lnTo>
                  <a:pt x="638" y="281"/>
                </a:lnTo>
                <a:lnTo>
                  <a:pt x="620" y="297"/>
                </a:lnTo>
                <a:lnTo>
                  <a:pt x="622" y="297"/>
                </a:lnTo>
                <a:lnTo>
                  <a:pt x="602" y="311"/>
                </a:lnTo>
                <a:lnTo>
                  <a:pt x="581" y="326"/>
                </a:lnTo>
                <a:lnTo>
                  <a:pt x="581" y="324"/>
                </a:lnTo>
                <a:lnTo>
                  <a:pt x="531" y="347"/>
                </a:lnTo>
                <a:lnTo>
                  <a:pt x="532" y="347"/>
                </a:lnTo>
                <a:lnTo>
                  <a:pt x="475" y="365"/>
                </a:lnTo>
                <a:lnTo>
                  <a:pt x="413" y="376"/>
                </a:lnTo>
                <a:lnTo>
                  <a:pt x="415" y="376"/>
                </a:lnTo>
                <a:lnTo>
                  <a:pt x="347" y="379"/>
                </a:lnTo>
                <a:lnTo>
                  <a:pt x="279" y="376"/>
                </a:lnTo>
                <a:lnTo>
                  <a:pt x="281" y="376"/>
                </a:lnTo>
                <a:lnTo>
                  <a:pt x="216" y="365"/>
                </a:lnTo>
                <a:lnTo>
                  <a:pt x="159" y="347"/>
                </a:lnTo>
                <a:lnTo>
                  <a:pt x="161" y="347"/>
                </a:lnTo>
                <a:lnTo>
                  <a:pt x="111" y="324"/>
                </a:lnTo>
                <a:lnTo>
                  <a:pt x="111" y="326"/>
                </a:lnTo>
                <a:lnTo>
                  <a:pt x="90" y="311"/>
                </a:lnTo>
                <a:lnTo>
                  <a:pt x="70" y="297"/>
                </a:lnTo>
                <a:lnTo>
                  <a:pt x="72" y="297"/>
                </a:lnTo>
                <a:lnTo>
                  <a:pt x="54" y="281"/>
                </a:lnTo>
                <a:lnTo>
                  <a:pt x="40" y="265"/>
                </a:lnTo>
                <a:lnTo>
                  <a:pt x="40" y="267"/>
                </a:lnTo>
                <a:lnTo>
                  <a:pt x="29" y="249"/>
                </a:lnTo>
                <a:lnTo>
                  <a:pt x="31" y="249"/>
                </a:lnTo>
                <a:lnTo>
                  <a:pt x="22" y="231"/>
                </a:lnTo>
                <a:lnTo>
                  <a:pt x="22" y="233"/>
                </a:lnTo>
                <a:lnTo>
                  <a:pt x="17" y="215"/>
                </a:lnTo>
                <a:lnTo>
                  <a:pt x="17" y="217"/>
                </a:lnTo>
                <a:lnTo>
                  <a:pt x="15" y="197"/>
                </a:lnTo>
                <a:lnTo>
                  <a:pt x="17" y="177"/>
                </a:lnTo>
                <a:lnTo>
                  <a:pt x="17" y="179"/>
                </a:lnTo>
                <a:lnTo>
                  <a:pt x="22" y="161"/>
                </a:lnTo>
                <a:lnTo>
                  <a:pt x="22" y="163"/>
                </a:lnTo>
                <a:lnTo>
                  <a:pt x="31" y="145"/>
                </a:lnTo>
                <a:lnTo>
                  <a:pt x="29" y="145"/>
                </a:lnTo>
                <a:lnTo>
                  <a:pt x="40" y="127"/>
                </a:lnTo>
                <a:lnTo>
                  <a:pt x="40" y="129"/>
                </a:lnTo>
                <a:lnTo>
                  <a:pt x="54" y="113"/>
                </a:lnTo>
                <a:lnTo>
                  <a:pt x="72" y="97"/>
                </a:lnTo>
                <a:lnTo>
                  <a:pt x="70" y="97"/>
                </a:lnTo>
                <a:lnTo>
                  <a:pt x="90" y="82"/>
                </a:lnTo>
                <a:lnTo>
                  <a:pt x="111" y="70"/>
                </a:lnTo>
                <a:lnTo>
                  <a:pt x="111" y="72"/>
                </a:lnTo>
                <a:lnTo>
                  <a:pt x="161" y="48"/>
                </a:lnTo>
                <a:lnTo>
                  <a:pt x="159" y="48"/>
                </a:lnTo>
                <a:lnTo>
                  <a:pt x="216" y="30"/>
                </a:lnTo>
                <a:lnTo>
                  <a:pt x="281" y="18"/>
                </a:lnTo>
                <a:lnTo>
                  <a:pt x="279" y="18"/>
                </a:lnTo>
                <a:lnTo>
                  <a:pt x="347" y="14"/>
                </a:lnTo>
                <a:lnTo>
                  <a:pt x="347" y="0"/>
                </a:lnTo>
                <a:close/>
              </a:path>
            </a:pathLst>
          </a:custGeom>
          <a:solidFill>
            <a:srgbClr val="FFFF7D"/>
          </a:solidFill>
          <a:ln w="9525">
            <a:noFill/>
            <a:round/>
            <a:headEnd/>
            <a:tailEnd/>
          </a:ln>
        </p:spPr>
        <p:txBody>
          <a:bodyPr/>
          <a:lstStyle/>
          <a:p>
            <a:endParaRPr lang="en-US"/>
          </a:p>
        </p:txBody>
      </p:sp>
      <p:sp>
        <p:nvSpPr>
          <p:cNvPr id="441352" name="Freeform 8"/>
          <p:cNvSpPr>
            <a:spLocks/>
          </p:cNvSpPr>
          <p:nvPr/>
        </p:nvSpPr>
        <p:spPr bwMode="auto">
          <a:xfrm>
            <a:off x="7885113" y="4492625"/>
            <a:ext cx="868362" cy="493713"/>
          </a:xfrm>
          <a:custGeom>
            <a:avLst/>
            <a:gdLst/>
            <a:ahLst/>
            <a:cxnLst>
              <a:cxn ang="0">
                <a:pos x="220" y="3"/>
              </a:cxn>
              <a:cxn ang="0">
                <a:pos x="168" y="12"/>
              </a:cxn>
              <a:cxn ang="0">
                <a:pos x="83" y="44"/>
              </a:cxn>
              <a:cxn ang="0">
                <a:pos x="49" y="68"/>
              </a:cxn>
              <a:cxn ang="0">
                <a:pos x="6" y="125"/>
              </a:cxn>
              <a:cxn ang="0">
                <a:pos x="2" y="141"/>
              </a:cxn>
              <a:cxn ang="0">
                <a:pos x="2" y="170"/>
              </a:cxn>
              <a:cxn ang="0">
                <a:pos x="6" y="186"/>
              </a:cxn>
              <a:cxn ang="0">
                <a:pos x="49" y="243"/>
              </a:cxn>
              <a:cxn ang="0">
                <a:pos x="83" y="266"/>
              </a:cxn>
              <a:cxn ang="0">
                <a:pos x="168" y="298"/>
              </a:cxn>
              <a:cxn ang="0">
                <a:pos x="220" y="307"/>
              </a:cxn>
              <a:cxn ang="0">
                <a:pos x="327" y="307"/>
              </a:cxn>
              <a:cxn ang="0">
                <a:pos x="379" y="298"/>
              </a:cxn>
              <a:cxn ang="0">
                <a:pos x="465" y="266"/>
              </a:cxn>
              <a:cxn ang="0">
                <a:pos x="498" y="243"/>
              </a:cxn>
              <a:cxn ang="0">
                <a:pos x="541" y="186"/>
              </a:cxn>
              <a:cxn ang="0">
                <a:pos x="545" y="170"/>
              </a:cxn>
              <a:cxn ang="0">
                <a:pos x="545" y="141"/>
              </a:cxn>
              <a:cxn ang="0">
                <a:pos x="541" y="125"/>
              </a:cxn>
              <a:cxn ang="0">
                <a:pos x="498" y="68"/>
              </a:cxn>
              <a:cxn ang="0">
                <a:pos x="465" y="44"/>
              </a:cxn>
              <a:cxn ang="0">
                <a:pos x="379" y="12"/>
              </a:cxn>
              <a:cxn ang="0">
                <a:pos x="327" y="3"/>
              </a:cxn>
              <a:cxn ang="0">
                <a:pos x="274" y="14"/>
              </a:cxn>
              <a:cxn ang="0">
                <a:pos x="325" y="17"/>
              </a:cxn>
              <a:cxn ang="0">
                <a:pos x="420" y="39"/>
              </a:cxn>
              <a:cxn ang="0">
                <a:pos x="457" y="59"/>
              </a:cxn>
              <a:cxn ang="0">
                <a:pos x="490" y="78"/>
              </a:cxn>
              <a:cxn ang="0">
                <a:pos x="513" y="103"/>
              </a:cxn>
              <a:cxn ang="0">
                <a:pos x="529" y="130"/>
              </a:cxn>
              <a:cxn ang="0">
                <a:pos x="531" y="143"/>
              </a:cxn>
              <a:cxn ang="0">
                <a:pos x="532" y="155"/>
              </a:cxn>
              <a:cxn ang="0">
                <a:pos x="531" y="168"/>
              </a:cxn>
              <a:cxn ang="0">
                <a:pos x="529" y="180"/>
              </a:cxn>
              <a:cxn ang="0">
                <a:pos x="513" y="207"/>
              </a:cxn>
              <a:cxn ang="0">
                <a:pos x="490" y="232"/>
              </a:cxn>
              <a:cxn ang="0">
                <a:pos x="457" y="252"/>
              </a:cxn>
              <a:cxn ang="0">
                <a:pos x="420" y="272"/>
              </a:cxn>
              <a:cxn ang="0">
                <a:pos x="325" y="293"/>
              </a:cxn>
              <a:cxn ang="0">
                <a:pos x="274" y="297"/>
              </a:cxn>
              <a:cxn ang="0">
                <a:pos x="222" y="293"/>
              </a:cxn>
              <a:cxn ang="0">
                <a:pos x="127" y="272"/>
              </a:cxn>
              <a:cxn ang="0">
                <a:pos x="90" y="252"/>
              </a:cxn>
              <a:cxn ang="0">
                <a:pos x="58" y="232"/>
              </a:cxn>
              <a:cxn ang="0">
                <a:pos x="34" y="207"/>
              </a:cxn>
              <a:cxn ang="0">
                <a:pos x="18" y="180"/>
              </a:cxn>
              <a:cxn ang="0">
                <a:pos x="17" y="168"/>
              </a:cxn>
              <a:cxn ang="0">
                <a:pos x="15" y="155"/>
              </a:cxn>
              <a:cxn ang="0">
                <a:pos x="17" y="143"/>
              </a:cxn>
              <a:cxn ang="0">
                <a:pos x="18" y="130"/>
              </a:cxn>
              <a:cxn ang="0">
                <a:pos x="34" y="103"/>
              </a:cxn>
              <a:cxn ang="0">
                <a:pos x="58" y="78"/>
              </a:cxn>
              <a:cxn ang="0">
                <a:pos x="90" y="59"/>
              </a:cxn>
              <a:cxn ang="0">
                <a:pos x="127" y="39"/>
              </a:cxn>
              <a:cxn ang="0">
                <a:pos x="222" y="17"/>
              </a:cxn>
              <a:cxn ang="0">
                <a:pos x="274" y="14"/>
              </a:cxn>
            </a:cxnLst>
            <a:rect l="0" t="0" r="r" b="b"/>
            <a:pathLst>
              <a:path w="547" h="311">
                <a:moveTo>
                  <a:pt x="274" y="0"/>
                </a:moveTo>
                <a:lnTo>
                  <a:pt x="220" y="3"/>
                </a:lnTo>
                <a:lnTo>
                  <a:pt x="218" y="3"/>
                </a:lnTo>
                <a:lnTo>
                  <a:pt x="168" y="12"/>
                </a:lnTo>
                <a:lnTo>
                  <a:pt x="124" y="25"/>
                </a:lnTo>
                <a:lnTo>
                  <a:pt x="83" y="44"/>
                </a:lnTo>
                <a:lnTo>
                  <a:pt x="83" y="46"/>
                </a:lnTo>
                <a:lnTo>
                  <a:pt x="49" y="68"/>
                </a:lnTo>
                <a:lnTo>
                  <a:pt x="24" y="94"/>
                </a:lnTo>
                <a:lnTo>
                  <a:pt x="6" y="125"/>
                </a:lnTo>
                <a:lnTo>
                  <a:pt x="2" y="139"/>
                </a:lnTo>
                <a:lnTo>
                  <a:pt x="2" y="141"/>
                </a:lnTo>
                <a:lnTo>
                  <a:pt x="0" y="155"/>
                </a:lnTo>
                <a:lnTo>
                  <a:pt x="2" y="170"/>
                </a:lnTo>
                <a:lnTo>
                  <a:pt x="2" y="171"/>
                </a:lnTo>
                <a:lnTo>
                  <a:pt x="6" y="186"/>
                </a:lnTo>
                <a:lnTo>
                  <a:pt x="24" y="216"/>
                </a:lnTo>
                <a:lnTo>
                  <a:pt x="49" y="243"/>
                </a:lnTo>
                <a:lnTo>
                  <a:pt x="83" y="264"/>
                </a:lnTo>
                <a:lnTo>
                  <a:pt x="83" y="266"/>
                </a:lnTo>
                <a:lnTo>
                  <a:pt x="124" y="286"/>
                </a:lnTo>
                <a:lnTo>
                  <a:pt x="168" y="298"/>
                </a:lnTo>
                <a:lnTo>
                  <a:pt x="218" y="307"/>
                </a:lnTo>
                <a:lnTo>
                  <a:pt x="220" y="307"/>
                </a:lnTo>
                <a:lnTo>
                  <a:pt x="274" y="311"/>
                </a:lnTo>
                <a:lnTo>
                  <a:pt x="327" y="307"/>
                </a:lnTo>
                <a:lnTo>
                  <a:pt x="329" y="307"/>
                </a:lnTo>
                <a:lnTo>
                  <a:pt x="379" y="298"/>
                </a:lnTo>
                <a:lnTo>
                  <a:pt x="424" y="286"/>
                </a:lnTo>
                <a:lnTo>
                  <a:pt x="465" y="266"/>
                </a:lnTo>
                <a:lnTo>
                  <a:pt x="465" y="264"/>
                </a:lnTo>
                <a:lnTo>
                  <a:pt x="498" y="243"/>
                </a:lnTo>
                <a:lnTo>
                  <a:pt x="523" y="216"/>
                </a:lnTo>
                <a:lnTo>
                  <a:pt x="541" y="186"/>
                </a:lnTo>
                <a:lnTo>
                  <a:pt x="545" y="171"/>
                </a:lnTo>
                <a:lnTo>
                  <a:pt x="545" y="170"/>
                </a:lnTo>
                <a:lnTo>
                  <a:pt x="547" y="155"/>
                </a:lnTo>
                <a:lnTo>
                  <a:pt x="545" y="141"/>
                </a:lnTo>
                <a:lnTo>
                  <a:pt x="545" y="139"/>
                </a:lnTo>
                <a:lnTo>
                  <a:pt x="541" y="125"/>
                </a:lnTo>
                <a:lnTo>
                  <a:pt x="523" y="94"/>
                </a:lnTo>
                <a:lnTo>
                  <a:pt x="498" y="68"/>
                </a:lnTo>
                <a:lnTo>
                  <a:pt x="465" y="46"/>
                </a:lnTo>
                <a:lnTo>
                  <a:pt x="465" y="44"/>
                </a:lnTo>
                <a:lnTo>
                  <a:pt x="424" y="25"/>
                </a:lnTo>
                <a:lnTo>
                  <a:pt x="379" y="12"/>
                </a:lnTo>
                <a:lnTo>
                  <a:pt x="329" y="3"/>
                </a:lnTo>
                <a:lnTo>
                  <a:pt x="327" y="3"/>
                </a:lnTo>
                <a:lnTo>
                  <a:pt x="274" y="0"/>
                </a:lnTo>
                <a:lnTo>
                  <a:pt x="274" y="14"/>
                </a:lnTo>
                <a:lnTo>
                  <a:pt x="327" y="17"/>
                </a:lnTo>
                <a:lnTo>
                  <a:pt x="325" y="17"/>
                </a:lnTo>
                <a:lnTo>
                  <a:pt x="375" y="26"/>
                </a:lnTo>
                <a:lnTo>
                  <a:pt x="420" y="39"/>
                </a:lnTo>
                <a:lnTo>
                  <a:pt x="418" y="39"/>
                </a:lnTo>
                <a:lnTo>
                  <a:pt x="457" y="59"/>
                </a:lnTo>
                <a:lnTo>
                  <a:pt x="457" y="57"/>
                </a:lnTo>
                <a:lnTo>
                  <a:pt x="490" y="78"/>
                </a:lnTo>
                <a:lnTo>
                  <a:pt x="488" y="78"/>
                </a:lnTo>
                <a:lnTo>
                  <a:pt x="513" y="103"/>
                </a:lnTo>
                <a:lnTo>
                  <a:pt x="513" y="102"/>
                </a:lnTo>
                <a:lnTo>
                  <a:pt x="529" y="130"/>
                </a:lnTo>
                <a:lnTo>
                  <a:pt x="527" y="128"/>
                </a:lnTo>
                <a:lnTo>
                  <a:pt x="531" y="143"/>
                </a:lnTo>
                <a:lnTo>
                  <a:pt x="531" y="141"/>
                </a:lnTo>
                <a:lnTo>
                  <a:pt x="532" y="155"/>
                </a:lnTo>
                <a:lnTo>
                  <a:pt x="531" y="170"/>
                </a:lnTo>
                <a:lnTo>
                  <a:pt x="531" y="168"/>
                </a:lnTo>
                <a:lnTo>
                  <a:pt x="527" y="182"/>
                </a:lnTo>
                <a:lnTo>
                  <a:pt x="529" y="180"/>
                </a:lnTo>
                <a:lnTo>
                  <a:pt x="513" y="209"/>
                </a:lnTo>
                <a:lnTo>
                  <a:pt x="513" y="207"/>
                </a:lnTo>
                <a:lnTo>
                  <a:pt x="488" y="232"/>
                </a:lnTo>
                <a:lnTo>
                  <a:pt x="490" y="232"/>
                </a:lnTo>
                <a:lnTo>
                  <a:pt x="457" y="254"/>
                </a:lnTo>
                <a:lnTo>
                  <a:pt x="457" y="252"/>
                </a:lnTo>
                <a:lnTo>
                  <a:pt x="418" y="272"/>
                </a:lnTo>
                <a:lnTo>
                  <a:pt x="420" y="272"/>
                </a:lnTo>
                <a:lnTo>
                  <a:pt x="375" y="284"/>
                </a:lnTo>
                <a:lnTo>
                  <a:pt x="325" y="293"/>
                </a:lnTo>
                <a:lnTo>
                  <a:pt x="327" y="293"/>
                </a:lnTo>
                <a:lnTo>
                  <a:pt x="274" y="297"/>
                </a:lnTo>
                <a:lnTo>
                  <a:pt x="220" y="293"/>
                </a:lnTo>
                <a:lnTo>
                  <a:pt x="222" y="293"/>
                </a:lnTo>
                <a:lnTo>
                  <a:pt x="172" y="284"/>
                </a:lnTo>
                <a:lnTo>
                  <a:pt x="127" y="272"/>
                </a:lnTo>
                <a:lnTo>
                  <a:pt x="129" y="272"/>
                </a:lnTo>
                <a:lnTo>
                  <a:pt x="90" y="252"/>
                </a:lnTo>
                <a:lnTo>
                  <a:pt x="90" y="254"/>
                </a:lnTo>
                <a:lnTo>
                  <a:pt x="58" y="232"/>
                </a:lnTo>
                <a:lnTo>
                  <a:pt x="59" y="232"/>
                </a:lnTo>
                <a:lnTo>
                  <a:pt x="34" y="207"/>
                </a:lnTo>
                <a:lnTo>
                  <a:pt x="34" y="209"/>
                </a:lnTo>
                <a:lnTo>
                  <a:pt x="18" y="180"/>
                </a:lnTo>
                <a:lnTo>
                  <a:pt x="20" y="182"/>
                </a:lnTo>
                <a:lnTo>
                  <a:pt x="17" y="168"/>
                </a:lnTo>
                <a:lnTo>
                  <a:pt x="17" y="170"/>
                </a:lnTo>
                <a:lnTo>
                  <a:pt x="15" y="155"/>
                </a:lnTo>
                <a:lnTo>
                  <a:pt x="17" y="141"/>
                </a:lnTo>
                <a:lnTo>
                  <a:pt x="17" y="143"/>
                </a:lnTo>
                <a:lnTo>
                  <a:pt x="20" y="128"/>
                </a:lnTo>
                <a:lnTo>
                  <a:pt x="18" y="130"/>
                </a:lnTo>
                <a:lnTo>
                  <a:pt x="34" y="102"/>
                </a:lnTo>
                <a:lnTo>
                  <a:pt x="34" y="103"/>
                </a:lnTo>
                <a:lnTo>
                  <a:pt x="59" y="78"/>
                </a:lnTo>
                <a:lnTo>
                  <a:pt x="58" y="78"/>
                </a:lnTo>
                <a:lnTo>
                  <a:pt x="90" y="57"/>
                </a:lnTo>
                <a:lnTo>
                  <a:pt x="90" y="59"/>
                </a:lnTo>
                <a:lnTo>
                  <a:pt x="129" y="39"/>
                </a:lnTo>
                <a:lnTo>
                  <a:pt x="127" y="39"/>
                </a:lnTo>
                <a:lnTo>
                  <a:pt x="172" y="26"/>
                </a:lnTo>
                <a:lnTo>
                  <a:pt x="222" y="17"/>
                </a:lnTo>
                <a:lnTo>
                  <a:pt x="220" y="17"/>
                </a:lnTo>
                <a:lnTo>
                  <a:pt x="274" y="14"/>
                </a:lnTo>
                <a:lnTo>
                  <a:pt x="274" y="0"/>
                </a:lnTo>
                <a:close/>
              </a:path>
            </a:pathLst>
          </a:custGeom>
          <a:solidFill>
            <a:srgbClr val="FFFF7D"/>
          </a:solidFill>
          <a:ln w="9525">
            <a:noFill/>
            <a:round/>
            <a:headEnd/>
            <a:tailEnd/>
          </a:ln>
        </p:spPr>
        <p:txBody>
          <a:bodyPr/>
          <a:lstStyle/>
          <a:p>
            <a:endParaRPr lang="en-US"/>
          </a:p>
        </p:txBody>
      </p:sp>
      <p:sp>
        <p:nvSpPr>
          <p:cNvPr id="441353" name="Freeform 9"/>
          <p:cNvSpPr>
            <a:spLocks/>
          </p:cNvSpPr>
          <p:nvPr/>
        </p:nvSpPr>
        <p:spPr bwMode="auto">
          <a:xfrm>
            <a:off x="8050213" y="4327525"/>
            <a:ext cx="534987" cy="320675"/>
          </a:xfrm>
          <a:custGeom>
            <a:avLst/>
            <a:gdLst/>
            <a:ahLst/>
            <a:cxnLst>
              <a:cxn ang="0">
                <a:pos x="137" y="2"/>
              </a:cxn>
              <a:cxn ang="0">
                <a:pos x="105" y="7"/>
              </a:cxn>
              <a:cxn ang="0">
                <a:pos x="75" y="16"/>
              </a:cxn>
              <a:cxn ang="0">
                <a:pos x="32" y="43"/>
              </a:cxn>
              <a:cxn ang="0">
                <a:pos x="14" y="61"/>
              </a:cxn>
              <a:cxn ang="0">
                <a:pos x="0" y="100"/>
              </a:cxn>
              <a:cxn ang="0">
                <a:pos x="14" y="141"/>
              </a:cxn>
              <a:cxn ang="0">
                <a:pos x="52" y="172"/>
              </a:cxn>
              <a:cxn ang="0">
                <a:pos x="75" y="186"/>
              </a:cxn>
              <a:cxn ang="0">
                <a:pos x="136" y="200"/>
              </a:cxn>
              <a:cxn ang="0">
                <a:pos x="170" y="202"/>
              </a:cxn>
              <a:cxn ang="0">
                <a:pos x="203" y="200"/>
              </a:cxn>
              <a:cxn ang="0">
                <a:pos x="261" y="186"/>
              </a:cxn>
              <a:cxn ang="0">
                <a:pos x="287" y="173"/>
              </a:cxn>
              <a:cxn ang="0">
                <a:pos x="309" y="159"/>
              </a:cxn>
              <a:cxn ang="0">
                <a:pos x="334" y="121"/>
              </a:cxn>
              <a:cxn ang="0">
                <a:pos x="334" y="79"/>
              </a:cxn>
              <a:cxn ang="0">
                <a:pos x="309" y="43"/>
              </a:cxn>
              <a:cxn ang="0">
                <a:pos x="262" y="16"/>
              </a:cxn>
              <a:cxn ang="0">
                <a:pos x="234" y="7"/>
              </a:cxn>
              <a:cxn ang="0">
                <a:pos x="202" y="2"/>
              </a:cxn>
              <a:cxn ang="0">
                <a:pos x="170" y="14"/>
              </a:cxn>
              <a:cxn ang="0">
                <a:pos x="200" y="16"/>
              </a:cxn>
              <a:cxn ang="0">
                <a:pos x="257" y="30"/>
              </a:cxn>
              <a:cxn ang="0">
                <a:pos x="280" y="41"/>
              </a:cxn>
              <a:cxn ang="0">
                <a:pos x="300" y="53"/>
              </a:cxn>
              <a:cxn ang="0">
                <a:pos x="312" y="70"/>
              </a:cxn>
              <a:cxn ang="0">
                <a:pos x="321" y="84"/>
              </a:cxn>
              <a:cxn ang="0">
                <a:pos x="323" y="102"/>
              </a:cxn>
              <a:cxn ang="0">
                <a:pos x="320" y="118"/>
              </a:cxn>
              <a:cxn ang="0">
                <a:pos x="311" y="134"/>
              </a:cxn>
              <a:cxn ang="0">
                <a:pos x="298" y="148"/>
              </a:cxn>
              <a:cxn ang="0">
                <a:pos x="280" y="161"/>
              </a:cxn>
              <a:cxn ang="0">
                <a:pos x="255" y="172"/>
              </a:cxn>
              <a:cxn ang="0">
                <a:pos x="230" y="181"/>
              </a:cxn>
              <a:cxn ang="0">
                <a:pos x="202" y="186"/>
              </a:cxn>
              <a:cxn ang="0">
                <a:pos x="137" y="186"/>
              </a:cxn>
              <a:cxn ang="0">
                <a:pos x="109" y="181"/>
              </a:cxn>
              <a:cxn ang="0">
                <a:pos x="82" y="172"/>
              </a:cxn>
              <a:cxn ang="0">
                <a:pos x="59" y="161"/>
              </a:cxn>
              <a:cxn ang="0">
                <a:pos x="41" y="148"/>
              </a:cxn>
              <a:cxn ang="0">
                <a:pos x="27" y="134"/>
              </a:cxn>
              <a:cxn ang="0">
                <a:pos x="18" y="118"/>
              </a:cxn>
              <a:cxn ang="0">
                <a:pos x="14" y="102"/>
              </a:cxn>
              <a:cxn ang="0">
                <a:pos x="16" y="84"/>
              </a:cxn>
              <a:cxn ang="0">
                <a:pos x="25" y="70"/>
              </a:cxn>
              <a:cxn ang="0">
                <a:pos x="39" y="53"/>
              </a:cxn>
              <a:cxn ang="0">
                <a:pos x="59" y="41"/>
              </a:cxn>
              <a:cxn ang="0">
                <a:pos x="80" y="30"/>
              </a:cxn>
              <a:cxn ang="0">
                <a:pos x="139" y="16"/>
              </a:cxn>
              <a:cxn ang="0">
                <a:pos x="170" y="14"/>
              </a:cxn>
            </a:cxnLst>
            <a:rect l="0" t="0" r="r" b="b"/>
            <a:pathLst>
              <a:path w="337" h="202">
                <a:moveTo>
                  <a:pt x="170" y="0"/>
                </a:moveTo>
                <a:lnTo>
                  <a:pt x="137" y="2"/>
                </a:lnTo>
                <a:lnTo>
                  <a:pt x="136" y="2"/>
                </a:lnTo>
                <a:lnTo>
                  <a:pt x="105" y="7"/>
                </a:lnTo>
                <a:lnTo>
                  <a:pt x="77" y="16"/>
                </a:lnTo>
                <a:lnTo>
                  <a:pt x="75" y="16"/>
                </a:lnTo>
                <a:lnTo>
                  <a:pt x="52" y="28"/>
                </a:lnTo>
                <a:lnTo>
                  <a:pt x="32" y="43"/>
                </a:lnTo>
                <a:lnTo>
                  <a:pt x="30" y="43"/>
                </a:lnTo>
                <a:lnTo>
                  <a:pt x="14" y="61"/>
                </a:lnTo>
                <a:lnTo>
                  <a:pt x="4" y="79"/>
                </a:lnTo>
                <a:lnTo>
                  <a:pt x="0" y="100"/>
                </a:lnTo>
                <a:lnTo>
                  <a:pt x="4" y="121"/>
                </a:lnTo>
                <a:lnTo>
                  <a:pt x="14" y="141"/>
                </a:lnTo>
                <a:lnTo>
                  <a:pt x="30" y="159"/>
                </a:lnTo>
                <a:lnTo>
                  <a:pt x="52" y="172"/>
                </a:lnTo>
                <a:lnTo>
                  <a:pt x="52" y="173"/>
                </a:lnTo>
                <a:lnTo>
                  <a:pt x="75" y="186"/>
                </a:lnTo>
                <a:lnTo>
                  <a:pt x="105" y="195"/>
                </a:lnTo>
                <a:lnTo>
                  <a:pt x="136" y="200"/>
                </a:lnTo>
                <a:lnTo>
                  <a:pt x="137" y="200"/>
                </a:lnTo>
                <a:lnTo>
                  <a:pt x="170" y="202"/>
                </a:lnTo>
                <a:lnTo>
                  <a:pt x="202" y="200"/>
                </a:lnTo>
                <a:lnTo>
                  <a:pt x="203" y="200"/>
                </a:lnTo>
                <a:lnTo>
                  <a:pt x="234" y="195"/>
                </a:lnTo>
                <a:lnTo>
                  <a:pt x="261" y="186"/>
                </a:lnTo>
                <a:lnTo>
                  <a:pt x="262" y="186"/>
                </a:lnTo>
                <a:lnTo>
                  <a:pt x="287" y="173"/>
                </a:lnTo>
                <a:lnTo>
                  <a:pt x="287" y="172"/>
                </a:lnTo>
                <a:lnTo>
                  <a:pt x="309" y="159"/>
                </a:lnTo>
                <a:lnTo>
                  <a:pt x="323" y="141"/>
                </a:lnTo>
                <a:lnTo>
                  <a:pt x="334" y="121"/>
                </a:lnTo>
                <a:lnTo>
                  <a:pt x="337" y="100"/>
                </a:lnTo>
                <a:lnTo>
                  <a:pt x="334" y="79"/>
                </a:lnTo>
                <a:lnTo>
                  <a:pt x="323" y="61"/>
                </a:lnTo>
                <a:lnTo>
                  <a:pt x="309" y="43"/>
                </a:lnTo>
                <a:lnTo>
                  <a:pt x="287" y="28"/>
                </a:lnTo>
                <a:lnTo>
                  <a:pt x="262" y="16"/>
                </a:lnTo>
                <a:lnTo>
                  <a:pt x="261" y="16"/>
                </a:lnTo>
                <a:lnTo>
                  <a:pt x="234" y="7"/>
                </a:lnTo>
                <a:lnTo>
                  <a:pt x="203" y="2"/>
                </a:lnTo>
                <a:lnTo>
                  <a:pt x="202" y="2"/>
                </a:lnTo>
                <a:lnTo>
                  <a:pt x="170" y="0"/>
                </a:lnTo>
                <a:lnTo>
                  <a:pt x="170" y="14"/>
                </a:lnTo>
                <a:lnTo>
                  <a:pt x="202" y="16"/>
                </a:lnTo>
                <a:lnTo>
                  <a:pt x="200" y="16"/>
                </a:lnTo>
                <a:lnTo>
                  <a:pt x="230" y="21"/>
                </a:lnTo>
                <a:lnTo>
                  <a:pt x="257" y="30"/>
                </a:lnTo>
                <a:lnTo>
                  <a:pt x="255" y="30"/>
                </a:lnTo>
                <a:lnTo>
                  <a:pt x="280" y="41"/>
                </a:lnTo>
                <a:lnTo>
                  <a:pt x="280" y="39"/>
                </a:lnTo>
                <a:lnTo>
                  <a:pt x="300" y="53"/>
                </a:lnTo>
                <a:lnTo>
                  <a:pt x="298" y="53"/>
                </a:lnTo>
                <a:lnTo>
                  <a:pt x="312" y="70"/>
                </a:lnTo>
                <a:lnTo>
                  <a:pt x="312" y="68"/>
                </a:lnTo>
                <a:lnTo>
                  <a:pt x="321" y="84"/>
                </a:lnTo>
                <a:lnTo>
                  <a:pt x="320" y="82"/>
                </a:lnTo>
                <a:lnTo>
                  <a:pt x="323" y="102"/>
                </a:lnTo>
                <a:lnTo>
                  <a:pt x="323" y="98"/>
                </a:lnTo>
                <a:lnTo>
                  <a:pt x="320" y="118"/>
                </a:lnTo>
                <a:lnTo>
                  <a:pt x="320" y="116"/>
                </a:lnTo>
                <a:lnTo>
                  <a:pt x="311" y="134"/>
                </a:lnTo>
                <a:lnTo>
                  <a:pt x="312" y="132"/>
                </a:lnTo>
                <a:lnTo>
                  <a:pt x="298" y="148"/>
                </a:lnTo>
                <a:lnTo>
                  <a:pt x="300" y="148"/>
                </a:lnTo>
                <a:lnTo>
                  <a:pt x="280" y="161"/>
                </a:lnTo>
                <a:lnTo>
                  <a:pt x="280" y="159"/>
                </a:lnTo>
                <a:lnTo>
                  <a:pt x="255" y="172"/>
                </a:lnTo>
                <a:lnTo>
                  <a:pt x="257" y="172"/>
                </a:lnTo>
                <a:lnTo>
                  <a:pt x="230" y="181"/>
                </a:lnTo>
                <a:lnTo>
                  <a:pt x="200" y="186"/>
                </a:lnTo>
                <a:lnTo>
                  <a:pt x="202" y="186"/>
                </a:lnTo>
                <a:lnTo>
                  <a:pt x="170" y="188"/>
                </a:lnTo>
                <a:lnTo>
                  <a:pt x="137" y="186"/>
                </a:lnTo>
                <a:lnTo>
                  <a:pt x="139" y="186"/>
                </a:lnTo>
                <a:lnTo>
                  <a:pt x="109" y="181"/>
                </a:lnTo>
                <a:lnTo>
                  <a:pt x="80" y="172"/>
                </a:lnTo>
                <a:lnTo>
                  <a:pt x="82" y="172"/>
                </a:lnTo>
                <a:lnTo>
                  <a:pt x="59" y="159"/>
                </a:lnTo>
                <a:lnTo>
                  <a:pt x="59" y="161"/>
                </a:lnTo>
                <a:lnTo>
                  <a:pt x="39" y="148"/>
                </a:lnTo>
                <a:lnTo>
                  <a:pt x="41" y="148"/>
                </a:lnTo>
                <a:lnTo>
                  <a:pt x="25" y="132"/>
                </a:lnTo>
                <a:lnTo>
                  <a:pt x="27" y="134"/>
                </a:lnTo>
                <a:lnTo>
                  <a:pt x="18" y="116"/>
                </a:lnTo>
                <a:lnTo>
                  <a:pt x="18" y="118"/>
                </a:lnTo>
                <a:lnTo>
                  <a:pt x="14" y="98"/>
                </a:lnTo>
                <a:lnTo>
                  <a:pt x="14" y="102"/>
                </a:lnTo>
                <a:lnTo>
                  <a:pt x="18" y="82"/>
                </a:lnTo>
                <a:lnTo>
                  <a:pt x="16" y="84"/>
                </a:lnTo>
                <a:lnTo>
                  <a:pt x="25" y="68"/>
                </a:lnTo>
                <a:lnTo>
                  <a:pt x="25" y="70"/>
                </a:lnTo>
                <a:lnTo>
                  <a:pt x="41" y="53"/>
                </a:lnTo>
                <a:lnTo>
                  <a:pt x="39" y="53"/>
                </a:lnTo>
                <a:lnTo>
                  <a:pt x="59" y="39"/>
                </a:lnTo>
                <a:lnTo>
                  <a:pt x="59" y="41"/>
                </a:lnTo>
                <a:lnTo>
                  <a:pt x="82" y="30"/>
                </a:lnTo>
                <a:lnTo>
                  <a:pt x="80" y="30"/>
                </a:lnTo>
                <a:lnTo>
                  <a:pt x="109" y="21"/>
                </a:lnTo>
                <a:lnTo>
                  <a:pt x="139" y="16"/>
                </a:lnTo>
                <a:lnTo>
                  <a:pt x="137" y="16"/>
                </a:lnTo>
                <a:lnTo>
                  <a:pt x="170" y="14"/>
                </a:lnTo>
                <a:lnTo>
                  <a:pt x="170" y="0"/>
                </a:lnTo>
                <a:close/>
              </a:path>
            </a:pathLst>
          </a:custGeom>
          <a:solidFill>
            <a:srgbClr val="FFFF7D"/>
          </a:solidFill>
          <a:ln w="9525">
            <a:noFill/>
            <a:round/>
            <a:headEnd/>
            <a:tailEnd/>
          </a:ln>
        </p:spPr>
        <p:txBody>
          <a:bodyPr/>
          <a:lstStyle/>
          <a:p>
            <a:endParaRPr lang="en-US"/>
          </a:p>
        </p:txBody>
      </p:sp>
      <p:sp>
        <p:nvSpPr>
          <p:cNvPr id="441354" name="Freeform 10"/>
          <p:cNvSpPr>
            <a:spLocks/>
          </p:cNvSpPr>
          <p:nvPr/>
        </p:nvSpPr>
        <p:spPr bwMode="auto">
          <a:xfrm>
            <a:off x="4941888" y="2068513"/>
            <a:ext cx="1271587" cy="503237"/>
          </a:xfrm>
          <a:custGeom>
            <a:avLst/>
            <a:gdLst/>
            <a:ahLst/>
            <a:cxnLst>
              <a:cxn ang="0">
                <a:pos x="787" y="310"/>
              </a:cxn>
              <a:cxn ang="0">
                <a:pos x="794" y="302"/>
              </a:cxn>
              <a:cxn ang="0">
                <a:pos x="7" y="302"/>
              </a:cxn>
              <a:cxn ang="0">
                <a:pos x="14" y="310"/>
              </a:cxn>
              <a:cxn ang="0">
                <a:pos x="14" y="7"/>
              </a:cxn>
              <a:cxn ang="0">
                <a:pos x="7" y="14"/>
              </a:cxn>
              <a:cxn ang="0">
                <a:pos x="794" y="14"/>
              </a:cxn>
              <a:cxn ang="0">
                <a:pos x="787" y="7"/>
              </a:cxn>
              <a:cxn ang="0">
                <a:pos x="787" y="310"/>
              </a:cxn>
              <a:cxn ang="0">
                <a:pos x="801" y="317"/>
              </a:cxn>
              <a:cxn ang="0">
                <a:pos x="801" y="0"/>
              </a:cxn>
              <a:cxn ang="0">
                <a:pos x="0" y="0"/>
              </a:cxn>
              <a:cxn ang="0">
                <a:pos x="0" y="317"/>
              </a:cxn>
              <a:cxn ang="0">
                <a:pos x="801" y="317"/>
              </a:cxn>
              <a:cxn ang="0">
                <a:pos x="787" y="310"/>
              </a:cxn>
            </a:cxnLst>
            <a:rect l="0" t="0" r="r" b="b"/>
            <a:pathLst>
              <a:path w="801" h="317">
                <a:moveTo>
                  <a:pt x="787" y="310"/>
                </a:moveTo>
                <a:lnTo>
                  <a:pt x="794" y="302"/>
                </a:lnTo>
                <a:lnTo>
                  <a:pt x="7" y="302"/>
                </a:lnTo>
                <a:lnTo>
                  <a:pt x="14" y="310"/>
                </a:lnTo>
                <a:lnTo>
                  <a:pt x="14" y="7"/>
                </a:lnTo>
                <a:lnTo>
                  <a:pt x="7" y="14"/>
                </a:lnTo>
                <a:lnTo>
                  <a:pt x="794" y="14"/>
                </a:lnTo>
                <a:lnTo>
                  <a:pt x="787" y="7"/>
                </a:lnTo>
                <a:lnTo>
                  <a:pt x="787" y="310"/>
                </a:lnTo>
                <a:lnTo>
                  <a:pt x="801" y="317"/>
                </a:lnTo>
                <a:lnTo>
                  <a:pt x="801" y="0"/>
                </a:lnTo>
                <a:lnTo>
                  <a:pt x="0" y="0"/>
                </a:lnTo>
                <a:lnTo>
                  <a:pt x="0" y="317"/>
                </a:lnTo>
                <a:lnTo>
                  <a:pt x="801" y="317"/>
                </a:lnTo>
                <a:lnTo>
                  <a:pt x="787" y="310"/>
                </a:lnTo>
                <a:close/>
              </a:path>
            </a:pathLst>
          </a:custGeom>
          <a:solidFill>
            <a:srgbClr val="FFFF7D"/>
          </a:solidFill>
          <a:ln w="9525">
            <a:noFill/>
            <a:round/>
            <a:headEnd/>
            <a:tailEnd/>
          </a:ln>
        </p:spPr>
        <p:txBody>
          <a:bodyPr/>
          <a:lstStyle/>
          <a:p>
            <a:endParaRPr lang="en-US"/>
          </a:p>
        </p:txBody>
      </p:sp>
      <p:sp>
        <p:nvSpPr>
          <p:cNvPr id="441355" name="Freeform 11"/>
          <p:cNvSpPr>
            <a:spLocks/>
          </p:cNvSpPr>
          <p:nvPr/>
        </p:nvSpPr>
        <p:spPr bwMode="auto">
          <a:xfrm>
            <a:off x="4941888" y="3032125"/>
            <a:ext cx="1271587" cy="501650"/>
          </a:xfrm>
          <a:custGeom>
            <a:avLst/>
            <a:gdLst/>
            <a:ahLst/>
            <a:cxnLst>
              <a:cxn ang="0">
                <a:pos x="787" y="309"/>
              </a:cxn>
              <a:cxn ang="0">
                <a:pos x="794" y="302"/>
              </a:cxn>
              <a:cxn ang="0">
                <a:pos x="7" y="302"/>
              </a:cxn>
              <a:cxn ang="0">
                <a:pos x="14" y="309"/>
              </a:cxn>
              <a:cxn ang="0">
                <a:pos x="14" y="7"/>
              </a:cxn>
              <a:cxn ang="0">
                <a:pos x="7" y="14"/>
              </a:cxn>
              <a:cxn ang="0">
                <a:pos x="794" y="14"/>
              </a:cxn>
              <a:cxn ang="0">
                <a:pos x="787" y="7"/>
              </a:cxn>
              <a:cxn ang="0">
                <a:pos x="787" y="309"/>
              </a:cxn>
              <a:cxn ang="0">
                <a:pos x="801" y="316"/>
              </a:cxn>
              <a:cxn ang="0">
                <a:pos x="801" y="0"/>
              </a:cxn>
              <a:cxn ang="0">
                <a:pos x="0" y="0"/>
              </a:cxn>
              <a:cxn ang="0">
                <a:pos x="0" y="316"/>
              </a:cxn>
              <a:cxn ang="0">
                <a:pos x="801" y="316"/>
              </a:cxn>
              <a:cxn ang="0">
                <a:pos x="787" y="309"/>
              </a:cxn>
            </a:cxnLst>
            <a:rect l="0" t="0" r="r" b="b"/>
            <a:pathLst>
              <a:path w="801" h="316">
                <a:moveTo>
                  <a:pt x="787" y="309"/>
                </a:moveTo>
                <a:lnTo>
                  <a:pt x="794" y="302"/>
                </a:lnTo>
                <a:lnTo>
                  <a:pt x="7" y="302"/>
                </a:lnTo>
                <a:lnTo>
                  <a:pt x="14" y="309"/>
                </a:lnTo>
                <a:lnTo>
                  <a:pt x="14" y="7"/>
                </a:lnTo>
                <a:lnTo>
                  <a:pt x="7" y="14"/>
                </a:lnTo>
                <a:lnTo>
                  <a:pt x="794" y="14"/>
                </a:lnTo>
                <a:lnTo>
                  <a:pt x="787" y="7"/>
                </a:lnTo>
                <a:lnTo>
                  <a:pt x="787" y="309"/>
                </a:lnTo>
                <a:lnTo>
                  <a:pt x="801" y="316"/>
                </a:lnTo>
                <a:lnTo>
                  <a:pt x="801" y="0"/>
                </a:lnTo>
                <a:lnTo>
                  <a:pt x="0" y="0"/>
                </a:lnTo>
                <a:lnTo>
                  <a:pt x="0" y="316"/>
                </a:lnTo>
                <a:lnTo>
                  <a:pt x="801" y="316"/>
                </a:lnTo>
                <a:lnTo>
                  <a:pt x="787" y="309"/>
                </a:lnTo>
                <a:close/>
              </a:path>
            </a:pathLst>
          </a:custGeom>
          <a:solidFill>
            <a:srgbClr val="FFFF7D"/>
          </a:solidFill>
          <a:ln w="9525">
            <a:noFill/>
            <a:round/>
            <a:headEnd/>
            <a:tailEnd/>
          </a:ln>
        </p:spPr>
        <p:txBody>
          <a:bodyPr/>
          <a:lstStyle/>
          <a:p>
            <a:endParaRPr lang="en-US"/>
          </a:p>
        </p:txBody>
      </p:sp>
      <p:sp>
        <p:nvSpPr>
          <p:cNvPr id="441356" name="Freeform 12"/>
          <p:cNvSpPr>
            <a:spLocks/>
          </p:cNvSpPr>
          <p:nvPr/>
        </p:nvSpPr>
        <p:spPr bwMode="auto">
          <a:xfrm>
            <a:off x="4948238" y="5935663"/>
            <a:ext cx="1265237" cy="504825"/>
          </a:xfrm>
          <a:custGeom>
            <a:avLst/>
            <a:gdLst/>
            <a:ahLst/>
            <a:cxnLst>
              <a:cxn ang="0">
                <a:pos x="783" y="311"/>
              </a:cxn>
              <a:cxn ang="0">
                <a:pos x="790" y="304"/>
              </a:cxn>
              <a:cxn ang="0">
                <a:pos x="7" y="304"/>
              </a:cxn>
              <a:cxn ang="0">
                <a:pos x="14" y="311"/>
              </a:cxn>
              <a:cxn ang="0">
                <a:pos x="14" y="7"/>
              </a:cxn>
              <a:cxn ang="0">
                <a:pos x="7" y="14"/>
              </a:cxn>
              <a:cxn ang="0">
                <a:pos x="790" y="14"/>
              </a:cxn>
              <a:cxn ang="0">
                <a:pos x="783" y="7"/>
              </a:cxn>
              <a:cxn ang="0">
                <a:pos x="783" y="311"/>
              </a:cxn>
              <a:cxn ang="0">
                <a:pos x="797" y="318"/>
              </a:cxn>
              <a:cxn ang="0">
                <a:pos x="797" y="0"/>
              </a:cxn>
              <a:cxn ang="0">
                <a:pos x="0" y="0"/>
              </a:cxn>
              <a:cxn ang="0">
                <a:pos x="0" y="318"/>
              </a:cxn>
              <a:cxn ang="0">
                <a:pos x="797" y="318"/>
              </a:cxn>
              <a:cxn ang="0">
                <a:pos x="783" y="311"/>
              </a:cxn>
            </a:cxnLst>
            <a:rect l="0" t="0" r="r" b="b"/>
            <a:pathLst>
              <a:path w="797" h="318">
                <a:moveTo>
                  <a:pt x="783" y="311"/>
                </a:moveTo>
                <a:lnTo>
                  <a:pt x="790" y="304"/>
                </a:lnTo>
                <a:lnTo>
                  <a:pt x="7" y="304"/>
                </a:lnTo>
                <a:lnTo>
                  <a:pt x="14" y="311"/>
                </a:lnTo>
                <a:lnTo>
                  <a:pt x="14" y="7"/>
                </a:lnTo>
                <a:lnTo>
                  <a:pt x="7" y="14"/>
                </a:lnTo>
                <a:lnTo>
                  <a:pt x="790" y="14"/>
                </a:lnTo>
                <a:lnTo>
                  <a:pt x="783" y="7"/>
                </a:lnTo>
                <a:lnTo>
                  <a:pt x="783" y="311"/>
                </a:lnTo>
                <a:lnTo>
                  <a:pt x="797" y="318"/>
                </a:lnTo>
                <a:lnTo>
                  <a:pt x="797" y="0"/>
                </a:lnTo>
                <a:lnTo>
                  <a:pt x="0" y="0"/>
                </a:lnTo>
                <a:lnTo>
                  <a:pt x="0" y="318"/>
                </a:lnTo>
                <a:lnTo>
                  <a:pt x="797" y="318"/>
                </a:lnTo>
                <a:lnTo>
                  <a:pt x="783" y="311"/>
                </a:lnTo>
                <a:close/>
              </a:path>
            </a:pathLst>
          </a:custGeom>
          <a:solidFill>
            <a:srgbClr val="FFFF7D"/>
          </a:solidFill>
          <a:ln w="9525">
            <a:noFill/>
            <a:round/>
            <a:headEnd/>
            <a:tailEnd/>
          </a:ln>
        </p:spPr>
        <p:txBody>
          <a:bodyPr/>
          <a:lstStyle/>
          <a:p>
            <a:endParaRPr lang="en-US"/>
          </a:p>
        </p:txBody>
      </p:sp>
      <p:sp>
        <p:nvSpPr>
          <p:cNvPr id="441357" name="Freeform 13"/>
          <p:cNvSpPr>
            <a:spLocks/>
          </p:cNvSpPr>
          <p:nvPr/>
        </p:nvSpPr>
        <p:spPr bwMode="auto">
          <a:xfrm>
            <a:off x="2924175" y="1104900"/>
            <a:ext cx="1271588" cy="550863"/>
          </a:xfrm>
          <a:custGeom>
            <a:avLst/>
            <a:gdLst/>
            <a:ahLst/>
            <a:cxnLst>
              <a:cxn ang="0">
                <a:pos x="14" y="7"/>
              </a:cxn>
              <a:cxn ang="0">
                <a:pos x="7" y="15"/>
              </a:cxn>
              <a:cxn ang="0">
                <a:pos x="794" y="15"/>
              </a:cxn>
              <a:cxn ang="0">
                <a:pos x="787" y="7"/>
              </a:cxn>
              <a:cxn ang="0">
                <a:pos x="787" y="340"/>
              </a:cxn>
              <a:cxn ang="0">
                <a:pos x="794" y="333"/>
              </a:cxn>
              <a:cxn ang="0">
                <a:pos x="7" y="333"/>
              </a:cxn>
              <a:cxn ang="0">
                <a:pos x="14" y="340"/>
              </a:cxn>
              <a:cxn ang="0">
                <a:pos x="14" y="7"/>
              </a:cxn>
              <a:cxn ang="0">
                <a:pos x="0" y="0"/>
              </a:cxn>
              <a:cxn ang="0">
                <a:pos x="0" y="347"/>
              </a:cxn>
              <a:cxn ang="0">
                <a:pos x="801" y="347"/>
              </a:cxn>
              <a:cxn ang="0">
                <a:pos x="801" y="0"/>
              </a:cxn>
              <a:cxn ang="0">
                <a:pos x="0" y="0"/>
              </a:cxn>
              <a:cxn ang="0">
                <a:pos x="14" y="7"/>
              </a:cxn>
            </a:cxnLst>
            <a:rect l="0" t="0" r="r" b="b"/>
            <a:pathLst>
              <a:path w="801" h="347">
                <a:moveTo>
                  <a:pt x="14" y="7"/>
                </a:moveTo>
                <a:lnTo>
                  <a:pt x="7" y="15"/>
                </a:lnTo>
                <a:lnTo>
                  <a:pt x="794" y="15"/>
                </a:lnTo>
                <a:lnTo>
                  <a:pt x="787" y="7"/>
                </a:lnTo>
                <a:lnTo>
                  <a:pt x="787" y="340"/>
                </a:lnTo>
                <a:lnTo>
                  <a:pt x="794" y="333"/>
                </a:lnTo>
                <a:lnTo>
                  <a:pt x="7" y="333"/>
                </a:lnTo>
                <a:lnTo>
                  <a:pt x="14" y="340"/>
                </a:lnTo>
                <a:lnTo>
                  <a:pt x="14" y="7"/>
                </a:lnTo>
                <a:lnTo>
                  <a:pt x="0" y="0"/>
                </a:lnTo>
                <a:lnTo>
                  <a:pt x="0" y="347"/>
                </a:lnTo>
                <a:lnTo>
                  <a:pt x="801" y="347"/>
                </a:lnTo>
                <a:lnTo>
                  <a:pt x="801" y="0"/>
                </a:lnTo>
                <a:lnTo>
                  <a:pt x="0" y="0"/>
                </a:lnTo>
                <a:lnTo>
                  <a:pt x="14" y="7"/>
                </a:lnTo>
                <a:close/>
              </a:path>
            </a:pathLst>
          </a:custGeom>
          <a:solidFill>
            <a:srgbClr val="FFFF7D"/>
          </a:solidFill>
          <a:ln w="9525">
            <a:noFill/>
            <a:round/>
            <a:headEnd/>
            <a:tailEnd/>
          </a:ln>
        </p:spPr>
        <p:txBody>
          <a:bodyPr/>
          <a:lstStyle/>
          <a:p>
            <a:endParaRPr lang="en-US"/>
          </a:p>
        </p:txBody>
      </p:sp>
      <p:sp>
        <p:nvSpPr>
          <p:cNvPr id="441358" name="Rectangle 14"/>
          <p:cNvSpPr>
            <a:spLocks noChangeArrowheads="1"/>
          </p:cNvSpPr>
          <p:nvPr/>
        </p:nvSpPr>
        <p:spPr bwMode="auto">
          <a:xfrm>
            <a:off x="3046413" y="1250950"/>
            <a:ext cx="1112837" cy="317500"/>
          </a:xfrm>
          <a:prstGeom prst="rect">
            <a:avLst/>
          </a:prstGeom>
          <a:noFill/>
          <a:ln w="9525">
            <a:noFill/>
            <a:miter lim="800000"/>
            <a:headEnd/>
            <a:tailEnd/>
          </a:ln>
        </p:spPr>
        <p:txBody>
          <a:bodyPr wrap="none" lIns="0" tIns="0" rIns="0" bIns="0">
            <a:spAutoFit/>
          </a:bodyPr>
          <a:lstStyle/>
          <a:p>
            <a:pPr eaLnBrk="0" hangingPunct="0">
              <a:buSzTx/>
              <a:buFont typeface="Monotype Sorts" pitchFamily="2" charset="2"/>
              <a:buNone/>
            </a:pPr>
            <a:r>
              <a:rPr kumimoji="1" lang="en-US" sz="1900" b="0">
                <a:solidFill>
                  <a:srgbClr val="FFFF7D"/>
                </a:solidFill>
                <a:latin typeface="Arial" charset="0"/>
              </a:rPr>
              <a:t>CORTEX</a:t>
            </a:r>
            <a:endParaRPr kumimoji="1" lang="en-US" sz="1600" b="0">
              <a:solidFill>
                <a:srgbClr val="000000"/>
              </a:solidFill>
              <a:latin typeface="Arial Black" pitchFamily="34" charset="0"/>
            </a:endParaRPr>
          </a:p>
        </p:txBody>
      </p:sp>
      <p:sp>
        <p:nvSpPr>
          <p:cNvPr id="441359" name="Freeform 15"/>
          <p:cNvSpPr>
            <a:spLocks/>
          </p:cNvSpPr>
          <p:nvPr/>
        </p:nvSpPr>
        <p:spPr bwMode="auto">
          <a:xfrm>
            <a:off x="2924175" y="2068513"/>
            <a:ext cx="1271588" cy="503237"/>
          </a:xfrm>
          <a:custGeom>
            <a:avLst/>
            <a:gdLst/>
            <a:ahLst/>
            <a:cxnLst>
              <a:cxn ang="0">
                <a:pos x="0" y="317"/>
              </a:cxn>
              <a:cxn ang="0">
                <a:pos x="801" y="317"/>
              </a:cxn>
              <a:cxn ang="0">
                <a:pos x="801" y="0"/>
              </a:cxn>
              <a:cxn ang="0">
                <a:pos x="0" y="0"/>
              </a:cxn>
              <a:cxn ang="0">
                <a:pos x="0" y="317"/>
              </a:cxn>
              <a:cxn ang="0">
                <a:pos x="14" y="310"/>
              </a:cxn>
              <a:cxn ang="0">
                <a:pos x="14" y="7"/>
              </a:cxn>
              <a:cxn ang="0">
                <a:pos x="7" y="14"/>
              </a:cxn>
              <a:cxn ang="0">
                <a:pos x="794" y="14"/>
              </a:cxn>
              <a:cxn ang="0">
                <a:pos x="787" y="7"/>
              </a:cxn>
              <a:cxn ang="0">
                <a:pos x="787" y="310"/>
              </a:cxn>
              <a:cxn ang="0">
                <a:pos x="794" y="302"/>
              </a:cxn>
              <a:cxn ang="0">
                <a:pos x="7" y="302"/>
              </a:cxn>
              <a:cxn ang="0">
                <a:pos x="14" y="310"/>
              </a:cxn>
              <a:cxn ang="0">
                <a:pos x="0" y="317"/>
              </a:cxn>
            </a:cxnLst>
            <a:rect l="0" t="0" r="r" b="b"/>
            <a:pathLst>
              <a:path w="801" h="317">
                <a:moveTo>
                  <a:pt x="0" y="317"/>
                </a:moveTo>
                <a:lnTo>
                  <a:pt x="801" y="317"/>
                </a:lnTo>
                <a:lnTo>
                  <a:pt x="801" y="0"/>
                </a:lnTo>
                <a:lnTo>
                  <a:pt x="0" y="0"/>
                </a:lnTo>
                <a:lnTo>
                  <a:pt x="0" y="317"/>
                </a:lnTo>
                <a:lnTo>
                  <a:pt x="14" y="310"/>
                </a:lnTo>
                <a:lnTo>
                  <a:pt x="14" y="7"/>
                </a:lnTo>
                <a:lnTo>
                  <a:pt x="7" y="14"/>
                </a:lnTo>
                <a:lnTo>
                  <a:pt x="794" y="14"/>
                </a:lnTo>
                <a:lnTo>
                  <a:pt x="787" y="7"/>
                </a:lnTo>
                <a:lnTo>
                  <a:pt x="787" y="310"/>
                </a:lnTo>
                <a:lnTo>
                  <a:pt x="794" y="302"/>
                </a:lnTo>
                <a:lnTo>
                  <a:pt x="7" y="302"/>
                </a:lnTo>
                <a:lnTo>
                  <a:pt x="14" y="310"/>
                </a:lnTo>
                <a:lnTo>
                  <a:pt x="0" y="317"/>
                </a:lnTo>
                <a:close/>
              </a:path>
            </a:pathLst>
          </a:custGeom>
          <a:solidFill>
            <a:srgbClr val="FFFF7D"/>
          </a:solidFill>
          <a:ln w="9525">
            <a:noFill/>
            <a:round/>
            <a:headEnd/>
            <a:tailEnd/>
          </a:ln>
        </p:spPr>
        <p:txBody>
          <a:bodyPr/>
          <a:lstStyle/>
          <a:p>
            <a:endParaRPr lang="en-US"/>
          </a:p>
        </p:txBody>
      </p:sp>
      <p:sp>
        <p:nvSpPr>
          <p:cNvPr id="441360" name="Rectangle 16"/>
          <p:cNvSpPr>
            <a:spLocks noChangeArrowheads="1"/>
          </p:cNvSpPr>
          <p:nvPr/>
        </p:nvSpPr>
        <p:spPr bwMode="auto">
          <a:xfrm>
            <a:off x="3275013" y="2190750"/>
            <a:ext cx="657225" cy="317500"/>
          </a:xfrm>
          <a:prstGeom prst="rect">
            <a:avLst/>
          </a:prstGeom>
          <a:noFill/>
          <a:ln w="9525">
            <a:noFill/>
            <a:miter lim="800000"/>
            <a:headEnd/>
            <a:tailEnd/>
          </a:ln>
        </p:spPr>
        <p:txBody>
          <a:bodyPr wrap="none" lIns="0" tIns="0" rIns="0" bIns="0">
            <a:spAutoFit/>
          </a:bodyPr>
          <a:lstStyle/>
          <a:p>
            <a:pPr eaLnBrk="0" hangingPunct="0">
              <a:buSzTx/>
              <a:buFont typeface="Monotype Sorts" pitchFamily="2" charset="2"/>
              <a:buNone/>
            </a:pPr>
            <a:r>
              <a:rPr kumimoji="1" lang="en-US" sz="1900" b="0">
                <a:solidFill>
                  <a:srgbClr val="FFFF7D"/>
                </a:solidFill>
                <a:latin typeface="Arial" charset="0"/>
              </a:rPr>
              <a:t>MGB</a:t>
            </a:r>
            <a:endParaRPr kumimoji="1" lang="en-US" sz="1600" b="0">
              <a:solidFill>
                <a:srgbClr val="000000"/>
              </a:solidFill>
              <a:latin typeface="Arial Black" pitchFamily="34" charset="0"/>
            </a:endParaRPr>
          </a:p>
        </p:txBody>
      </p:sp>
      <p:sp>
        <p:nvSpPr>
          <p:cNvPr id="441361" name="Freeform 17"/>
          <p:cNvSpPr>
            <a:spLocks/>
          </p:cNvSpPr>
          <p:nvPr/>
        </p:nvSpPr>
        <p:spPr bwMode="auto">
          <a:xfrm>
            <a:off x="2924175" y="3032125"/>
            <a:ext cx="1271588" cy="501650"/>
          </a:xfrm>
          <a:custGeom>
            <a:avLst/>
            <a:gdLst/>
            <a:ahLst/>
            <a:cxnLst>
              <a:cxn ang="0">
                <a:pos x="0" y="316"/>
              </a:cxn>
              <a:cxn ang="0">
                <a:pos x="801" y="316"/>
              </a:cxn>
              <a:cxn ang="0">
                <a:pos x="801" y="0"/>
              </a:cxn>
              <a:cxn ang="0">
                <a:pos x="0" y="0"/>
              </a:cxn>
              <a:cxn ang="0">
                <a:pos x="0" y="316"/>
              </a:cxn>
              <a:cxn ang="0">
                <a:pos x="14" y="309"/>
              </a:cxn>
              <a:cxn ang="0">
                <a:pos x="14" y="7"/>
              </a:cxn>
              <a:cxn ang="0">
                <a:pos x="7" y="14"/>
              </a:cxn>
              <a:cxn ang="0">
                <a:pos x="794" y="14"/>
              </a:cxn>
              <a:cxn ang="0">
                <a:pos x="787" y="7"/>
              </a:cxn>
              <a:cxn ang="0">
                <a:pos x="787" y="309"/>
              </a:cxn>
              <a:cxn ang="0">
                <a:pos x="794" y="302"/>
              </a:cxn>
              <a:cxn ang="0">
                <a:pos x="7" y="302"/>
              </a:cxn>
              <a:cxn ang="0">
                <a:pos x="14" y="309"/>
              </a:cxn>
              <a:cxn ang="0">
                <a:pos x="0" y="316"/>
              </a:cxn>
            </a:cxnLst>
            <a:rect l="0" t="0" r="r" b="b"/>
            <a:pathLst>
              <a:path w="801" h="316">
                <a:moveTo>
                  <a:pt x="0" y="316"/>
                </a:moveTo>
                <a:lnTo>
                  <a:pt x="801" y="316"/>
                </a:lnTo>
                <a:lnTo>
                  <a:pt x="801" y="0"/>
                </a:lnTo>
                <a:lnTo>
                  <a:pt x="0" y="0"/>
                </a:lnTo>
                <a:lnTo>
                  <a:pt x="0" y="316"/>
                </a:lnTo>
                <a:lnTo>
                  <a:pt x="14" y="309"/>
                </a:lnTo>
                <a:lnTo>
                  <a:pt x="14" y="7"/>
                </a:lnTo>
                <a:lnTo>
                  <a:pt x="7" y="14"/>
                </a:lnTo>
                <a:lnTo>
                  <a:pt x="794" y="14"/>
                </a:lnTo>
                <a:lnTo>
                  <a:pt x="787" y="7"/>
                </a:lnTo>
                <a:lnTo>
                  <a:pt x="787" y="309"/>
                </a:lnTo>
                <a:lnTo>
                  <a:pt x="794" y="302"/>
                </a:lnTo>
                <a:lnTo>
                  <a:pt x="7" y="302"/>
                </a:lnTo>
                <a:lnTo>
                  <a:pt x="14" y="309"/>
                </a:lnTo>
                <a:lnTo>
                  <a:pt x="0" y="316"/>
                </a:lnTo>
                <a:close/>
              </a:path>
            </a:pathLst>
          </a:custGeom>
          <a:solidFill>
            <a:srgbClr val="FFFF7D"/>
          </a:solidFill>
          <a:ln w="9525">
            <a:noFill/>
            <a:round/>
            <a:headEnd/>
            <a:tailEnd/>
          </a:ln>
        </p:spPr>
        <p:txBody>
          <a:bodyPr/>
          <a:lstStyle/>
          <a:p>
            <a:endParaRPr lang="en-US"/>
          </a:p>
        </p:txBody>
      </p:sp>
      <p:sp>
        <p:nvSpPr>
          <p:cNvPr id="441362" name="Rectangle 18"/>
          <p:cNvSpPr>
            <a:spLocks noChangeArrowheads="1"/>
          </p:cNvSpPr>
          <p:nvPr/>
        </p:nvSpPr>
        <p:spPr bwMode="auto">
          <a:xfrm>
            <a:off x="3429000" y="3154363"/>
            <a:ext cx="349250" cy="317500"/>
          </a:xfrm>
          <a:prstGeom prst="rect">
            <a:avLst/>
          </a:prstGeom>
          <a:noFill/>
          <a:ln w="9525">
            <a:noFill/>
            <a:miter lim="800000"/>
            <a:headEnd/>
            <a:tailEnd/>
          </a:ln>
        </p:spPr>
        <p:txBody>
          <a:bodyPr wrap="none" lIns="0" tIns="0" rIns="0" bIns="0">
            <a:spAutoFit/>
          </a:bodyPr>
          <a:lstStyle/>
          <a:p>
            <a:pPr eaLnBrk="0" hangingPunct="0">
              <a:buSzTx/>
              <a:buFont typeface="Monotype Sorts" pitchFamily="2" charset="2"/>
              <a:buNone/>
            </a:pPr>
            <a:r>
              <a:rPr kumimoji="1" lang="en-US" sz="1900" b="0">
                <a:solidFill>
                  <a:srgbClr val="FFFF7D"/>
                </a:solidFill>
                <a:latin typeface="Arial" charset="0"/>
              </a:rPr>
              <a:t>IC</a:t>
            </a:r>
            <a:endParaRPr kumimoji="1" lang="en-US" sz="1600" b="0">
              <a:solidFill>
                <a:srgbClr val="000000"/>
              </a:solidFill>
              <a:latin typeface="Arial Black" pitchFamily="34" charset="0"/>
            </a:endParaRPr>
          </a:p>
        </p:txBody>
      </p:sp>
      <p:sp>
        <p:nvSpPr>
          <p:cNvPr id="441363" name="Freeform 19"/>
          <p:cNvSpPr>
            <a:spLocks/>
          </p:cNvSpPr>
          <p:nvPr/>
        </p:nvSpPr>
        <p:spPr bwMode="auto">
          <a:xfrm>
            <a:off x="1728788" y="4926013"/>
            <a:ext cx="682625" cy="506412"/>
          </a:xfrm>
          <a:custGeom>
            <a:avLst/>
            <a:gdLst/>
            <a:ahLst/>
            <a:cxnLst>
              <a:cxn ang="0">
                <a:pos x="0" y="319"/>
              </a:cxn>
              <a:cxn ang="0">
                <a:pos x="430" y="319"/>
              </a:cxn>
              <a:cxn ang="0">
                <a:pos x="430" y="0"/>
              </a:cxn>
              <a:cxn ang="0">
                <a:pos x="0" y="0"/>
              </a:cxn>
              <a:cxn ang="0">
                <a:pos x="0" y="319"/>
              </a:cxn>
              <a:cxn ang="0">
                <a:pos x="14" y="312"/>
              </a:cxn>
              <a:cxn ang="0">
                <a:pos x="14" y="8"/>
              </a:cxn>
              <a:cxn ang="0">
                <a:pos x="7" y="15"/>
              </a:cxn>
              <a:cxn ang="0">
                <a:pos x="423" y="15"/>
              </a:cxn>
              <a:cxn ang="0">
                <a:pos x="416" y="8"/>
              </a:cxn>
              <a:cxn ang="0">
                <a:pos x="416" y="312"/>
              </a:cxn>
              <a:cxn ang="0">
                <a:pos x="423" y="305"/>
              </a:cxn>
              <a:cxn ang="0">
                <a:pos x="7" y="305"/>
              </a:cxn>
              <a:cxn ang="0">
                <a:pos x="14" y="312"/>
              </a:cxn>
              <a:cxn ang="0">
                <a:pos x="0" y="319"/>
              </a:cxn>
            </a:cxnLst>
            <a:rect l="0" t="0" r="r" b="b"/>
            <a:pathLst>
              <a:path w="430" h="319">
                <a:moveTo>
                  <a:pt x="0" y="319"/>
                </a:moveTo>
                <a:lnTo>
                  <a:pt x="430" y="319"/>
                </a:lnTo>
                <a:lnTo>
                  <a:pt x="430" y="0"/>
                </a:lnTo>
                <a:lnTo>
                  <a:pt x="0" y="0"/>
                </a:lnTo>
                <a:lnTo>
                  <a:pt x="0" y="319"/>
                </a:lnTo>
                <a:lnTo>
                  <a:pt x="14" y="312"/>
                </a:lnTo>
                <a:lnTo>
                  <a:pt x="14" y="8"/>
                </a:lnTo>
                <a:lnTo>
                  <a:pt x="7" y="15"/>
                </a:lnTo>
                <a:lnTo>
                  <a:pt x="423" y="15"/>
                </a:lnTo>
                <a:lnTo>
                  <a:pt x="416" y="8"/>
                </a:lnTo>
                <a:lnTo>
                  <a:pt x="416" y="312"/>
                </a:lnTo>
                <a:lnTo>
                  <a:pt x="423" y="305"/>
                </a:lnTo>
                <a:lnTo>
                  <a:pt x="7" y="305"/>
                </a:lnTo>
                <a:lnTo>
                  <a:pt x="14" y="312"/>
                </a:lnTo>
                <a:lnTo>
                  <a:pt x="0" y="319"/>
                </a:lnTo>
                <a:close/>
              </a:path>
            </a:pathLst>
          </a:custGeom>
          <a:solidFill>
            <a:srgbClr val="FFFF7D"/>
          </a:solidFill>
          <a:ln w="9525">
            <a:noFill/>
            <a:round/>
            <a:headEnd/>
            <a:tailEnd/>
          </a:ln>
        </p:spPr>
        <p:txBody>
          <a:bodyPr/>
          <a:lstStyle/>
          <a:p>
            <a:endParaRPr lang="en-US"/>
          </a:p>
        </p:txBody>
      </p:sp>
      <p:sp>
        <p:nvSpPr>
          <p:cNvPr id="441364" name="Rectangle 20"/>
          <p:cNvSpPr>
            <a:spLocks noChangeArrowheads="1"/>
          </p:cNvSpPr>
          <p:nvPr/>
        </p:nvSpPr>
        <p:spPr bwMode="auto">
          <a:xfrm>
            <a:off x="1779588" y="5048250"/>
            <a:ext cx="631825" cy="317500"/>
          </a:xfrm>
          <a:prstGeom prst="rect">
            <a:avLst/>
          </a:prstGeom>
          <a:noFill/>
          <a:ln w="9525">
            <a:noFill/>
            <a:miter lim="800000"/>
            <a:headEnd/>
            <a:tailEnd/>
          </a:ln>
        </p:spPr>
        <p:txBody>
          <a:bodyPr wrap="none" lIns="0" tIns="0" rIns="0" bIns="0">
            <a:spAutoFit/>
          </a:bodyPr>
          <a:lstStyle/>
          <a:p>
            <a:pPr eaLnBrk="0" hangingPunct="0">
              <a:buSzTx/>
              <a:buFont typeface="Monotype Sorts" pitchFamily="2" charset="2"/>
              <a:buNone/>
            </a:pPr>
            <a:r>
              <a:rPr kumimoji="1" lang="en-US" sz="1900" b="0">
                <a:solidFill>
                  <a:srgbClr val="FFFF7D"/>
                </a:solidFill>
                <a:latin typeface="Arial" charset="0"/>
              </a:rPr>
              <a:t>DCN</a:t>
            </a:r>
            <a:endParaRPr kumimoji="1" lang="en-US" sz="1600" b="0">
              <a:solidFill>
                <a:srgbClr val="000000"/>
              </a:solidFill>
              <a:latin typeface="Arial Black" pitchFamily="34" charset="0"/>
            </a:endParaRPr>
          </a:p>
        </p:txBody>
      </p:sp>
      <p:sp>
        <p:nvSpPr>
          <p:cNvPr id="441365" name="Freeform 21"/>
          <p:cNvSpPr>
            <a:spLocks/>
          </p:cNvSpPr>
          <p:nvPr/>
        </p:nvSpPr>
        <p:spPr bwMode="auto">
          <a:xfrm>
            <a:off x="1728788" y="5410200"/>
            <a:ext cx="682625" cy="501650"/>
          </a:xfrm>
          <a:custGeom>
            <a:avLst/>
            <a:gdLst/>
            <a:ahLst/>
            <a:cxnLst>
              <a:cxn ang="0">
                <a:pos x="0" y="316"/>
              </a:cxn>
              <a:cxn ang="0">
                <a:pos x="430" y="316"/>
              </a:cxn>
              <a:cxn ang="0">
                <a:pos x="430" y="0"/>
              </a:cxn>
              <a:cxn ang="0">
                <a:pos x="0" y="0"/>
              </a:cxn>
              <a:cxn ang="0">
                <a:pos x="0" y="316"/>
              </a:cxn>
              <a:cxn ang="0">
                <a:pos x="14" y="309"/>
              </a:cxn>
              <a:cxn ang="0">
                <a:pos x="14" y="7"/>
              </a:cxn>
              <a:cxn ang="0">
                <a:pos x="7" y="14"/>
              </a:cxn>
              <a:cxn ang="0">
                <a:pos x="423" y="14"/>
              </a:cxn>
              <a:cxn ang="0">
                <a:pos x="416" y="7"/>
              </a:cxn>
              <a:cxn ang="0">
                <a:pos x="416" y="309"/>
              </a:cxn>
              <a:cxn ang="0">
                <a:pos x="423" y="302"/>
              </a:cxn>
              <a:cxn ang="0">
                <a:pos x="7" y="302"/>
              </a:cxn>
              <a:cxn ang="0">
                <a:pos x="14" y="309"/>
              </a:cxn>
              <a:cxn ang="0">
                <a:pos x="0" y="316"/>
              </a:cxn>
            </a:cxnLst>
            <a:rect l="0" t="0" r="r" b="b"/>
            <a:pathLst>
              <a:path w="430" h="316">
                <a:moveTo>
                  <a:pt x="0" y="316"/>
                </a:moveTo>
                <a:lnTo>
                  <a:pt x="430" y="316"/>
                </a:lnTo>
                <a:lnTo>
                  <a:pt x="430" y="0"/>
                </a:lnTo>
                <a:lnTo>
                  <a:pt x="0" y="0"/>
                </a:lnTo>
                <a:lnTo>
                  <a:pt x="0" y="316"/>
                </a:lnTo>
                <a:lnTo>
                  <a:pt x="14" y="309"/>
                </a:lnTo>
                <a:lnTo>
                  <a:pt x="14" y="7"/>
                </a:lnTo>
                <a:lnTo>
                  <a:pt x="7" y="14"/>
                </a:lnTo>
                <a:lnTo>
                  <a:pt x="423" y="14"/>
                </a:lnTo>
                <a:lnTo>
                  <a:pt x="416" y="7"/>
                </a:lnTo>
                <a:lnTo>
                  <a:pt x="416" y="309"/>
                </a:lnTo>
                <a:lnTo>
                  <a:pt x="423" y="302"/>
                </a:lnTo>
                <a:lnTo>
                  <a:pt x="7" y="302"/>
                </a:lnTo>
                <a:lnTo>
                  <a:pt x="14" y="309"/>
                </a:lnTo>
                <a:lnTo>
                  <a:pt x="0" y="316"/>
                </a:lnTo>
                <a:close/>
              </a:path>
            </a:pathLst>
          </a:custGeom>
          <a:solidFill>
            <a:srgbClr val="FFFF7D"/>
          </a:solidFill>
          <a:ln w="9525">
            <a:noFill/>
            <a:round/>
            <a:headEnd/>
            <a:tailEnd/>
          </a:ln>
        </p:spPr>
        <p:txBody>
          <a:bodyPr/>
          <a:lstStyle/>
          <a:p>
            <a:endParaRPr lang="en-US"/>
          </a:p>
        </p:txBody>
      </p:sp>
      <p:sp>
        <p:nvSpPr>
          <p:cNvPr id="441366" name="Rectangle 22"/>
          <p:cNvSpPr>
            <a:spLocks noChangeArrowheads="1"/>
          </p:cNvSpPr>
          <p:nvPr/>
        </p:nvSpPr>
        <p:spPr bwMode="auto">
          <a:xfrm>
            <a:off x="1790700" y="5532438"/>
            <a:ext cx="617538" cy="317500"/>
          </a:xfrm>
          <a:prstGeom prst="rect">
            <a:avLst/>
          </a:prstGeom>
          <a:noFill/>
          <a:ln w="9525">
            <a:noFill/>
            <a:miter lim="800000"/>
            <a:headEnd/>
            <a:tailEnd/>
          </a:ln>
        </p:spPr>
        <p:txBody>
          <a:bodyPr wrap="none" lIns="0" tIns="0" rIns="0" bIns="0">
            <a:spAutoFit/>
          </a:bodyPr>
          <a:lstStyle/>
          <a:p>
            <a:pPr eaLnBrk="0" hangingPunct="0">
              <a:buSzTx/>
              <a:buFont typeface="Monotype Sorts" pitchFamily="2" charset="2"/>
              <a:buNone/>
            </a:pPr>
            <a:r>
              <a:rPr kumimoji="1" lang="en-US" sz="1900" b="0">
                <a:solidFill>
                  <a:srgbClr val="FFFF7D"/>
                </a:solidFill>
                <a:latin typeface="Arial" charset="0"/>
              </a:rPr>
              <a:t>VCN</a:t>
            </a:r>
            <a:endParaRPr kumimoji="1" lang="en-US" sz="1600" b="0">
              <a:solidFill>
                <a:srgbClr val="000000"/>
              </a:solidFill>
              <a:latin typeface="Arial Black" pitchFamily="34" charset="0"/>
            </a:endParaRPr>
          </a:p>
        </p:txBody>
      </p:sp>
      <p:sp>
        <p:nvSpPr>
          <p:cNvPr id="441367" name="Freeform 23"/>
          <p:cNvSpPr>
            <a:spLocks/>
          </p:cNvSpPr>
          <p:nvPr/>
        </p:nvSpPr>
        <p:spPr bwMode="auto">
          <a:xfrm>
            <a:off x="2924175" y="5935663"/>
            <a:ext cx="1271588" cy="504825"/>
          </a:xfrm>
          <a:custGeom>
            <a:avLst/>
            <a:gdLst/>
            <a:ahLst/>
            <a:cxnLst>
              <a:cxn ang="0">
                <a:pos x="0" y="318"/>
              </a:cxn>
              <a:cxn ang="0">
                <a:pos x="801" y="318"/>
              </a:cxn>
              <a:cxn ang="0">
                <a:pos x="801" y="0"/>
              </a:cxn>
              <a:cxn ang="0">
                <a:pos x="0" y="0"/>
              </a:cxn>
              <a:cxn ang="0">
                <a:pos x="0" y="318"/>
              </a:cxn>
              <a:cxn ang="0">
                <a:pos x="14" y="311"/>
              </a:cxn>
              <a:cxn ang="0">
                <a:pos x="14" y="7"/>
              </a:cxn>
              <a:cxn ang="0">
                <a:pos x="7" y="14"/>
              </a:cxn>
              <a:cxn ang="0">
                <a:pos x="794" y="14"/>
              </a:cxn>
              <a:cxn ang="0">
                <a:pos x="787" y="7"/>
              </a:cxn>
              <a:cxn ang="0">
                <a:pos x="787" y="311"/>
              </a:cxn>
              <a:cxn ang="0">
                <a:pos x="794" y="304"/>
              </a:cxn>
              <a:cxn ang="0">
                <a:pos x="7" y="304"/>
              </a:cxn>
              <a:cxn ang="0">
                <a:pos x="14" y="311"/>
              </a:cxn>
              <a:cxn ang="0">
                <a:pos x="0" y="318"/>
              </a:cxn>
            </a:cxnLst>
            <a:rect l="0" t="0" r="r" b="b"/>
            <a:pathLst>
              <a:path w="801" h="318">
                <a:moveTo>
                  <a:pt x="0" y="318"/>
                </a:moveTo>
                <a:lnTo>
                  <a:pt x="801" y="318"/>
                </a:lnTo>
                <a:lnTo>
                  <a:pt x="801" y="0"/>
                </a:lnTo>
                <a:lnTo>
                  <a:pt x="0" y="0"/>
                </a:lnTo>
                <a:lnTo>
                  <a:pt x="0" y="318"/>
                </a:lnTo>
                <a:lnTo>
                  <a:pt x="14" y="311"/>
                </a:lnTo>
                <a:lnTo>
                  <a:pt x="14" y="7"/>
                </a:lnTo>
                <a:lnTo>
                  <a:pt x="7" y="14"/>
                </a:lnTo>
                <a:lnTo>
                  <a:pt x="794" y="14"/>
                </a:lnTo>
                <a:lnTo>
                  <a:pt x="787" y="7"/>
                </a:lnTo>
                <a:lnTo>
                  <a:pt x="787" y="311"/>
                </a:lnTo>
                <a:lnTo>
                  <a:pt x="794" y="304"/>
                </a:lnTo>
                <a:lnTo>
                  <a:pt x="7" y="304"/>
                </a:lnTo>
                <a:lnTo>
                  <a:pt x="14" y="311"/>
                </a:lnTo>
                <a:lnTo>
                  <a:pt x="0" y="318"/>
                </a:lnTo>
                <a:close/>
              </a:path>
            </a:pathLst>
          </a:custGeom>
          <a:solidFill>
            <a:srgbClr val="FFFF7D"/>
          </a:solidFill>
          <a:ln w="9525">
            <a:noFill/>
            <a:round/>
            <a:headEnd/>
            <a:tailEnd/>
          </a:ln>
        </p:spPr>
        <p:txBody>
          <a:bodyPr/>
          <a:lstStyle/>
          <a:p>
            <a:endParaRPr lang="en-US"/>
          </a:p>
        </p:txBody>
      </p:sp>
      <p:sp>
        <p:nvSpPr>
          <p:cNvPr id="441368" name="Rectangle 24"/>
          <p:cNvSpPr>
            <a:spLocks noChangeArrowheads="1"/>
          </p:cNvSpPr>
          <p:nvPr/>
        </p:nvSpPr>
        <p:spPr bwMode="auto">
          <a:xfrm>
            <a:off x="3267075" y="6057900"/>
            <a:ext cx="628650" cy="317500"/>
          </a:xfrm>
          <a:prstGeom prst="rect">
            <a:avLst/>
          </a:prstGeom>
          <a:noFill/>
          <a:ln w="9525">
            <a:noFill/>
            <a:miter lim="800000"/>
            <a:headEnd/>
            <a:tailEnd/>
          </a:ln>
        </p:spPr>
        <p:txBody>
          <a:bodyPr wrap="none" lIns="0" tIns="0" rIns="0" bIns="0">
            <a:spAutoFit/>
          </a:bodyPr>
          <a:lstStyle/>
          <a:p>
            <a:pPr eaLnBrk="0" hangingPunct="0">
              <a:buSzTx/>
              <a:buFont typeface="Monotype Sorts" pitchFamily="2" charset="2"/>
              <a:buNone/>
            </a:pPr>
            <a:r>
              <a:rPr kumimoji="1" lang="en-US" sz="1900" b="0">
                <a:solidFill>
                  <a:srgbClr val="FFFF7D"/>
                </a:solidFill>
                <a:latin typeface="Arial" charset="0"/>
              </a:rPr>
              <a:t>SOC</a:t>
            </a:r>
            <a:endParaRPr kumimoji="1" lang="en-US" sz="1600" b="0">
              <a:solidFill>
                <a:srgbClr val="000000"/>
              </a:solidFill>
              <a:latin typeface="Arial Black" pitchFamily="34" charset="0"/>
            </a:endParaRPr>
          </a:p>
        </p:txBody>
      </p:sp>
      <p:grpSp>
        <p:nvGrpSpPr>
          <p:cNvPr id="2" name="Group 25"/>
          <p:cNvGrpSpPr>
            <a:grpSpLocks/>
          </p:cNvGrpSpPr>
          <p:nvPr/>
        </p:nvGrpSpPr>
        <p:grpSpPr bwMode="auto">
          <a:xfrm>
            <a:off x="255588" y="4057650"/>
            <a:ext cx="1274762" cy="1328738"/>
            <a:chOff x="161" y="2556"/>
            <a:chExt cx="803" cy="837"/>
          </a:xfrm>
        </p:grpSpPr>
        <p:sp>
          <p:nvSpPr>
            <p:cNvPr id="441370" name="Freeform 26"/>
            <p:cNvSpPr>
              <a:spLocks/>
            </p:cNvSpPr>
            <p:nvPr/>
          </p:nvSpPr>
          <p:spPr bwMode="auto">
            <a:xfrm>
              <a:off x="173" y="3000"/>
              <a:ext cx="687" cy="393"/>
            </a:xfrm>
            <a:custGeom>
              <a:avLst/>
              <a:gdLst/>
              <a:ahLst/>
              <a:cxnLst>
                <a:cxn ang="0">
                  <a:pos x="411" y="18"/>
                </a:cxn>
                <a:cxn ang="0">
                  <a:pos x="528" y="46"/>
                </a:cxn>
                <a:cxn ang="0">
                  <a:pos x="600" y="82"/>
                </a:cxn>
                <a:cxn ang="0">
                  <a:pos x="634" y="111"/>
                </a:cxn>
                <a:cxn ang="0">
                  <a:pos x="661" y="143"/>
                </a:cxn>
                <a:cxn ang="0">
                  <a:pos x="671" y="177"/>
                </a:cxn>
                <a:cxn ang="0">
                  <a:pos x="671" y="214"/>
                </a:cxn>
                <a:cxn ang="0">
                  <a:pos x="659" y="248"/>
                </a:cxn>
                <a:cxn ang="0">
                  <a:pos x="648" y="263"/>
                </a:cxn>
                <a:cxn ang="0">
                  <a:pos x="598" y="311"/>
                </a:cxn>
                <a:cxn ang="0">
                  <a:pos x="578" y="322"/>
                </a:cxn>
                <a:cxn ang="0">
                  <a:pos x="473" y="363"/>
                </a:cxn>
                <a:cxn ang="0">
                  <a:pos x="345" y="379"/>
                </a:cxn>
                <a:cxn ang="0">
                  <a:pos x="216" y="363"/>
                </a:cxn>
                <a:cxn ang="0">
                  <a:pos x="111" y="322"/>
                </a:cxn>
                <a:cxn ang="0">
                  <a:pos x="91" y="311"/>
                </a:cxn>
                <a:cxn ang="0">
                  <a:pos x="39" y="263"/>
                </a:cxn>
                <a:cxn ang="0">
                  <a:pos x="30" y="247"/>
                </a:cxn>
                <a:cxn ang="0">
                  <a:pos x="16" y="213"/>
                </a:cxn>
                <a:cxn ang="0">
                  <a:pos x="16" y="175"/>
                </a:cxn>
                <a:cxn ang="0">
                  <a:pos x="22" y="161"/>
                </a:cxn>
                <a:cxn ang="0">
                  <a:pos x="39" y="127"/>
                </a:cxn>
                <a:cxn ang="0">
                  <a:pos x="72" y="96"/>
                </a:cxn>
                <a:cxn ang="0">
                  <a:pos x="111" y="68"/>
                </a:cxn>
                <a:cxn ang="0">
                  <a:pos x="159" y="46"/>
                </a:cxn>
                <a:cxn ang="0">
                  <a:pos x="277" y="18"/>
                </a:cxn>
                <a:cxn ang="0">
                  <a:pos x="277" y="3"/>
                </a:cxn>
                <a:cxn ang="0">
                  <a:pos x="155" y="32"/>
                </a:cxn>
                <a:cxn ang="0">
                  <a:pos x="104" y="57"/>
                </a:cxn>
                <a:cxn ang="0">
                  <a:pos x="61" y="86"/>
                </a:cxn>
                <a:cxn ang="0">
                  <a:pos x="29" y="120"/>
                </a:cxn>
                <a:cxn ang="0">
                  <a:pos x="7" y="154"/>
                </a:cxn>
                <a:cxn ang="0">
                  <a:pos x="0" y="195"/>
                </a:cxn>
                <a:cxn ang="0">
                  <a:pos x="7" y="236"/>
                </a:cxn>
                <a:cxn ang="0">
                  <a:pos x="29" y="272"/>
                </a:cxn>
                <a:cxn ang="0">
                  <a:pos x="61" y="306"/>
                </a:cxn>
                <a:cxn ang="0">
                  <a:pos x="104" y="334"/>
                </a:cxn>
                <a:cxn ang="0">
                  <a:pos x="155" y="359"/>
                </a:cxn>
                <a:cxn ang="0">
                  <a:pos x="277" y="390"/>
                </a:cxn>
                <a:cxn ang="0">
                  <a:pos x="414" y="390"/>
                </a:cxn>
                <a:cxn ang="0">
                  <a:pos x="536" y="359"/>
                </a:cxn>
                <a:cxn ang="0">
                  <a:pos x="607" y="322"/>
                </a:cxn>
                <a:cxn ang="0">
                  <a:pos x="645" y="291"/>
                </a:cxn>
                <a:cxn ang="0">
                  <a:pos x="673" y="254"/>
                </a:cxn>
                <a:cxn ang="0">
                  <a:pos x="687" y="195"/>
                </a:cxn>
                <a:cxn ang="0">
                  <a:pos x="671" y="136"/>
                </a:cxn>
                <a:cxn ang="0">
                  <a:pos x="645" y="100"/>
                </a:cxn>
                <a:cxn ang="0">
                  <a:pos x="607" y="71"/>
                </a:cxn>
                <a:cxn ang="0">
                  <a:pos x="536" y="32"/>
                </a:cxn>
                <a:cxn ang="0">
                  <a:pos x="414" y="3"/>
                </a:cxn>
                <a:cxn ang="0">
                  <a:pos x="345" y="14"/>
                </a:cxn>
              </a:cxnLst>
              <a:rect l="0" t="0" r="r" b="b"/>
              <a:pathLst>
                <a:path w="687" h="393">
                  <a:moveTo>
                    <a:pt x="345" y="14"/>
                  </a:moveTo>
                  <a:lnTo>
                    <a:pt x="412" y="18"/>
                  </a:lnTo>
                  <a:lnTo>
                    <a:pt x="411" y="18"/>
                  </a:lnTo>
                  <a:lnTo>
                    <a:pt x="473" y="28"/>
                  </a:lnTo>
                  <a:lnTo>
                    <a:pt x="530" y="46"/>
                  </a:lnTo>
                  <a:lnTo>
                    <a:pt x="528" y="46"/>
                  </a:lnTo>
                  <a:lnTo>
                    <a:pt x="578" y="69"/>
                  </a:lnTo>
                  <a:lnTo>
                    <a:pt x="578" y="68"/>
                  </a:lnTo>
                  <a:lnTo>
                    <a:pt x="600" y="82"/>
                  </a:lnTo>
                  <a:lnTo>
                    <a:pt x="620" y="96"/>
                  </a:lnTo>
                  <a:lnTo>
                    <a:pt x="618" y="96"/>
                  </a:lnTo>
                  <a:lnTo>
                    <a:pt x="634" y="111"/>
                  </a:lnTo>
                  <a:lnTo>
                    <a:pt x="648" y="128"/>
                  </a:lnTo>
                  <a:lnTo>
                    <a:pt x="648" y="127"/>
                  </a:lnTo>
                  <a:lnTo>
                    <a:pt x="661" y="143"/>
                  </a:lnTo>
                  <a:lnTo>
                    <a:pt x="659" y="141"/>
                  </a:lnTo>
                  <a:lnTo>
                    <a:pt x="666" y="159"/>
                  </a:lnTo>
                  <a:lnTo>
                    <a:pt x="671" y="177"/>
                  </a:lnTo>
                  <a:lnTo>
                    <a:pt x="671" y="175"/>
                  </a:lnTo>
                  <a:lnTo>
                    <a:pt x="673" y="195"/>
                  </a:lnTo>
                  <a:lnTo>
                    <a:pt x="671" y="214"/>
                  </a:lnTo>
                  <a:lnTo>
                    <a:pt x="671" y="213"/>
                  </a:lnTo>
                  <a:lnTo>
                    <a:pt x="666" y="230"/>
                  </a:lnTo>
                  <a:lnTo>
                    <a:pt x="659" y="248"/>
                  </a:lnTo>
                  <a:lnTo>
                    <a:pt x="661" y="247"/>
                  </a:lnTo>
                  <a:lnTo>
                    <a:pt x="648" y="264"/>
                  </a:lnTo>
                  <a:lnTo>
                    <a:pt x="648" y="263"/>
                  </a:lnTo>
                  <a:lnTo>
                    <a:pt x="634" y="281"/>
                  </a:lnTo>
                  <a:lnTo>
                    <a:pt x="618" y="295"/>
                  </a:lnTo>
                  <a:lnTo>
                    <a:pt x="598" y="311"/>
                  </a:lnTo>
                  <a:lnTo>
                    <a:pt x="600" y="311"/>
                  </a:lnTo>
                  <a:lnTo>
                    <a:pt x="578" y="324"/>
                  </a:lnTo>
                  <a:lnTo>
                    <a:pt x="578" y="322"/>
                  </a:lnTo>
                  <a:lnTo>
                    <a:pt x="528" y="345"/>
                  </a:lnTo>
                  <a:lnTo>
                    <a:pt x="530" y="345"/>
                  </a:lnTo>
                  <a:lnTo>
                    <a:pt x="473" y="363"/>
                  </a:lnTo>
                  <a:lnTo>
                    <a:pt x="411" y="375"/>
                  </a:lnTo>
                  <a:lnTo>
                    <a:pt x="412" y="375"/>
                  </a:lnTo>
                  <a:lnTo>
                    <a:pt x="345" y="379"/>
                  </a:lnTo>
                  <a:lnTo>
                    <a:pt x="277" y="375"/>
                  </a:lnTo>
                  <a:lnTo>
                    <a:pt x="279" y="375"/>
                  </a:lnTo>
                  <a:lnTo>
                    <a:pt x="216" y="363"/>
                  </a:lnTo>
                  <a:lnTo>
                    <a:pt x="159" y="345"/>
                  </a:lnTo>
                  <a:lnTo>
                    <a:pt x="161" y="345"/>
                  </a:lnTo>
                  <a:lnTo>
                    <a:pt x="111" y="322"/>
                  </a:lnTo>
                  <a:lnTo>
                    <a:pt x="111" y="324"/>
                  </a:lnTo>
                  <a:lnTo>
                    <a:pt x="89" y="311"/>
                  </a:lnTo>
                  <a:lnTo>
                    <a:pt x="91" y="311"/>
                  </a:lnTo>
                  <a:lnTo>
                    <a:pt x="72" y="295"/>
                  </a:lnTo>
                  <a:lnTo>
                    <a:pt x="54" y="281"/>
                  </a:lnTo>
                  <a:lnTo>
                    <a:pt x="39" y="263"/>
                  </a:lnTo>
                  <a:lnTo>
                    <a:pt x="39" y="264"/>
                  </a:lnTo>
                  <a:lnTo>
                    <a:pt x="29" y="247"/>
                  </a:lnTo>
                  <a:lnTo>
                    <a:pt x="30" y="247"/>
                  </a:lnTo>
                  <a:lnTo>
                    <a:pt x="22" y="229"/>
                  </a:lnTo>
                  <a:lnTo>
                    <a:pt x="22" y="230"/>
                  </a:lnTo>
                  <a:lnTo>
                    <a:pt x="16" y="213"/>
                  </a:lnTo>
                  <a:lnTo>
                    <a:pt x="16" y="214"/>
                  </a:lnTo>
                  <a:lnTo>
                    <a:pt x="14" y="195"/>
                  </a:lnTo>
                  <a:lnTo>
                    <a:pt x="16" y="175"/>
                  </a:lnTo>
                  <a:lnTo>
                    <a:pt x="16" y="177"/>
                  </a:lnTo>
                  <a:lnTo>
                    <a:pt x="22" y="159"/>
                  </a:lnTo>
                  <a:lnTo>
                    <a:pt x="22" y="161"/>
                  </a:lnTo>
                  <a:lnTo>
                    <a:pt x="30" y="143"/>
                  </a:lnTo>
                  <a:lnTo>
                    <a:pt x="29" y="143"/>
                  </a:lnTo>
                  <a:lnTo>
                    <a:pt x="39" y="127"/>
                  </a:lnTo>
                  <a:lnTo>
                    <a:pt x="39" y="128"/>
                  </a:lnTo>
                  <a:lnTo>
                    <a:pt x="54" y="111"/>
                  </a:lnTo>
                  <a:lnTo>
                    <a:pt x="72" y="96"/>
                  </a:lnTo>
                  <a:lnTo>
                    <a:pt x="70" y="96"/>
                  </a:lnTo>
                  <a:lnTo>
                    <a:pt x="89" y="82"/>
                  </a:lnTo>
                  <a:lnTo>
                    <a:pt x="111" y="68"/>
                  </a:lnTo>
                  <a:lnTo>
                    <a:pt x="111" y="69"/>
                  </a:lnTo>
                  <a:lnTo>
                    <a:pt x="161" y="46"/>
                  </a:lnTo>
                  <a:lnTo>
                    <a:pt x="159" y="46"/>
                  </a:lnTo>
                  <a:lnTo>
                    <a:pt x="216" y="28"/>
                  </a:lnTo>
                  <a:lnTo>
                    <a:pt x="279" y="18"/>
                  </a:lnTo>
                  <a:lnTo>
                    <a:pt x="277" y="18"/>
                  </a:lnTo>
                  <a:lnTo>
                    <a:pt x="345" y="14"/>
                  </a:lnTo>
                  <a:lnTo>
                    <a:pt x="345" y="0"/>
                  </a:lnTo>
                  <a:lnTo>
                    <a:pt x="277" y="3"/>
                  </a:lnTo>
                  <a:lnTo>
                    <a:pt x="275" y="3"/>
                  </a:lnTo>
                  <a:lnTo>
                    <a:pt x="213" y="14"/>
                  </a:lnTo>
                  <a:lnTo>
                    <a:pt x="155" y="32"/>
                  </a:lnTo>
                  <a:lnTo>
                    <a:pt x="154" y="32"/>
                  </a:lnTo>
                  <a:lnTo>
                    <a:pt x="104" y="55"/>
                  </a:lnTo>
                  <a:lnTo>
                    <a:pt x="104" y="57"/>
                  </a:lnTo>
                  <a:lnTo>
                    <a:pt x="82" y="71"/>
                  </a:lnTo>
                  <a:lnTo>
                    <a:pt x="63" y="86"/>
                  </a:lnTo>
                  <a:lnTo>
                    <a:pt x="61" y="86"/>
                  </a:lnTo>
                  <a:lnTo>
                    <a:pt x="43" y="100"/>
                  </a:lnTo>
                  <a:lnTo>
                    <a:pt x="29" y="118"/>
                  </a:lnTo>
                  <a:lnTo>
                    <a:pt x="29" y="120"/>
                  </a:lnTo>
                  <a:lnTo>
                    <a:pt x="18" y="136"/>
                  </a:lnTo>
                  <a:lnTo>
                    <a:pt x="16" y="136"/>
                  </a:lnTo>
                  <a:lnTo>
                    <a:pt x="7" y="154"/>
                  </a:lnTo>
                  <a:lnTo>
                    <a:pt x="7" y="155"/>
                  </a:lnTo>
                  <a:lnTo>
                    <a:pt x="2" y="173"/>
                  </a:lnTo>
                  <a:lnTo>
                    <a:pt x="0" y="195"/>
                  </a:lnTo>
                  <a:lnTo>
                    <a:pt x="2" y="216"/>
                  </a:lnTo>
                  <a:lnTo>
                    <a:pt x="7" y="234"/>
                  </a:lnTo>
                  <a:lnTo>
                    <a:pt x="7" y="236"/>
                  </a:lnTo>
                  <a:lnTo>
                    <a:pt x="16" y="254"/>
                  </a:lnTo>
                  <a:lnTo>
                    <a:pt x="18" y="254"/>
                  </a:lnTo>
                  <a:lnTo>
                    <a:pt x="29" y="272"/>
                  </a:lnTo>
                  <a:lnTo>
                    <a:pt x="29" y="273"/>
                  </a:lnTo>
                  <a:lnTo>
                    <a:pt x="43" y="291"/>
                  </a:lnTo>
                  <a:lnTo>
                    <a:pt x="61" y="306"/>
                  </a:lnTo>
                  <a:lnTo>
                    <a:pt x="80" y="322"/>
                  </a:lnTo>
                  <a:lnTo>
                    <a:pt x="82" y="322"/>
                  </a:lnTo>
                  <a:lnTo>
                    <a:pt x="104" y="334"/>
                  </a:lnTo>
                  <a:lnTo>
                    <a:pt x="104" y="336"/>
                  </a:lnTo>
                  <a:lnTo>
                    <a:pt x="154" y="359"/>
                  </a:lnTo>
                  <a:lnTo>
                    <a:pt x="155" y="359"/>
                  </a:lnTo>
                  <a:lnTo>
                    <a:pt x="213" y="377"/>
                  </a:lnTo>
                  <a:lnTo>
                    <a:pt x="275" y="390"/>
                  </a:lnTo>
                  <a:lnTo>
                    <a:pt x="277" y="390"/>
                  </a:lnTo>
                  <a:lnTo>
                    <a:pt x="345" y="393"/>
                  </a:lnTo>
                  <a:lnTo>
                    <a:pt x="412" y="390"/>
                  </a:lnTo>
                  <a:lnTo>
                    <a:pt x="414" y="390"/>
                  </a:lnTo>
                  <a:lnTo>
                    <a:pt x="477" y="377"/>
                  </a:lnTo>
                  <a:lnTo>
                    <a:pt x="534" y="359"/>
                  </a:lnTo>
                  <a:lnTo>
                    <a:pt x="536" y="359"/>
                  </a:lnTo>
                  <a:lnTo>
                    <a:pt x="586" y="336"/>
                  </a:lnTo>
                  <a:lnTo>
                    <a:pt x="586" y="334"/>
                  </a:lnTo>
                  <a:lnTo>
                    <a:pt x="607" y="322"/>
                  </a:lnTo>
                  <a:lnTo>
                    <a:pt x="609" y="322"/>
                  </a:lnTo>
                  <a:lnTo>
                    <a:pt x="628" y="306"/>
                  </a:lnTo>
                  <a:lnTo>
                    <a:pt x="645" y="291"/>
                  </a:lnTo>
                  <a:lnTo>
                    <a:pt x="659" y="273"/>
                  </a:lnTo>
                  <a:lnTo>
                    <a:pt x="659" y="272"/>
                  </a:lnTo>
                  <a:lnTo>
                    <a:pt x="673" y="254"/>
                  </a:lnTo>
                  <a:lnTo>
                    <a:pt x="680" y="234"/>
                  </a:lnTo>
                  <a:lnTo>
                    <a:pt x="686" y="216"/>
                  </a:lnTo>
                  <a:lnTo>
                    <a:pt x="687" y="195"/>
                  </a:lnTo>
                  <a:lnTo>
                    <a:pt x="686" y="173"/>
                  </a:lnTo>
                  <a:lnTo>
                    <a:pt x="680" y="155"/>
                  </a:lnTo>
                  <a:lnTo>
                    <a:pt x="671" y="136"/>
                  </a:lnTo>
                  <a:lnTo>
                    <a:pt x="659" y="120"/>
                  </a:lnTo>
                  <a:lnTo>
                    <a:pt x="659" y="118"/>
                  </a:lnTo>
                  <a:lnTo>
                    <a:pt x="645" y="100"/>
                  </a:lnTo>
                  <a:lnTo>
                    <a:pt x="628" y="86"/>
                  </a:lnTo>
                  <a:lnTo>
                    <a:pt x="627" y="86"/>
                  </a:lnTo>
                  <a:lnTo>
                    <a:pt x="607" y="71"/>
                  </a:lnTo>
                  <a:lnTo>
                    <a:pt x="586" y="57"/>
                  </a:lnTo>
                  <a:lnTo>
                    <a:pt x="586" y="55"/>
                  </a:lnTo>
                  <a:lnTo>
                    <a:pt x="536" y="32"/>
                  </a:lnTo>
                  <a:lnTo>
                    <a:pt x="534" y="32"/>
                  </a:lnTo>
                  <a:lnTo>
                    <a:pt x="477" y="14"/>
                  </a:lnTo>
                  <a:lnTo>
                    <a:pt x="414" y="3"/>
                  </a:lnTo>
                  <a:lnTo>
                    <a:pt x="412" y="3"/>
                  </a:lnTo>
                  <a:lnTo>
                    <a:pt x="345" y="0"/>
                  </a:lnTo>
                  <a:lnTo>
                    <a:pt x="345" y="14"/>
                  </a:lnTo>
                  <a:close/>
                </a:path>
              </a:pathLst>
            </a:custGeom>
            <a:solidFill>
              <a:srgbClr val="FFFF7D"/>
            </a:solidFill>
            <a:ln w="9525">
              <a:noFill/>
              <a:round/>
              <a:headEnd/>
              <a:tailEnd/>
            </a:ln>
          </p:spPr>
          <p:txBody>
            <a:bodyPr/>
            <a:lstStyle/>
            <a:p>
              <a:endParaRPr lang="en-US"/>
            </a:p>
          </p:txBody>
        </p:sp>
        <p:sp>
          <p:nvSpPr>
            <p:cNvPr id="441371" name="Freeform 27"/>
            <p:cNvSpPr>
              <a:spLocks/>
            </p:cNvSpPr>
            <p:nvPr/>
          </p:nvSpPr>
          <p:spPr bwMode="auto">
            <a:xfrm>
              <a:off x="245" y="2831"/>
              <a:ext cx="546" cy="314"/>
            </a:xfrm>
            <a:custGeom>
              <a:avLst/>
              <a:gdLst/>
              <a:ahLst/>
              <a:cxnLst>
                <a:cxn ang="0">
                  <a:pos x="326" y="18"/>
                </a:cxn>
                <a:cxn ang="0">
                  <a:pos x="373" y="27"/>
                </a:cxn>
                <a:cxn ang="0">
                  <a:pos x="417" y="40"/>
                </a:cxn>
                <a:cxn ang="0">
                  <a:pos x="456" y="58"/>
                </a:cxn>
                <a:cxn ang="0">
                  <a:pos x="487" y="79"/>
                </a:cxn>
                <a:cxn ang="0">
                  <a:pos x="512" y="102"/>
                </a:cxn>
                <a:cxn ang="0">
                  <a:pos x="526" y="129"/>
                </a:cxn>
                <a:cxn ang="0">
                  <a:pos x="530" y="142"/>
                </a:cxn>
                <a:cxn ang="0">
                  <a:pos x="530" y="172"/>
                </a:cxn>
                <a:cxn ang="0">
                  <a:pos x="526" y="185"/>
                </a:cxn>
                <a:cxn ang="0">
                  <a:pos x="512" y="212"/>
                </a:cxn>
                <a:cxn ang="0">
                  <a:pos x="487" y="235"/>
                </a:cxn>
                <a:cxn ang="0">
                  <a:pos x="456" y="256"/>
                </a:cxn>
                <a:cxn ang="0">
                  <a:pos x="417" y="274"/>
                </a:cxn>
                <a:cxn ang="0">
                  <a:pos x="373" y="287"/>
                </a:cxn>
                <a:cxn ang="0">
                  <a:pos x="326" y="296"/>
                </a:cxn>
                <a:cxn ang="0">
                  <a:pos x="219" y="296"/>
                </a:cxn>
                <a:cxn ang="0">
                  <a:pos x="171" y="287"/>
                </a:cxn>
                <a:cxn ang="0">
                  <a:pos x="128" y="274"/>
                </a:cxn>
                <a:cxn ang="0">
                  <a:pos x="89" y="256"/>
                </a:cxn>
                <a:cxn ang="0">
                  <a:pos x="58" y="235"/>
                </a:cxn>
                <a:cxn ang="0">
                  <a:pos x="33" y="212"/>
                </a:cxn>
                <a:cxn ang="0">
                  <a:pos x="19" y="185"/>
                </a:cxn>
                <a:cxn ang="0">
                  <a:pos x="16" y="172"/>
                </a:cxn>
                <a:cxn ang="0">
                  <a:pos x="16" y="142"/>
                </a:cxn>
                <a:cxn ang="0">
                  <a:pos x="19" y="129"/>
                </a:cxn>
                <a:cxn ang="0">
                  <a:pos x="33" y="102"/>
                </a:cxn>
                <a:cxn ang="0">
                  <a:pos x="58" y="79"/>
                </a:cxn>
                <a:cxn ang="0">
                  <a:pos x="89" y="58"/>
                </a:cxn>
                <a:cxn ang="0">
                  <a:pos x="128" y="40"/>
                </a:cxn>
                <a:cxn ang="0">
                  <a:pos x="171" y="27"/>
                </a:cxn>
                <a:cxn ang="0">
                  <a:pos x="219" y="18"/>
                </a:cxn>
                <a:cxn ang="0">
                  <a:pos x="273" y="0"/>
                </a:cxn>
                <a:cxn ang="0">
                  <a:pos x="217" y="4"/>
                </a:cxn>
                <a:cxn ang="0">
                  <a:pos x="123" y="25"/>
                </a:cxn>
                <a:cxn ang="0">
                  <a:pos x="82" y="47"/>
                </a:cxn>
                <a:cxn ang="0">
                  <a:pos x="23" y="95"/>
                </a:cxn>
                <a:cxn ang="0">
                  <a:pos x="1" y="140"/>
                </a:cxn>
                <a:cxn ang="0">
                  <a:pos x="0" y="158"/>
                </a:cxn>
                <a:cxn ang="0">
                  <a:pos x="1" y="174"/>
                </a:cxn>
                <a:cxn ang="0">
                  <a:pos x="23" y="219"/>
                </a:cxn>
                <a:cxn ang="0">
                  <a:pos x="82" y="267"/>
                </a:cxn>
                <a:cxn ang="0">
                  <a:pos x="123" y="289"/>
                </a:cxn>
                <a:cxn ang="0">
                  <a:pos x="217" y="310"/>
                </a:cxn>
                <a:cxn ang="0">
                  <a:pos x="273" y="314"/>
                </a:cxn>
                <a:cxn ang="0">
                  <a:pos x="328" y="310"/>
                </a:cxn>
                <a:cxn ang="0">
                  <a:pos x="423" y="289"/>
                </a:cxn>
                <a:cxn ang="0">
                  <a:pos x="464" y="267"/>
                </a:cxn>
                <a:cxn ang="0">
                  <a:pos x="523" y="219"/>
                </a:cxn>
                <a:cxn ang="0">
                  <a:pos x="544" y="174"/>
                </a:cxn>
                <a:cxn ang="0">
                  <a:pos x="546" y="158"/>
                </a:cxn>
                <a:cxn ang="0">
                  <a:pos x="544" y="140"/>
                </a:cxn>
                <a:cxn ang="0">
                  <a:pos x="523" y="95"/>
                </a:cxn>
                <a:cxn ang="0">
                  <a:pos x="464" y="47"/>
                </a:cxn>
                <a:cxn ang="0">
                  <a:pos x="423" y="25"/>
                </a:cxn>
                <a:cxn ang="0">
                  <a:pos x="328" y="4"/>
                </a:cxn>
                <a:cxn ang="0">
                  <a:pos x="273" y="0"/>
                </a:cxn>
              </a:cxnLst>
              <a:rect l="0" t="0" r="r" b="b"/>
              <a:pathLst>
                <a:path w="546" h="314">
                  <a:moveTo>
                    <a:pt x="273" y="15"/>
                  </a:moveTo>
                  <a:lnTo>
                    <a:pt x="326" y="18"/>
                  </a:lnTo>
                  <a:lnTo>
                    <a:pt x="324" y="18"/>
                  </a:lnTo>
                  <a:lnTo>
                    <a:pt x="373" y="27"/>
                  </a:lnTo>
                  <a:lnTo>
                    <a:pt x="419" y="40"/>
                  </a:lnTo>
                  <a:lnTo>
                    <a:pt x="417" y="40"/>
                  </a:lnTo>
                  <a:lnTo>
                    <a:pt x="456" y="59"/>
                  </a:lnTo>
                  <a:lnTo>
                    <a:pt x="456" y="58"/>
                  </a:lnTo>
                  <a:lnTo>
                    <a:pt x="489" y="79"/>
                  </a:lnTo>
                  <a:lnTo>
                    <a:pt x="487" y="79"/>
                  </a:lnTo>
                  <a:lnTo>
                    <a:pt x="512" y="104"/>
                  </a:lnTo>
                  <a:lnTo>
                    <a:pt x="512" y="102"/>
                  </a:lnTo>
                  <a:lnTo>
                    <a:pt x="528" y="131"/>
                  </a:lnTo>
                  <a:lnTo>
                    <a:pt x="526" y="129"/>
                  </a:lnTo>
                  <a:lnTo>
                    <a:pt x="530" y="144"/>
                  </a:lnTo>
                  <a:lnTo>
                    <a:pt x="530" y="142"/>
                  </a:lnTo>
                  <a:lnTo>
                    <a:pt x="531" y="158"/>
                  </a:lnTo>
                  <a:lnTo>
                    <a:pt x="530" y="172"/>
                  </a:lnTo>
                  <a:lnTo>
                    <a:pt x="530" y="170"/>
                  </a:lnTo>
                  <a:lnTo>
                    <a:pt x="526" y="185"/>
                  </a:lnTo>
                  <a:lnTo>
                    <a:pt x="528" y="183"/>
                  </a:lnTo>
                  <a:lnTo>
                    <a:pt x="512" y="212"/>
                  </a:lnTo>
                  <a:lnTo>
                    <a:pt x="512" y="210"/>
                  </a:lnTo>
                  <a:lnTo>
                    <a:pt x="487" y="235"/>
                  </a:lnTo>
                  <a:lnTo>
                    <a:pt x="489" y="235"/>
                  </a:lnTo>
                  <a:lnTo>
                    <a:pt x="456" y="256"/>
                  </a:lnTo>
                  <a:lnTo>
                    <a:pt x="456" y="255"/>
                  </a:lnTo>
                  <a:lnTo>
                    <a:pt x="417" y="274"/>
                  </a:lnTo>
                  <a:lnTo>
                    <a:pt x="419" y="274"/>
                  </a:lnTo>
                  <a:lnTo>
                    <a:pt x="373" y="287"/>
                  </a:lnTo>
                  <a:lnTo>
                    <a:pt x="324" y="296"/>
                  </a:lnTo>
                  <a:lnTo>
                    <a:pt x="326" y="296"/>
                  </a:lnTo>
                  <a:lnTo>
                    <a:pt x="273" y="299"/>
                  </a:lnTo>
                  <a:lnTo>
                    <a:pt x="219" y="296"/>
                  </a:lnTo>
                  <a:lnTo>
                    <a:pt x="221" y="296"/>
                  </a:lnTo>
                  <a:lnTo>
                    <a:pt x="171" y="287"/>
                  </a:lnTo>
                  <a:lnTo>
                    <a:pt x="126" y="274"/>
                  </a:lnTo>
                  <a:lnTo>
                    <a:pt x="128" y="274"/>
                  </a:lnTo>
                  <a:lnTo>
                    <a:pt x="89" y="255"/>
                  </a:lnTo>
                  <a:lnTo>
                    <a:pt x="89" y="256"/>
                  </a:lnTo>
                  <a:lnTo>
                    <a:pt x="57" y="235"/>
                  </a:lnTo>
                  <a:lnTo>
                    <a:pt x="58" y="235"/>
                  </a:lnTo>
                  <a:lnTo>
                    <a:pt x="33" y="210"/>
                  </a:lnTo>
                  <a:lnTo>
                    <a:pt x="33" y="212"/>
                  </a:lnTo>
                  <a:lnTo>
                    <a:pt x="17" y="183"/>
                  </a:lnTo>
                  <a:lnTo>
                    <a:pt x="19" y="185"/>
                  </a:lnTo>
                  <a:lnTo>
                    <a:pt x="16" y="170"/>
                  </a:lnTo>
                  <a:lnTo>
                    <a:pt x="16" y="172"/>
                  </a:lnTo>
                  <a:lnTo>
                    <a:pt x="14" y="158"/>
                  </a:lnTo>
                  <a:lnTo>
                    <a:pt x="16" y="142"/>
                  </a:lnTo>
                  <a:lnTo>
                    <a:pt x="16" y="144"/>
                  </a:lnTo>
                  <a:lnTo>
                    <a:pt x="19" y="129"/>
                  </a:lnTo>
                  <a:lnTo>
                    <a:pt x="17" y="131"/>
                  </a:lnTo>
                  <a:lnTo>
                    <a:pt x="33" y="102"/>
                  </a:lnTo>
                  <a:lnTo>
                    <a:pt x="33" y="104"/>
                  </a:lnTo>
                  <a:lnTo>
                    <a:pt x="58" y="79"/>
                  </a:lnTo>
                  <a:lnTo>
                    <a:pt x="57" y="79"/>
                  </a:lnTo>
                  <a:lnTo>
                    <a:pt x="89" y="58"/>
                  </a:lnTo>
                  <a:lnTo>
                    <a:pt x="89" y="59"/>
                  </a:lnTo>
                  <a:lnTo>
                    <a:pt x="128" y="40"/>
                  </a:lnTo>
                  <a:lnTo>
                    <a:pt x="126" y="40"/>
                  </a:lnTo>
                  <a:lnTo>
                    <a:pt x="171" y="27"/>
                  </a:lnTo>
                  <a:lnTo>
                    <a:pt x="221" y="18"/>
                  </a:lnTo>
                  <a:lnTo>
                    <a:pt x="219" y="18"/>
                  </a:lnTo>
                  <a:lnTo>
                    <a:pt x="273" y="15"/>
                  </a:lnTo>
                  <a:lnTo>
                    <a:pt x="273" y="0"/>
                  </a:lnTo>
                  <a:lnTo>
                    <a:pt x="219" y="4"/>
                  </a:lnTo>
                  <a:lnTo>
                    <a:pt x="217" y="4"/>
                  </a:lnTo>
                  <a:lnTo>
                    <a:pt x="167" y="13"/>
                  </a:lnTo>
                  <a:lnTo>
                    <a:pt x="123" y="25"/>
                  </a:lnTo>
                  <a:lnTo>
                    <a:pt x="82" y="45"/>
                  </a:lnTo>
                  <a:lnTo>
                    <a:pt x="82" y="47"/>
                  </a:lnTo>
                  <a:lnTo>
                    <a:pt x="48" y="68"/>
                  </a:lnTo>
                  <a:lnTo>
                    <a:pt x="23" y="95"/>
                  </a:lnTo>
                  <a:lnTo>
                    <a:pt x="5" y="126"/>
                  </a:lnTo>
                  <a:lnTo>
                    <a:pt x="1" y="140"/>
                  </a:lnTo>
                  <a:lnTo>
                    <a:pt x="1" y="142"/>
                  </a:lnTo>
                  <a:lnTo>
                    <a:pt x="0" y="158"/>
                  </a:lnTo>
                  <a:lnTo>
                    <a:pt x="1" y="172"/>
                  </a:lnTo>
                  <a:lnTo>
                    <a:pt x="1" y="174"/>
                  </a:lnTo>
                  <a:lnTo>
                    <a:pt x="5" y="188"/>
                  </a:lnTo>
                  <a:lnTo>
                    <a:pt x="23" y="219"/>
                  </a:lnTo>
                  <a:lnTo>
                    <a:pt x="48" y="246"/>
                  </a:lnTo>
                  <a:lnTo>
                    <a:pt x="82" y="267"/>
                  </a:lnTo>
                  <a:lnTo>
                    <a:pt x="82" y="269"/>
                  </a:lnTo>
                  <a:lnTo>
                    <a:pt x="123" y="289"/>
                  </a:lnTo>
                  <a:lnTo>
                    <a:pt x="167" y="301"/>
                  </a:lnTo>
                  <a:lnTo>
                    <a:pt x="217" y="310"/>
                  </a:lnTo>
                  <a:lnTo>
                    <a:pt x="219" y="310"/>
                  </a:lnTo>
                  <a:lnTo>
                    <a:pt x="273" y="314"/>
                  </a:lnTo>
                  <a:lnTo>
                    <a:pt x="326" y="310"/>
                  </a:lnTo>
                  <a:lnTo>
                    <a:pt x="328" y="310"/>
                  </a:lnTo>
                  <a:lnTo>
                    <a:pt x="376" y="301"/>
                  </a:lnTo>
                  <a:lnTo>
                    <a:pt x="423" y="289"/>
                  </a:lnTo>
                  <a:lnTo>
                    <a:pt x="464" y="269"/>
                  </a:lnTo>
                  <a:lnTo>
                    <a:pt x="464" y="267"/>
                  </a:lnTo>
                  <a:lnTo>
                    <a:pt x="498" y="246"/>
                  </a:lnTo>
                  <a:lnTo>
                    <a:pt x="523" y="219"/>
                  </a:lnTo>
                  <a:lnTo>
                    <a:pt x="540" y="188"/>
                  </a:lnTo>
                  <a:lnTo>
                    <a:pt x="544" y="174"/>
                  </a:lnTo>
                  <a:lnTo>
                    <a:pt x="544" y="172"/>
                  </a:lnTo>
                  <a:lnTo>
                    <a:pt x="546" y="158"/>
                  </a:lnTo>
                  <a:lnTo>
                    <a:pt x="544" y="142"/>
                  </a:lnTo>
                  <a:lnTo>
                    <a:pt x="544" y="140"/>
                  </a:lnTo>
                  <a:lnTo>
                    <a:pt x="540" y="126"/>
                  </a:lnTo>
                  <a:lnTo>
                    <a:pt x="523" y="95"/>
                  </a:lnTo>
                  <a:lnTo>
                    <a:pt x="498" y="68"/>
                  </a:lnTo>
                  <a:lnTo>
                    <a:pt x="464" y="47"/>
                  </a:lnTo>
                  <a:lnTo>
                    <a:pt x="464" y="45"/>
                  </a:lnTo>
                  <a:lnTo>
                    <a:pt x="423" y="25"/>
                  </a:lnTo>
                  <a:lnTo>
                    <a:pt x="376" y="13"/>
                  </a:lnTo>
                  <a:lnTo>
                    <a:pt x="328" y="4"/>
                  </a:lnTo>
                  <a:lnTo>
                    <a:pt x="326" y="4"/>
                  </a:lnTo>
                  <a:lnTo>
                    <a:pt x="273" y="0"/>
                  </a:lnTo>
                  <a:lnTo>
                    <a:pt x="273" y="15"/>
                  </a:lnTo>
                  <a:close/>
                </a:path>
              </a:pathLst>
            </a:custGeom>
            <a:solidFill>
              <a:srgbClr val="FFFF7D"/>
            </a:solidFill>
            <a:ln w="9525">
              <a:noFill/>
              <a:round/>
              <a:headEnd/>
              <a:tailEnd/>
            </a:ln>
          </p:spPr>
          <p:txBody>
            <a:bodyPr/>
            <a:lstStyle/>
            <a:p>
              <a:endParaRPr lang="en-US"/>
            </a:p>
          </p:txBody>
        </p:sp>
        <p:sp>
          <p:nvSpPr>
            <p:cNvPr id="441372" name="Freeform 28"/>
            <p:cNvSpPr>
              <a:spLocks/>
            </p:cNvSpPr>
            <p:nvPr/>
          </p:nvSpPr>
          <p:spPr bwMode="auto">
            <a:xfrm>
              <a:off x="348" y="2728"/>
              <a:ext cx="337" cy="202"/>
            </a:xfrm>
            <a:custGeom>
              <a:avLst/>
              <a:gdLst/>
              <a:ahLst/>
              <a:cxnLst>
                <a:cxn ang="0">
                  <a:pos x="202" y="16"/>
                </a:cxn>
                <a:cxn ang="0">
                  <a:pos x="230" y="21"/>
                </a:cxn>
                <a:cxn ang="0">
                  <a:pos x="255" y="30"/>
                </a:cxn>
                <a:cxn ang="0">
                  <a:pos x="280" y="39"/>
                </a:cxn>
                <a:cxn ang="0">
                  <a:pos x="298" y="53"/>
                </a:cxn>
                <a:cxn ang="0">
                  <a:pos x="311" y="68"/>
                </a:cxn>
                <a:cxn ang="0">
                  <a:pos x="320" y="84"/>
                </a:cxn>
                <a:cxn ang="0">
                  <a:pos x="323" y="100"/>
                </a:cxn>
                <a:cxn ang="0">
                  <a:pos x="321" y="118"/>
                </a:cxn>
                <a:cxn ang="0">
                  <a:pos x="312" y="132"/>
                </a:cxn>
                <a:cxn ang="0">
                  <a:pos x="300" y="148"/>
                </a:cxn>
                <a:cxn ang="0">
                  <a:pos x="280" y="161"/>
                </a:cxn>
                <a:cxn ang="0">
                  <a:pos x="257" y="171"/>
                </a:cxn>
                <a:cxn ang="0">
                  <a:pos x="200" y="186"/>
                </a:cxn>
                <a:cxn ang="0">
                  <a:pos x="170" y="187"/>
                </a:cxn>
                <a:cxn ang="0">
                  <a:pos x="139" y="186"/>
                </a:cxn>
                <a:cxn ang="0">
                  <a:pos x="80" y="171"/>
                </a:cxn>
                <a:cxn ang="0">
                  <a:pos x="59" y="161"/>
                </a:cxn>
                <a:cxn ang="0">
                  <a:pos x="39" y="148"/>
                </a:cxn>
                <a:cxn ang="0">
                  <a:pos x="25" y="132"/>
                </a:cxn>
                <a:cxn ang="0">
                  <a:pos x="16" y="118"/>
                </a:cxn>
                <a:cxn ang="0">
                  <a:pos x="14" y="100"/>
                </a:cxn>
                <a:cxn ang="0">
                  <a:pos x="18" y="84"/>
                </a:cxn>
                <a:cxn ang="0">
                  <a:pos x="27" y="68"/>
                </a:cxn>
                <a:cxn ang="0">
                  <a:pos x="41" y="53"/>
                </a:cxn>
                <a:cxn ang="0">
                  <a:pos x="59" y="39"/>
                </a:cxn>
                <a:cxn ang="0">
                  <a:pos x="82" y="30"/>
                </a:cxn>
                <a:cxn ang="0">
                  <a:pos x="109" y="21"/>
                </a:cxn>
                <a:cxn ang="0">
                  <a:pos x="138" y="16"/>
                </a:cxn>
                <a:cxn ang="0">
                  <a:pos x="170" y="0"/>
                </a:cxn>
                <a:cxn ang="0">
                  <a:pos x="136" y="1"/>
                </a:cxn>
                <a:cxn ang="0">
                  <a:pos x="77" y="16"/>
                </a:cxn>
                <a:cxn ang="0">
                  <a:pos x="52" y="28"/>
                </a:cxn>
                <a:cxn ang="0">
                  <a:pos x="30" y="43"/>
                </a:cxn>
                <a:cxn ang="0">
                  <a:pos x="4" y="80"/>
                </a:cxn>
                <a:cxn ang="0">
                  <a:pos x="4" y="123"/>
                </a:cxn>
                <a:cxn ang="0">
                  <a:pos x="30" y="159"/>
                </a:cxn>
                <a:cxn ang="0">
                  <a:pos x="52" y="173"/>
                </a:cxn>
                <a:cxn ang="0">
                  <a:pos x="77" y="186"/>
                </a:cxn>
                <a:cxn ang="0">
                  <a:pos x="136" y="200"/>
                </a:cxn>
                <a:cxn ang="0">
                  <a:pos x="170" y="202"/>
                </a:cxn>
                <a:cxn ang="0">
                  <a:pos x="204" y="200"/>
                </a:cxn>
                <a:cxn ang="0">
                  <a:pos x="261" y="186"/>
                </a:cxn>
                <a:cxn ang="0">
                  <a:pos x="287" y="173"/>
                </a:cxn>
                <a:cxn ang="0">
                  <a:pos x="323" y="141"/>
                </a:cxn>
                <a:cxn ang="0">
                  <a:pos x="337" y="102"/>
                </a:cxn>
                <a:cxn ang="0">
                  <a:pos x="323" y="60"/>
                </a:cxn>
                <a:cxn ang="0">
                  <a:pos x="287" y="28"/>
                </a:cxn>
                <a:cxn ang="0">
                  <a:pos x="261" y="16"/>
                </a:cxn>
                <a:cxn ang="0">
                  <a:pos x="204" y="1"/>
                </a:cxn>
                <a:cxn ang="0">
                  <a:pos x="170" y="0"/>
                </a:cxn>
              </a:cxnLst>
              <a:rect l="0" t="0" r="r" b="b"/>
              <a:pathLst>
                <a:path w="337" h="202">
                  <a:moveTo>
                    <a:pt x="170" y="14"/>
                  </a:moveTo>
                  <a:lnTo>
                    <a:pt x="202" y="16"/>
                  </a:lnTo>
                  <a:lnTo>
                    <a:pt x="200" y="16"/>
                  </a:lnTo>
                  <a:lnTo>
                    <a:pt x="230" y="21"/>
                  </a:lnTo>
                  <a:lnTo>
                    <a:pt x="257" y="30"/>
                  </a:lnTo>
                  <a:lnTo>
                    <a:pt x="255" y="30"/>
                  </a:lnTo>
                  <a:lnTo>
                    <a:pt x="280" y="41"/>
                  </a:lnTo>
                  <a:lnTo>
                    <a:pt x="280" y="39"/>
                  </a:lnTo>
                  <a:lnTo>
                    <a:pt x="300" y="53"/>
                  </a:lnTo>
                  <a:lnTo>
                    <a:pt x="298" y="53"/>
                  </a:lnTo>
                  <a:lnTo>
                    <a:pt x="312" y="69"/>
                  </a:lnTo>
                  <a:lnTo>
                    <a:pt x="311" y="68"/>
                  </a:lnTo>
                  <a:lnTo>
                    <a:pt x="320" y="85"/>
                  </a:lnTo>
                  <a:lnTo>
                    <a:pt x="320" y="84"/>
                  </a:lnTo>
                  <a:lnTo>
                    <a:pt x="323" y="103"/>
                  </a:lnTo>
                  <a:lnTo>
                    <a:pt x="323" y="100"/>
                  </a:lnTo>
                  <a:lnTo>
                    <a:pt x="320" y="119"/>
                  </a:lnTo>
                  <a:lnTo>
                    <a:pt x="321" y="118"/>
                  </a:lnTo>
                  <a:lnTo>
                    <a:pt x="312" y="134"/>
                  </a:lnTo>
                  <a:lnTo>
                    <a:pt x="312" y="132"/>
                  </a:lnTo>
                  <a:lnTo>
                    <a:pt x="298" y="148"/>
                  </a:lnTo>
                  <a:lnTo>
                    <a:pt x="300" y="148"/>
                  </a:lnTo>
                  <a:lnTo>
                    <a:pt x="280" y="162"/>
                  </a:lnTo>
                  <a:lnTo>
                    <a:pt x="280" y="161"/>
                  </a:lnTo>
                  <a:lnTo>
                    <a:pt x="255" y="171"/>
                  </a:lnTo>
                  <a:lnTo>
                    <a:pt x="257" y="171"/>
                  </a:lnTo>
                  <a:lnTo>
                    <a:pt x="230" y="180"/>
                  </a:lnTo>
                  <a:lnTo>
                    <a:pt x="200" y="186"/>
                  </a:lnTo>
                  <a:lnTo>
                    <a:pt x="202" y="186"/>
                  </a:lnTo>
                  <a:lnTo>
                    <a:pt x="170" y="187"/>
                  </a:lnTo>
                  <a:lnTo>
                    <a:pt x="138" y="186"/>
                  </a:lnTo>
                  <a:lnTo>
                    <a:pt x="139" y="186"/>
                  </a:lnTo>
                  <a:lnTo>
                    <a:pt x="109" y="180"/>
                  </a:lnTo>
                  <a:lnTo>
                    <a:pt x="80" y="171"/>
                  </a:lnTo>
                  <a:lnTo>
                    <a:pt x="82" y="171"/>
                  </a:lnTo>
                  <a:lnTo>
                    <a:pt x="59" y="161"/>
                  </a:lnTo>
                  <a:lnTo>
                    <a:pt x="59" y="162"/>
                  </a:lnTo>
                  <a:lnTo>
                    <a:pt x="39" y="148"/>
                  </a:lnTo>
                  <a:lnTo>
                    <a:pt x="41" y="148"/>
                  </a:lnTo>
                  <a:lnTo>
                    <a:pt x="25" y="132"/>
                  </a:lnTo>
                  <a:lnTo>
                    <a:pt x="25" y="134"/>
                  </a:lnTo>
                  <a:lnTo>
                    <a:pt x="16" y="118"/>
                  </a:lnTo>
                  <a:lnTo>
                    <a:pt x="18" y="119"/>
                  </a:lnTo>
                  <a:lnTo>
                    <a:pt x="14" y="100"/>
                  </a:lnTo>
                  <a:lnTo>
                    <a:pt x="14" y="103"/>
                  </a:lnTo>
                  <a:lnTo>
                    <a:pt x="18" y="84"/>
                  </a:lnTo>
                  <a:lnTo>
                    <a:pt x="18" y="85"/>
                  </a:lnTo>
                  <a:lnTo>
                    <a:pt x="27" y="68"/>
                  </a:lnTo>
                  <a:lnTo>
                    <a:pt x="25" y="69"/>
                  </a:lnTo>
                  <a:lnTo>
                    <a:pt x="41" y="53"/>
                  </a:lnTo>
                  <a:lnTo>
                    <a:pt x="39" y="53"/>
                  </a:lnTo>
                  <a:lnTo>
                    <a:pt x="59" y="39"/>
                  </a:lnTo>
                  <a:lnTo>
                    <a:pt x="59" y="41"/>
                  </a:lnTo>
                  <a:lnTo>
                    <a:pt x="82" y="30"/>
                  </a:lnTo>
                  <a:lnTo>
                    <a:pt x="80" y="30"/>
                  </a:lnTo>
                  <a:lnTo>
                    <a:pt x="109" y="21"/>
                  </a:lnTo>
                  <a:lnTo>
                    <a:pt x="139" y="16"/>
                  </a:lnTo>
                  <a:lnTo>
                    <a:pt x="138" y="16"/>
                  </a:lnTo>
                  <a:lnTo>
                    <a:pt x="170" y="14"/>
                  </a:lnTo>
                  <a:lnTo>
                    <a:pt x="170" y="0"/>
                  </a:lnTo>
                  <a:lnTo>
                    <a:pt x="138" y="1"/>
                  </a:lnTo>
                  <a:lnTo>
                    <a:pt x="136" y="1"/>
                  </a:lnTo>
                  <a:lnTo>
                    <a:pt x="105" y="7"/>
                  </a:lnTo>
                  <a:lnTo>
                    <a:pt x="77" y="16"/>
                  </a:lnTo>
                  <a:lnTo>
                    <a:pt x="75" y="16"/>
                  </a:lnTo>
                  <a:lnTo>
                    <a:pt x="52" y="28"/>
                  </a:lnTo>
                  <a:lnTo>
                    <a:pt x="32" y="43"/>
                  </a:lnTo>
                  <a:lnTo>
                    <a:pt x="30" y="43"/>
                  </a:lnTo>
                  <a:lnTo>
                    <a:pt x="14" y="60"/>
                  </a:lnTo>
                  <a:lnTo>
                    <a:pt x="4" y="80"/>
                  </a:lnTo>
                  <a:lnTo>
                    <a:pt x="0" y="102"/>
                  </a:lnTo>
                  <a:lnTo>
                    <a:pt x="4" y="123"/>
                  </a:lnTo>
                  <a:lnTo>
                    <a:pt x="14" y="141"/>
                  </a:lnTo>
                  <a:lnTo>
                    <a:pt x="30" y="159"/>
                  </a:lnTo>
                  <a:lnTo>
                    <a:pt x="32" y="159"/>
                  </a:lnTo>
                  <a:lnTo>
                    <a:pt x="52" y="173"/>
                  </a:lnTo>
                  <a:lnTo>
                    <a:pt x="75" y="186"/>
                  </a:lnTo>
                  <a:lnTo>
                    <a:pt x="77" y="186"/>
                  </a:lnTo>
                  <a:lnTo>
                    <a:pt x="105" y="195"/>
                  </a:lnTo>
                  <a:lnTo>
                    <a:pt x="136" y="200"/>
                  </a:lnTo>
                  <a:lnTo>
                    <a:pt x="138" y="200"/>
                  </a:lnTo>
                  <a:lnTo>
                    <a:pt x="170" y="202"/>
                  </a:lnTo>
                  <a:lnTo>
                    <a:pt x="202" y="200"/>
                  </a:lnTo>
                  <a:lnTo>
                    <a:pt x="204" y="200"/>
                  </a:lnTo>
                  <a:lnTo>
                    <a:pt x="234" y="195"/>
                  </a:lnTo>
                  <a:lnTo>
                    <a:pt x="261" y="186"/>
                  </a:lnTo>
                  <a:lnTo>
                    <a:pt x="262" y="186"/>
                  </a:lnTo>
                  <a:lnTo>
                    <a:pt x="287" y="173"/>
                  </a:lnTo>
                  <a:lnTo>
                    <a:pt x="309" y="159"/>
                  </a:lnTo>
                  <a:lnTo>
                    <a:pt x="323" y="141"/>
                  </a:lnTo>
                  <a:lnTo>
                    <a:pt x="334" y="123"/>
                  </a:lnTo>
                  <a:lnTo>
                    <a:pt x="337" y="102"/>
                  </a:lnTo>
                  <a:lnTo>
                    <a:pt x="334" y="80"/>
                  </a:lnTo>
                  <a:lnTo>
                    <a:pt x="323" y="60"/>
                  </a:lnTo>
                  <a:lnTo>
                    <a:pt x="309" y="43"/>
                  </a:lnTo>
                  <a:lnTo>
                    <a:pt x="287" y="28"/>
                  </a:lnTo>
                  <a:lnTo>
                    <a:pt x="262" y="16"/>
                  </a:lnTo>
                  <a:lnTo>
                    <a:pt x="261" y="16"/>
                  </a:lnTo>
                  <a:lnTo>
                    <a:pt x="234" y="7"/>
                  </a:lnTo>
                  <a:lnTo>
                    <a:pt x="204" y="1"/>
                  </a:lnTo>
                  <a:lnTo>
                    <a:pt x="202" y="1"/>
                  </a:lnTo>
                  <a:lnTo>
                    <a:pt x="170" y="0"/>
                  </a:lnTo>
                  <a:lnTo>
                    <a:pt x="170" y="14"/>
                  </a:lnTo>
                  <a:close/>
                </a:path>
              </a:pathLst>
            </a:custGeom>
            <a:solidFill>
              <a:srgbClr val="FFFF7D"/>
            </a:solidFill>
            <a:ln w="9525">
              <a:noFill/>
              <a:round/>
              <a:headEnd/>
              <a:tailEnd/>
            </a:ln>
          </p:spPr>
          <p:txBody>
            <a:bodyPr/>
            <a:lstStyle/>
            <a:p>
              <a:endParaRPr lang="en-US"/>
            </a:p>
          </p:txBody>
        </p:sp>
        <p:sp>
          <p:nvSpPr>
            <p:cNvPr id="441373" name="Rectangle 29"/>
            <p:cNvSpPr>
              <a:spLocks noChangeArrowheads="1"/>
            </p:cNvSpPr>
            <p:nvPr/>
          </p:nvSpPr>
          <p:spPr bwMode="auto">
            <a:xfrm>
              <a:off x="161" y="2556"/>
              <a:ext cx="803" cy="200"/>
            </a:xfrm>
            <a:prstGeom prst="rect">
              <a:avLst/>
            </a:prstGeom>
            <a:noFill/>
            <a:ln w="9525">
              <a:noFill/>
              <a:miter lim="800000"/>
              <a:headEnd/>
              <a:tailEnd/>
            </a:ln>
          </p:spPr>
          <p:txBody>
            <a:bodyPr wrap="none" lIns="0" tIns="0" rIns="0" bIns="0">
              <a:spAutoFit/>
            </a:bodyPr>
            <a:lstStyle/>
            <a:p>
              <a:pPr eaLnBrk="0" hangingPunct="0">
                <a:buSzTx/>
                <a:buFont typeface="Monotype Sorts" pitchFamily="2" charset="2"/>
                <a:buNone/>
              </a:pPr>
              <a:r>
                <a:rPr kumimoji="1" lang="en-US" sz="1900" b="0">
                  <a:solidFill>
                    <a:srgbClr val="FFFF7D"/>
                  </a:solidFill>
                  <a:latin typeface="Arial" charset="0"/>
                </a:rPr>
                <a:t>COCHLEA</a:t>
              </a:r>
              <a:endParaRPr kumimoji="1" lang="en-US" sz="1600" b="0">
                <a:solidFill>
                  <a:srgbClr val="000000"/>
                </a:solidFill>
                <a:latin typeface="Arial Black" pitchFamily="34" charset="0"/>
              </a:endParaRPr>
            </a:p>
          </p:txBody>
        </p:sp>
      </p:grpSp>
      <p:sp>
        <p:nvSpPr>
          <p:cNvPr id="441374" name="Freeform 30"/>
          <p:cNvSpPr>
            <a:spLocks/>
          </p:cNvSpPr>
          <p:nvPr/>
        </p:nvSpPr>
        <p:spPr bwMode="auto">
          <a:xfrm>
            <a:off x="1574800" y="5241925"/>
            <a:ext cx="142875" cy="142875"/>
          </a:xfrm>
          <a:custGeom>
            <a:avLst/>
            <a:gdLst/>
            <a:ahLst/>
            <a:cxnLst>
              <a:cxn ang="0">
                <a:pos x="0" y="0"/>
              </a:cxn>
              <a:cxn ang="0">
                <a:pos x="90" y="45"/>
              </a:cxn>
              <a:cxn ang="0">
                <a:pos x="0" y="90"/>
              </a:cxn>
              <a:cxn ang="0">
                <a:pos x="0" y="0"/>
              </a:cxn>
            </a:cxnLst>
            <a:rect l="0" t="0" r="r" b="b"/>
            <a:pathLst>
              <a:path w="90" h="90">
                <a:moveTo>
                  <a:pt x="0" y="0"/>
                </a:moveTo>
                <a:lnTo>
                  <a:pt x="90" y="45"/>
                </a:lnTo>
                <a:lnTo>
                  <a:pt x="0" y="90"/>
                </a:lnTo>
                <a:lnTo>
                  <a:pt x="0" y="0"/>
                </a:lnTo>
                <a:close/>
              </a:path>
            </a:pathLst>
          </a:custGeom>
          <a:solidFill>
            <a:srgbClr val="FF1721"/>
          </a:solidFill>
          <a:ln w="9525">
            <a:noFill/>
            <a:round/>
            <a:headEnd/>
            <a:tailEnd/>
          </a:ln>
        </p:spPr>
        <p:txBody>
          <a:bodyPr/>
          <a:lstStyle/>
          <a:p>
            <a:endParaRPr lang="en-US"/>
          </a:p>
        </p:txBody>
      </p:sp>
      <p:sp>
        <p:nvSpPr>
          <p:cNvPr id="441375" name="Freeform 31"/>
          <p:cNvSpPr>
            <a:spLocks/>
          </p:cNvSpPr>
          <p:nvPr/>
        </p:nvSpPr>
        <p:spPr bwMode="auto">
          <a:xfrm>
            <a:off x="1574800" y="5614988"/>
            <a:ext cx="142875" cy="141287"/>
          </a:xfrm>
          <a:custGeom>
            <a:avLst/>
            <a:gdLst/>
            <a:ahLst/>
            <a:cxnLst>
              <a:cxn ang="0">
                <a:pos x="0" y="0"/>
              </a:cxn>
              <a:cxn ang="0">
                <a:pos x="90" y="44"/>
              </a:cxn>
              <a:cxn ang="0">
                <a:pos x="0" y="89"/>
              </a:cxn>
              <a:cxn ang="0">
                <a:pos x="0" y="0"/>
              </a:cxn>
            </a:cxnLst>
            <a:rect l="0" t="0" r="r" b="b"/>
            <a:pathLst>
              <a:path w="90" h="89">
                <a:moveTo>
                  <a:pt x="0" y="0"/>
                </a:moveTo>
                <a:lnTo>
                  <a:pt x="90" y="44"/>
                </a:lnTo>
                <a:lnTo>
                  <a:pt x="0" y="89"/>
                </a:lnTo>
                <a:lnTo>
                  <a:pt x="0" y="0"/>
                </a:lnTo>
                <a:close/>
              </a:path>
            </a:pathLst>
          </a:custGeom>
          <a:solidFill>
            <a:srgbClr val="FF1721"/>
          </a:solidFill>
          <a:ln w="9525">
            <a:noFill/>
            <a:round/>
            <a:headEnd/>
            <a:tailEnd/>
          </a:ln>
        </p:spPr>
        <p:txBody>
          <a:bodyPr/>
          <a:lstStyle/>
          <a:p>
            <a:endParaRPr lang="en-US"/>
          </a:p>
        </p:txBody>
      </p:sp>
      <p:grpSp>
        <p:nvGrpSpPr>
          <p:cNvPr id="3" name="Group 32"/>
          <p:cNvGrpSpPr>
            <a:grpSpLocks/>
          </p:cNvGrpSpPr>
          <p:nvPr/>
        </p:nvGrpSpPr>
        <p:grpSpPr bwMode="auto">
          <a:xfrm>
            <a:off x="779463" y="5216525"/>
            <a:ext cx="974725" cy="565150"/>
            <a:chOff x="491" y="3286"/>
            <a:chExt cx="614" cy="356"/>
          </a:xfrm>
        </p:grpSpPr>
        <p:sp>
          <p:nvSpPr>
            <p:cNvPr id="441377" name="Rectangle 33"/>
            <p:cNvSpPr>
              <a:spLocks noChangeArrowheads="1"/>
            </p:cNvSpPr>
            <p:nvPr/>
          </p:nvSpPr>
          <p:spPr bwMode="auto">
            <a:xfrm>
              <a:off x="903" y="3571"/>
              <a:ext cx="179" cy="21"/>
            </a:xfrm>
            <a:prstGeom prst="rect">
              <a:avLst/>
            </a:prstGeom>
            <a:solidFill>
              <a:srgbClr val="FF1721"/>
            </a:solidFill>
            <a:ln w="9525">
              <a:noFill/>
              <a:miter lim="800000"/>
              <a:headEnd/>
              <a:tailEnd/>
            </a:ln>
          </p:spPr>
          <p:txBody>
            <a:bodyPr/>
            <a:lstStyle/>
            <a:p>
              <a:endParaRPr lang="en-US"/>
            </a:p>
          </p:txBody>
        </p:sp>
        <p:grpSp>
          <p:nvGrpSpPr>
            <p:cNvPr id="4" name="Group 34"/>
            <p:cNvGrpSpPr>
              <a:grpSpLocks/>
            </p:cNvGrpSpPr>
            <p:nvPr/>
          </p:nvGrpSpPr>
          <p:grpSpPr bwMode="auto">
            <a:xfrm>
              <a:off x="491" y="3286"/>
              <a:ext cx="614" cy="356"/>
              <a:chOff x="491" y="3286"/>
              <a:chExt cx="614" cy="356"/>
            </a:xfrm>
          </p:grpSpPr>
          <p:sp>
            <p:nvSpPr>
              <p:cNvPr id="441379" name="Freeform 35"/>
              <p:cNvSpPr>
                <a:spLocks/>
              </p:cNvSpPr>
              <p:nvPr/>
            </p:nvSpPr>
            <p:spPr bwMode="auto">
              <a:xfrm>
                <a:off x="491" y="3336"/>
                <a:ext cx="591" cy="256"/>
              </a:xfrm>
              <a:custGeom>
                <a:avLst/>
                <a:gdLst/>
                <a:ahLst/>
                <a:cxnLst>
                  <a:cxn ang="0">
                    <a:pos x="0" y="61"/>
                  </a:cxn>
                  <a:cxn ang="0">
                    <a:pos x="0" y="256"/>
                  </a:cxn>
                  <a:cxn ang="0">
                    <a:pos x="423" y="256"/>
                  </a:cxn>
                  <a:cxn ang="0">
                    <a:pos x="423" y="11"/>
                  </a:cxn>
                  <a:cxn ang="0">
                    <a:pos x="412" y="22"/>
                  </a:cxn>
                  <a:cxn ang="0">
                    <a:pos x="591" y="22"/>
                  </a:cxn>
                  <a:cxn ang="0">
                    <a:pos x="591" y="0"/>
                  </a:cxn>
                  <a:cxn ang="0">
                    <a:pos x="401" y="0"/>
                  </a:cxn>
                  <a:cxn ang="0">
                    <a:pos x="401" y="245"/>
                  </a:cxn>
                  <a:cxn ang="0">
                    <a:pos x="412" y="235"/>
                  </a:cxn>
                  <a:cxn ang="0">
                    <a:pos x="11" y="235"/>
                  </a:cxn>
                  <a:cxn ang="0">
                    <a:pos x="21" y="245"/>
                  </a:cxn>
                  <a:cxn ang="0">
                    <a:pos x="21" y="61"/>
                  </a:cxn>
                  <a:cxn ang="0">
                    <a:pos x="0" y="61"/>
                  </a:cxn>
                </a:cxnLst>
                <a:rect l="0" t="0" r="r" b="b"/>
                <a:pathLst>
                  <a:path w="591" h="256">
                    <a:moveTo>
                      <a:pt x="0" y="61"/>
                    </a:moveTo>
                    <a:lnTo>
                      <a:pt x="0" y="256"/>
                    </a:lnTo>
                    <a:lnTo>
                      <a:pt x="423" y="256"/>
                    </a:lnTo>
                    <a:lnTo>
                      <a:pt x="423" y="11"/>
                    </a:lnTo>
                    <a:lnTo>
                      <a:pt x="412" y="22"/>
                    </a:lnTo>
                    <a:lnTo>
                      <a:pt x="591" y="22"/>
                    </a:lnTo>
                    <a:lnTo>
                      <a:pt x="591" y="0"/>
                    </a:lnTo>
                    <a:lnTo>
                      <a:pt x="401" y="0"/>
                    </a:lnTo>
                    <a:lnTo>
                      <a:pt x="401" y="245"/>
                    </a:lnTo>
                    <a:lnTo>
                      <a:pt x="412" y="235"/>
                    </a:lnTo>
                    <a:lnTo>
                      <a:pt x="11" y="235"/>
                    </a:lnTo>
                    <a:lnTo>
                      <a:pt x="21" y="245"/>
                    </a:lnTo>
                    <a:lnTo>
                      <a:pt x="21" y="61"/>
                    </a:lnTo>
                    <a:lnTo>
                      <a:pt x="0" y="61"/>
                    </a:lnTo>
                    <a:close/>
                  </a:path>
                </a:pathLst>
              </a:custGeom>
              <a:solidFill>
                <a:srgbClr val="FF1721"/>
              </a:solidFill>
              <a:ln w="9525">
                <a:solidFill>
                  <a:srgbClr val="FF1721"/>
                </a:solidFill>
                <a:round/>
                <a:headEnd/>
                <a:tailEnd/>
              </a:ln>
            </p:spPr>
            <p:txBody>
              <a:bodyPr/>
              <a:lstStyle/>
              <a:p>
                <a:endParaRPr lang="en-US"/>
              </a:p>
            </p:txBody>
          </p:sp>
          <p:sp>
            <p:nvSpPr>
              <p:cNvPr id="441380" name="Freeform 36"/>
              <p:cNvSpPr>
                <a:spLocks/>
              </p:cNvSpPr>
              <p:nvPr/>
            </p:nvSpPr>
            <p:spPr bwMode="auto">
              <a:xfrm>
                <a:off x="982" y="3286"/>
                <a:ext cx="123" cy="122"/>
              </a:xfrm>
              <a:custGeom>
                <a:avLst/>
                <a:gdLst/>
                <a:ahLst/>
                <a:cxnLst>
                  <a:cxn ang="0">
                    <a:pos x="21" y="16"/>
                  </a:cxn>
                  <a:cxn ang="0">
                    <a:pos x="5" y="25"/>
                  </a:cxn>
                  <a:cxn ang="0">
                    <a:pos x="94" y="70"/>
                  </a:cxn>
                  <a:cxn ang="0">
                    <a:pos x="94" y="52"/>
                  </a:cxn>
                  <a:cxn ang="0">
                    <a:pos x="5" y="97"/>
                  </a:cxn>
                  <a:cxn ang="0">
                    <a:pos x="21" y="106"/>
                  </a:cxn>
                  <a:cxn ang="0">
                    <a:pos x="21" y="16"/>
                  </a:cxn>
                  <a:cxn ang="0">
                    <a:pos x="0" y="0"/>
                  </a:cxn>
                  <a:cxn ang="0">
                    <a:pos x="0" y="122"/>
                  </a:cxn>
                  <a:cxn ang="0">
                    <a:pos x="123" y="61"/>
                  </a:cxn>
                  <a:cxn ang="0">
                    <a:pos x="0" y="0"/>
                  </a:cxn>
                  <a:cxn ang="0">
                    <a:pos x="21" y="16"/>
                  </a:cxn>
                </a:cxnLst>
                <a:rect l="0" t="0" r="r" b="b"/>
                <a:pathLst>
                  <a:path w="123" h="122">
                    <a:moveTo>
                      <a:pt x="21" y="16"/>
                    </a:moveTo>
                    <a:lnTo>
                      <a:pt x="5" y="25"/>
                    </a:lnTo>
                    <a:lnTo>
                      <a:pt x="94" y="70"/>
                    </a:lnTo>
                    <a:lnTo>
                      <a:pt x="94" y="52"/>
                    </a:lnTo>
                    <a:lnTo>
                      <a:pt x="5" y="97"/>
                    </a:lnTo>
                    <a:lnTo>
                      <a:pt x="21" y="106"/>
                    </a:lnTo>
                    <a:lnTo>
                      <a:pt x="21" y="16"/>
                    </a:lnTo>
                    <a:lnTo>
                      <a:pt x="0" y="0"/>
                    </a:lnTo>
                    <a:lnTo>
                      <a:pt x="0" y="122"/>
                    </a:lnTo>
                    <a:lnTo>
                      <a:pt x="123" y="61"/>
                    </a:lnTo>
                    <a:lnTo>
                      <a:pt x="0" y="0"/>
                    </a:lnTo>
                    <a:lnTo>
                      <a:pt x="21" y="16"/>
                    </a:lnTo>
                    <a:close/>
                  </a:path>
                </a:pathLst>
              </a:custGeom>
              <a:solidFill>
                <a:srgbClr val="FF1721"/>
              </a:solidFill>
              <a:ln w="9525">
                <a:solidFill>
                  <a:srgbClr val="FF1721"/>
                </a:solidFill>
                <a:round/>
                <a:headEnd/>
                <a:tailEnd/>
              </a:ln>
            </p:spPr>
            <p:txBody>
              <a:bodyPr/>
              <a:lstStyle/>
              <a:p>
                <a:endParaRPr lang="en-US"/>
              </a:p>
            </p:txBody>
          </p:sp>
          <p:sp>
            <p:nvSpPr>
              <p:cNvPr id="441381" name="Freeform 37"/>
              <p:cNvSpPr>
                <a:spLocks/>
              </p:cNvSpPr>
              <p:nvPr/>
            </p:nvSpPr>
            <p:spPr bwMode="auto">
              <a:xfrm>
                <a:off x="982" y="3520"/>
                <a:ext cx="123" cy="122"/>
              </a:xfrm>
              <a:custGeom>
                <a:avLst/>
                <a:gdLst/>
                <a:ahLst/>
                <a:cxnLst>
                  <a:cxn ang="0">
                    <a:pos x="21" y="17"/>
                  </a:cxn>
                  <a:cxn ang="0">
                    <a:pos x="5" y="25"/>
                  </a:cxn>
                  <a:cxn ang="0">
                    <a:pos x="94" y="70"/>
                  </a:cxn>
                  <a:cxn ang="0">
                    <a:pos x="94" y="52"/>
                  </a:cxn>
                  <a:cxn ang="0">
                    <a:pos x="5" y="97"/>
                  </a:cxn>
                  <a:cxn ang="0">
                    <a:pos x="21" y="106"/>
                  </a:cxn>
                  <a:cxn ang="0">
                    <a:pos x="21" y="17"/>
                  </a:cxn>
                  <a:cxn ang="0">
                    <a:pos x="0" y="0"/>
                  </a:cxn>
                  <a:cxn ang="0">
                    <a:pos x="0" y="122"/>
                  </a:cxn>
                  <a:cxn ang="0">
                    <a:pos x="123" y="61"/>
                  </a:cxn>
                  <a:cxn ang="0">
                    <a:pos x="0" y="0"/>
                  </a:cxn>
                  <a:cxn ang="0">
                    <a:pos x="21" y="17"/>
                  </a:cxn>
                </a:cxnLst>
                <a:rect l="0" t="0" r="r" b="b"/>
                <a:pathLst>
                  <a:path w="123" h="122">
                    <a:moveTo>
                      <a:pt x="21" y="17"/>
                    </a:moveTo>
                    <a:lnTo>
                      <a:pt x="5" y="25"/>
                    </a:lnTo>
                    <a:lnTo>
                      <a:pt x="94" y="70"/>
                    </a:lnTo>
                    <a:lnTo>
                      <a:pt x="94" y="52"/>
                    </a:lnTo>
                    <a:lnTo>
                      <a:pt x="5" y="97"/>
                    </a:lnTo>
                    <a:lnTo>
                      <a:pt x="21" y="106"/>
                    </a:lnTo>
                    <a:lnTo>
                      <a:pt x="21" y="17"/>
                    </a:lnTo>
                    <a:lnTo>
                      <a:pt x="0" y="0"/>
                    </a:lnTo>
                    <a:lnTo>
                      <a:pt x="0" y="122"/>
                    </a:lnTo>
                    <a:lnTo>
                      <a:pt x="123" y="61"/>
                    </a:lnTo>
                    <a:lnTo>
                      <a:pt x="0" y="0"/>
                    </a:lnTo>
                    <a:lnTo>
                      <a:pt x="21" y="17"/>
                    </a:lnTo>
                    <a:close/>
                  </a:path>
                </a:pathLst>
              </a:custGeom>
              <a:solidFill>
                <a:srgbClr val="FF1721"/>
              </a:solidFill>
              <a:ln w="9525">
                <a:solidFill>
                  <a:srgbClr val="FF1721"/>
                </a:solidFill>
                <a:round/>
                <a:headEnd/>
                <a:tailEnd/>
              </a:ln>
            </p:spPr>
            <p:txBody>
              <a:bodyPr/>
              <a:lstStyle/>
              <a:p>
                <a:endParaRPr lang="en-US"/>
              </a:p>
            </p:txBody>
          </p:sp>
        </p:grpSp>
      </p:grpSp>
      <p:sp>
        <p:nvSpPr>
          <p:cNvPr id="441382" name="Freeform 38"/>
          <p:cNvSpPr>
            <a:spLocks/>
          </p:cNvSpPr>
          <p:nvPr/>
        </p:nvSpPr>
        <p:spPr bwMode="auto">
          <a:xfrm>
            <a:off x="2800350" y="6148388"/>
            <a:ext cx="141288" cy="141287"/>
          </a:xfrm>
          <a:custGeom>
            <a:avLst/>
            <a:gdLst/>
            <a:ahLst/>
            <a:cxnLst>
              <a:cxn ang="0">
                <a:pos x="0" y="0"/>
              </a:cxn>
              <a:cxn ang="0">
                <a:pos x="89" y="45"/>
              </a:cxn>
              <a:cxn ang="0">
                <a:pos x="0" y="89"/>
              </a:cxn>
              <a:cxn ang="0">
                <a:pos x="0" y="0"/>
              </a:cxn>
            </a:cxnLst>
            <a:rect l="0" t="0" r="r" b="b"/>
            <a:pathLst>
              <a:path w="89" h="89">
                <a:moveTo>
                  <a:pt x="0" y="0"/>
                </a:moveTo>
                <a:lnTo>
                  <a:pt x="89" y="45"/>
                </a:lnTo>
                <a:lnTo>
                  <a:pt x="0" y="89"/>
                </a:lnTo>
                <a:lnTo>
                  <a:pt x="0" y="0"/>
                </a:lnTo>
                <a:close/>
              </a:path>
            </a:pathLst>
          </a:custGeom>
          <a:solidFill>
            <a:srgbClr val="FF1721"/>
          </a:solidFill>
          <a:ln w="9525">
            <a:noFill/>
            <a:round/>
            <a:headEnd/>
            <a:tailEnd/>
          </a:ln>
        </p:spPr>
        <p:txBody>
          <a:bodyPr/>
          <a:lstStyle/>
          <a:p>
            <a:endParaRPr lang="en-US"/>
          </a:p>
        </p:txBody>
      </p:sp>
      <p:sp>
        <p:nvSpPr>
          <p:cNvPr id="441383" name="Freeform 39"/>
          <p:cNvSpPr>
            <a:spLocks/>
          </p:cNvSpPr>
          <p:nvPr/>
        </p:nvSpPr>
        <p:spPr bwMode="auto">
          <a:xfrm>
            <a:off x="2782888" y="6122988"/>
            <a:ext cx="195262" cy="193675"/>
          </a:xfrm>
          <a:custGeom>
            <a:avLst/>
            <a:gdLst/>
            <a:ahLst/>
            <a:cxnLst>
              <a:cxn ang="0">
                <a:pos x="21" y="16"/>
              </a:cxn>
              <a:cxn ang="0">
                <a:pos x="5" y="25"/>
              </a:cxn>
              <a:cxn ang="0">
                <a:pos x="94" y="70"/>
              </a:cxn>
              <a:cxn ang="0">
                <a:pos x="94" y="52"/>
              </a:cxn>
              <a:cxn ang="0">
                <a:pos x="5" y="97"/>
              </a:cxn>
              <a:cxn ang="0">
                <a:pos x="21" y="105"/>
              </a:cxn>
              <a:cxn ang="0">
                <a:pos x="21" y="16"/>
              </a:cxn>
              <a:cxn ang="0">
                <a:pos x="0" y="0"/>
              </a:cxn>
              <a:cxn ang="0">
                <a:pos x="0" y="122"/>
              </a:cxn>
              <a:cxn ang="0">
                <a:pos x="123" y="61"/>
              </a:cxn>
              <a:cxn ang="0">
                <a:pos x="0" y="0"/>
              </a:cxn>
              <a:cxn ang="0">
                <a:pos x="21" y="16"/>
              </a:cxn>
            </a:cxnLst>
            <a:rect l="0" t="0" r="r" b="b"/>
            <a:pathLst>
              <a:path w="123" h="122">
                <a:moveTo>
                  <a:pt x="21" y="16"/>
                </a:moveTo>
                <a:lnTo>
                  <a:pt x="5" y="25"/>
                </a:lnTo>
                <a:lnTo>
                  <a:pt x="94" y="70"/>
                </a:lnTo>
                <a:lnTo>
                  <a:pt x="94" y="52"/>
                </a:lnTo>
                <a:lnTo>
                  <a:pt x="5" y="97"/>
                </a:lnTo>
                <a:lnTo>
                  <a:pt x="21" y="105"/>
                </a:lnTo>
                <a:lnTo>
                  <a:pt x="21" y="16"/>
                </a:lnTo>
                <a:lnTo>
                  <a:pt x="0" y="0"/>
                </a:lnTo>
                <a:lnTo>
                  <a:pt x="0" y="122"/>
                </a:lnTo>
                <a:lnTo>
                  <a:pt x="123" y="61"/>
                </a:lnTo>
                <a:lnTo>
                  <a:pt x="0" y="0"/>
                </a:lnTo>
                <a:lnTo>
                  <a:pt x="21" y="16"/>
                </a:lnTo>
                <a:close/>
              </a:path>
            </a:pathLst>
          </a:custGeom>
          <a:solidFill>
            <a:srgbClr val="FF1721"/>
          </a:solidFill>
          <a:ln w="9525">
            <a:noFill/>
            <a:round/>
            <a:headEnd/>
            <a:tailEnd/>
          </a:ln>
        </p:spPr>
        <p:txBody>
          <a:bodyPr/>
          <a:lstStyle/>
          <a:p>
            <a:endParaRPr lang="en-US"/>
          </a:p>
        </p:txBody>
      </p:sp>
      <p:sp>
        <p:nvSpPr>
          <p:cNvPr id="441384" name="Freeform 40"/>
          <p:cNvSpPr>
            <a:spLocks/>
          </p:cNvSpPr>
          <p:nvPr/>
        </p:nvSpPr>
        <p:spPr bwMode="auto">
          <a:xfrm>
            <a:off x="5508625" y="6361113"/>
            <a:ext cx="141288" cy="142875"/>
          </a:xfrm>
          <a:custGeom>
            <a:avLst/>
            <a:gdLst/>
            <a:ahLst/>
            <a:cxnLst>
              <a:cxn ang="0">
                <a:pos x="0" y="90"/>
              </a:cxn>
              <a:cxn ang="0">
                <a:pos x="45" y="0"/>
              </a:cxn>
              <a:cxn ang="0">
                <a:pos x="89" y="90"/>
              </a:cxn>
              <a:cxn ang="0">
                <a:pos x="0" y="90"/>
              </a:cxn>
            </a:cxnLst>
            <a:rect l="0" t="0" r="r" b="b"/>
            <a:pathLst>
              <a:path w="89" h="90">
                <a:moveTo>
                  <a:pt x="0" y="90"/>
                </a:moveTo>
                <a:lnTo>
                  <a:pt x="45" y="0"/>
                </a:lnTo>
                <a:lnTo>
                  <a:pt x="89" y="90"/>
                </a:lnTo>
                <a:lnTo>
                  <a:pt x="0" y="90"/>
                </a:lnTo>
                <a:close/>
              </a:path>
            </a:pathLst>
          </a:custGeom>
          <a:solidFill>
            <a:srgbClr val="FF1721"/>
          </a:solidFill>
          <a:ln w="9525">
            <a:noFill/>
            <a:round/>
            <a:headEnd/>
            <a:tailEnd/>
          </a:ln>
        </p:spPr>
        <p:txBody>
          <a:bodyPr/>
          <a:lstStyle/>
          <a:p>
            <a:endParaRPr lang="en-US"/>
          </a:p>
        </p:txBody>
      </p:sp>
      <p:sp>
        <p:nvSpPr>
          <p:cNvPr id="441385" name="Freeform 41"/>
          <p:cNvSpPr>
            <a:spLocks/>
          </p:cNvSpPr>
          <p:nvPr/>
        </p:nvSpPr>
        <p:spPr bwMode="auto">
          <a:xfrm>
            <a:off x="5483225" y="6324600"/>
            <a:ext cx="192088" cy="195263"/>
          </a:xfrm>
          <a:custGeom>
            <a:avLst/>
            <a:gdLst/>
            <a:ahLst/>
            <a:cxnLst>
              <a:cxn ang="0">
                <a:pos x="16" y="102"/>
              </a:cxn>
              <a:cxn ang="0">
                <a:pos x="25" y="118"/>
              </a:cxn>
              <a:cxn ang="0">
                <a:pos x="69" y="29"/>
              </a:cxn>
              <a:cxn ang="0">
                <a:pos x="52" y="29"/>
              </a:cxn>
              <a:cxn ang="0">
                <a:pos x="96" y="118"/>
              </a:cxn>
              <a:cxn ang="0">
                <a:pos x="105" y="102"/>
              </a:cxn>
              <a:cxn ang="0">
                <a:pos x="16" y="102"/>
              </a:cxn>
              <a:cxn ang="0">
                <a:pos x="0" y="123"/>
              </a:cxn>
              <a:cxn ang="0">
                <a:pos x="121" y="123"/>
              </a:cxn>
              <a:cxn ang="0">
                <a:pos x="61" y="0"/>
              </a:cxn>
              <a:cxn ang="0">
                <a:pos x="0" y="123"/>
              </a:cxn>
              <a:cxn ang="0">
                <a:pos x="16" y="102"/>
              </a:cxn>
            </a:cxnLst>
            <a:rect l="0" t="0" r="r" b="b"/>
            <a:pathLst>
              <a:path w="121" h="123">
                <a:moveTo>
                  <a:pt x="16" y="102"/>
                </a:moveTo>
                <a:lnTo>
                  <a:pt x="25" y="118"/>
                </a:lnTo>
                <a:lnTo>
                  <a:pt x="69" y="29"/>
                </a:lnTo>
                <a:lnTo>
                  <a:pt x="52" y="29"/>
                </a:lnTo>
                <a:lnTo>
                  <a:pt x="96" y="118"/>
                </a:lnTo>
                <a:lnTo>
                  <a:pt x="105" y="102"/>
                </a:lnTo>
                <a:lnTo>
                  <a:pt x="16" y="102"/>
                </a:lnTo>
                <a:lnTo>
                  <a:pt x="0" y="123"/>
                </a:lnTo>
                <a:lnTo>
                  <a:pt x="121" y="123"/>
                </a:lnTo>
                <a:lnTo>
                  <a:pt x="61" y="0"/>
                </a:lnTo>
                <a:lnTo>
                  <a:pt x="0" y="123"/>
                </a:lnTo>
                <a:lnTo>
                  <a:pt x="16" y="102"/>
                </a:lnTo>
                <a:close/>
              </a:path>
            </a:pathLst>
          </a:custGeom>
          <a:solidFill>
            <a:srgbClr val="FF1721"/>
          </a:solidFill>
          <a:ln w="9525">
            <a:noFill/>
            <a:round/>
            <a:headEnd/>
            <a:tailEnd/>
          </a:ln>
        </p:spPr>
        <p:txBody>
          <a:bodyPr/>
          <a:lstStyle/>
          <a:p>
            <a:endParaRPr lang="en-US"/>
          </a:p>
        </p:txBody>
      </p:sp>
      <p:sp>
        <p:nvSpPr>
          <p:cNvPr id="441386" name="Freeform 42"/>
          <p:cNvSpPr>
            <a:spLocks/>
          </p:cNvSpPr>
          <p:nvPr/>
        </p:nvSpPr>
        <p:spPr bwMode="auto">
          <a:xfrm>
            <a:off x="7421563" y="5392738"/>
            <a:ext cx="909637" cy="284162"/>
          </a:xfrm>
          <a:custGeom>
            <a:avLst/>
            <a:gdLst/>
            <a:ahLst/>
            <a:cxnLst>
              <a:cxn ang="0">
                <a:pos x="551" y="0"/>
              </a:cxn>
              <a:cxn ang="0">
                <a:pos x="551" y="168"/>
              </a:cxn>
              <a:cxn ang="0">
                <a:pos x="562" y="157"/>
              </a:cxn>
              <a:cxn ang="0">
                <a:pos x="0" y="157"/>
              </a:cxn>
              <a:cxn ang="0">
                <a:pos x="0" y="179"/>
              </a:cxn>
              <a:cxn ang="0">
                <a:pos x="573" y="179"/>
              </a:cxn>
              <a:cxn ang="0">
                <a:pos x="573" y="0"/>
              </a:cxn>
              <a:cxn ang="0">
                <a:pos x="551" y="0"/>
              </a:cxn>
            </a:cxnLst>
            <a:rect l="0" t="0" r="r" b="b"/>
            <a:pathLst>
              <a:path w="573" h="179">
                <a:moveTo>
                  <a:pt x="551" y="0"/>
                </a:moveTo>
                <a:lnTo>
                  <a:pt x="551" y="168"/>
                </a:lnTo>
                <a:lnTo>
                  <a:pt x="562" y="157"/>
                </a:lnTo>
                <a:lnTo>
                  <a:pt x="0" y="157"/>
                </a:lnTo>
                <a:lnTo>
                  <a:pt x="0" y="179"/>
                </a:lnTo>
                <a:lnTo>
                  <a:pt x="573" y="179"/>
                </a:lnTo>
                <a:lnTo>
                  <a:pt x="573" y="0"/>
                </a:lnTo>
                <a:lnTo>
                  <a:pt x="551" y="0"/>
                </a:lnTo>
                <a:close/>
              </a:path>
            </a:pathLst>
          </a:custGeom>
          <a:solidFill>
            <a:srgbClr val="FF1721"/>
          </a:solidFill>
          <a:ln w="9525">
            <a:noFill/>
            <a:round/>
            <a:headEnd/>
            <a:tailEnd/>
          </a:ln>
        </p:spPr>
        <p:txBody>
          <a:bodyPr/>
          <a:lstStyle/>
          <a:p>
            <a:endParaRPr lang="en-US"/>
          </a:p>
        </p:txBody>
      </p:sp>
      <p:sp>
        <p:nvSpPr>
          <p:cNvPr id="441387" name="Freeform 43"/>
          <p:cNvSpPr>
            <a:spLocks/>
          </p:cNvSpPr>
          <p:nvPr/>
        </p:nvSpPr>
        <p:spPr bwMode="auto">
          <a:xfrm>
            <a:off x="7421563" y="5588000"/>
            <a:ext cx="141287" cy="142875"/>
          </a:xfrm>
          <a:custGeom>
            <a:avLst/>
            <a:gdLst/>
            <a:ahLst/>
            <a:cxnLst>
              <a:cxn ang="0">
                <a:pos x="89" y="90"/>
              </a:cxn>
              <a:cxn ang="0">
                <a:pos x="0" y="45"/>
              </a:cxn>
              <a:cxn ang="0">
                <a:pos x="89" y="0"/>
              </a:cxn>
              <a:cxn ang="0">
                <a:pos x="89" y="90"/>
              </a:cxn>
            </a:cxnLst>
            <a:rect l="0" t="0" r="r" b="b"/>
            <a:pathLst>
              <a:path w="89" h="90">
                <a:moveTo>
                  <a:pt x="89" y="90"/>
                </a:moveTo>
                <a:lnTo>
                  <a:pt x="0" y="45"/>
                </a:lnTo>
                <a:lnTo>
                  <a:pt x="89" y="0"/>
                </a:lnTo>
                <a:lnTo>
                  <a:pt x="89" y="90"/>
                </a:lnTo>
                <a:close/>
              </a:path>
            </a:pathLst>
          </a:custGeom>
          <a:solidFill>
            <a:srgbClr val="FF1721"/>
          </a:solidFill>
          <a:ln w="9525">
            <a:noFill/>
            <a:round/>
            <a:headEnd/>
            <a:tailEnd/>
          </a:ln>
        </p:spPr>
        <p:txBody>
          <a:bodyPr/>
          <a:lstStyle/>
          <a:p>
            <a:endParaRPr lang="en-US"/>
          </a:p>
        </p:txBody>
      </p:sp>
      <p:sp>
        <p:nvSpPr>
          <p:cNvPr id="441388" name="Freeform 44"/>
          <p:cNvSpPr>
            <a:spLocks/>
          </p:cNvSpPr>
          <p:nvPr/>
        </p:nvSpPr>
        <p:spPr bwMode="auto">
          <a:xfrm>
            <a:off x="7385050" y="5562600"/>
            <a:ext cx="195263" cy="193675"/>
          </a:xfrm>
          <a:custGeom>
            <a:avLst/>
            <a:gdLst/>
            <a:ahLst/>
            <a:cxnLst>
              <a:cxn ang="0">
                <a:pos x="101" y="106"/>
              </a:cxn>
              <a:cxn ang="0">
                <a:pos x="117" y="97"/>
              </a:cxn>
              <a:cxn ang="0">
                <a:pos x="28" y="52"/>
              </a:cxn>
              <a:cxn ang="0">
                <a:pos x="28" y="70"/>
              </a:cxn>
              <a:cxn ang="0">
                <a:pos x="117" y="25"/>
              </a:cxn>
              <a:cxn ang="0">
                <a:pos x="101" y="16"/>
              </a:cxn>
              <a:cxn ang="0">
                <a:pos x="101" y="106"/>
              </a:cxn>
              <a:cxn ang="0">
                <a:pos x="123" y="122"/>
              </a:cxn>
              <a:cxn ang="0">
                <a:pos x="123" y="0"/>
              </a:cxn>
              <a:cxn ang="0">
                <a:pos x="0" y="61"/>
              </a:cxn>
              <a:cxn ang="0">
                <a:pos x="123" y="122"/>
              </a:cxn>
              <a:cxn ang="0">
                <a:pos x="101" y="106"/>
              </a:cxn>
            </a:cxnLst>
            <a:rect l="0" t="0" r="r" b="b"/>
            <a:pathLst>
              <a:path w="123" h="122">
                <a:moveTo>
                  <a:pt x="101" y="106"/>
                </a:moveTo>
                <a:lnTo>
                  <a:pt x="117" y="97"/>
                </a:lnTo>
                <a:lnTo>
                  <a:pt x="28" y="52"/>
                </a:lnTo>
                <a:lnTo>
                  <a:pt x="28" y="70"/>
                </a:lnTo>
                <a:lnTo>
                  <a:pt x="117" y="25"/>
                </a:lnTo>
                <a:lnTo>
                  <a:pt x="101" y="16"/>
                </a:lnTo>
                <a:lnTo>
                  <a:pt x="101" y="106"/>
                </a:lnTo>
                <a:lnTo>
                  <a:pt x="123" y="122"/>
                </a:lnTo>
                <a:lnTo>
                  <a:pt x="123" y="0"/>
                </a:lnTo>
                <a:lnTo>
                  <a:pt x="0" y="61"/>
                </a:lnTo>
                <a:lnTo>
                  <a:pt x="123" y="122"/>
                </a:lnTo>
                <a:lnTo>
                  <a:pt x="101" y="106"/>
                </a:lnTo>
                <a:close/>
              </a:path>
            </a:pathLst>
          </a:custGeom>
          <a:solidFill>
            <a:srgbClr val="FF1721"/>
          </a:solidFill>
          <a:ln w="9525">
            <a:noFill/>
            <a:round/>
            <a:headEnd/>
            <a:tailEnd/>
          </a:ln>
        </p:spPr>
        <p:txBody>
          <a:bodyPr/>
          <a:lstStyle/>
          <a:p>
            <a:endParaRPr lang="en-US"/>
          </a:p>
        </p:txBody>
      </p:sp>
      <p:sp>
        <p:nvSpPr>
          <p:cNvPr id="441389" name="Freeform 45"/>
          <p:cNvSpPr>
            <a:spLocks/>
          </p:cNvSpPr>
          <p:nvPr/>
        </p:nvSpPr>
        <p:spPr bwMode="auto">
          <a:xfrm>
            <a:off x="7421563" y="5270500"/>
            <a:ext cx="271462" cy="388938"/>
          </a:xfrm>
          <a:custGeom>
            <a:avLst/>
            <a:gdLst/>
            <a:ahLst/>
            <a:cxnLst>
              <a:cxn ang="0">
                <a:pos x="171" y="245"/>
              </a:cxn>
              <a:cxn ang="0">
                <a:pos x="171" y="0"/>
              </a:cxn>
              <a:cxn ang="0">
                <a:pos x="0" y="0"/>
              </a:cxn>
              <a:cxn ang="0">
                <a:pos x="0" y="21"/>
              </a:cxn>
              <a:cxn ang="0">
                <a:pos x="160" y="21"/>
              </a:cxn>
              <a:cxn ang="0">
                <a:pos x="150" y="11"/>
              </a:cxn>
              <a:cxn ang="0">
                <a:pos x="150" y="245"/>
              </a:cxn>
              <a:cxn ang="0">
                <a:pos x="171" y="245"/>
              </a:cxn>
            </a:cxnLst>
            <a:rect l="0" t="0" r="r" b="b"/>
            <a:pathLst>
              <a:path w="171" h="245">
                <a:moveTo>
                  <a:pt x="171" y="245"/>
                </a:moveTo>
                <a:lnTo>
                  <a:pt x="171" y="0"/>
                </a:lnTo>
                <a:lnTo>
                  <a:pt x="0" y="0"/>
                </a:lnTo>
                <a:lnTo>
                  <a:pt x="0" y="21"/>
                </a:lnTo>
                <a:lnTo>
                  <a:pt x="160" y="21"/>
                </a:lnTo>
                <a:lnTo>
                  <a:pt x="150" y="11"/>
                </a:lnTo>
                <a:lnTo>
                  <a:pt x="150" y="245"/>
                </a:lnTo>
                <a:lnTo>
                  <a:pt x="171" y="245"/>
                </a:lnTo>
                <a:close/>
              </a:path>
            </a:pathLst>
          </a:custGeom>
          <a:solidFill>
            <a:srgbClr val="FF1721"/>
          </a:solidFill>
          <a:ln w="9525">
            <a:noFill/>
            <a:round/>
            <a:headEnd/>
            <a:tailEnd/>
          </a:ln>
        </p:spPr>
        <p:txBody>
          <a:bodyPr/>
          <a:lstStyle/>
          <a:p>
            <a:endParaRPr lang="en-US"/>
          </a:p>
        </p:txBody>
      </p:sp>
      <p:sp>
        <p:nvSpPr>
          <p:cNvPr id="441390" name="Freeform 46"/>
          <p:cNvSpPr>
            <a:spLocks/>
          </p:cNvSpPr>
          <p:nvPr/>
        </p:nvSpPr>
        <p:spPr bwMode="auto">
          <a:xfrm>
            <a:off x="7421563" y="5216525"/>
            <a:ext cx="141287" cy="141288"/>
          </a:xfrm>
          <a:custGeom>
            <a:avLst/>
            <a:gdLst/>
            <a:ahLst/>
            <a:cxnLst>
              <a:cxn ang="0">
                <a:pos x="89" y="89"/>
              </a:cxn>
              <a:cxn ang="0">
                <a:pos x="0" y="45"/>
              </a:cxn>
              <a:cxn ang="0">
                <a:pos x="89" y="0"/>
              </a:cxn>
              <a:cxn ang="0">
                <a:pos x="89" y="89"/>
              </a:cxn>
            </a:cxnLst>
            <a:rect l="0" t="0" r="r" b="b"/>
            <a:pathLst>
              <a:path w="89" h="89">
                <a:moveTo>
                  <a:pt x="89" y="89"/>
                </a:moveTo>
                <a:lnTo>
                  <a:pt x="0" y="45"/>
                </a:lnTo>
                <a:lnTo>
                  <a:pt x="89" y="0"/>
                </a:lnTo>
                <a:lnTo>
                  <a:pt x="89" y="89"/>
                </a:lnTo>
                <a:close/>
              </a:path>
            </a:pathLst>
          </a:custGeom>
          <a:solidFill>
            <a:srgbClr val="FF1721"/>
          </a:solidFill>
          <a:ln w="9525">
            <a:noFill/>
            <a:round/>
            <a:headEnd/>
            <a:tailEnd/>
          </a:ln>
        </p:spPr>
        <p:txBody>
          <a:bodyPr/>
          <a:lstStyle/>
          <a:p>
            <a:endParaRPr lang="en-US"/>
          </a:p>
        </p:txBody>
      </p:sp>
      <p:sp>
        <p:nvSpPr>
          <p:cNvPr id="441391" name="Freeform 47"/>
          <p:cNvSpPr>
            <a:spLocks/>
          </p:cNvSpPr>
          <p:nvPr/>
        </p:nvSpPr>
        <p:spPr bwMode="auto">
          <a:xfrm>
            <a:off x="7385050" y="5191125"/>
            <a:ext cx="195263" cy="193675"/>
          </a:xfrm>
          <a:custGeom>
            <a:avLst/>
            <a:gdLst/>
            <a:ahLst/>
            <a:cxnLst>
              <a:cxn ang="0">
                <a:pos x="101" y="105"/>
              </a:cxn>
              <a:cxn ang="0">
                <a:pos x="117" y="96"/>
              </a:cxn>
              <a:cxn ang="0">
                <a:pos x="28" y="52"/>
              </a:cxn>
              <a:cxn ang="0">
                <a:pos x="28" y="70"/>
              </a:cxn>
              <a:cxn ang="0">
                <a:pos x="117" y="25"/>
              </a:cxn>
              <a:cxn ang="0">
                <a:pos x="101" y="16"/>
              </a:cxn>
              <a:cxn ang="0">
                <a:pos x="101" y="105"/>
              </a:cxn>
              <a:cxn ang="0">
                <a:pos x="123" y="122"/>
              </a:cxn>
              <a:cxn ang="0">
                <a:pos x="123" y="0"/>
              </a:cxn>
              <a:cxn ang="0">
                <a:pos x="0" y="61"/>
              </a:cxn>
              <a:cxn ang="0">
                <a:pos x="123" y="122"/>
              </a:cxn>
              <a:cxn ang="0">
                <a:pos x="101" y="105"/>
              </a:cxn>
            </a:cxnLst>
            <a:rect l="0" t="0" r="r" b="b"/>
            <a:pathLst>
              <a:path w="123" h="122">
                <a:moveTo>
                  <a:pt x="101" y="105"/>
                </a:moveTo>
                <a:lnTo>
                  <a:pt x="117" y="96"/>
                </a:lnTo>
                <a:lnTo>
                  <a:pt x="28" y="52"/>
                </a:lnTo>
                <a:lnTo>
                  <a:pt x="28" y="70"/>
                </a:lnTo>
                <a:lnTo>
                  <a:pt x="117" y="25"/>
                </a:lnTo>
                <a:lnTo>
                  <a:pt x="101" y="16"/>
                </a:lnTo>
                <a:lnTo>
                  <a:pt x="101" y="105"/>
                </a:lnTo>
                <a:lnTo>
                  <a:pt x="123" y="122"/>
                </a:lnTo>
                <a:lnTo>
                  <a:pt x="123" y="0"/>
                </a:lnTo>
                <a:lnTo>
                  <a:pt x="0" y="61"/>
                </a:lnTo>
                <a:lnTo>
                  <a:pt x="123" y="122"/>
                </a:lnTo>
                <a:lnTo>
                  <a:pt x="101" y="105"/>
                </a:lnTo>
                <a:close/>
              </a:path>
            </a:pathLst>
          </a:custGeom>
          <a:solidFill>
            <a:srgbClr val="FF1721"/>
          </a:solidFill>
          <a:ln w="9525">
            <a:noFill/>
            <a:round/>
            <a:headEnd/>
            <a:tailEnd/>
          </a:ln>
        </p:spPr>
        <p:txBody>
          <a:bodyPr/>
          <a:lstStyle/>
          <a:p>
            <a:endParaRPr lang="en-US"/>
          </a:p>
        </p:txBody>
      </p:sp>
      <p:grpSp>
        <p:nvGrpSpPr>
          <p:cNvPr id="5" name="Group 48"/>
          <p:cNvGrpSpPr>
            <a:grpSpLocks/>
          </p:cNvGrpSpPr>
          <p:nvPr/>
        </p:nvGrpSpPr>
        <p:grpSpPr bwMode="auto">
          <a:xfrm>
            <a:off x="5049838" y="2528888"/>
            <a:ext cx="617537" cy="479425"/>
            <a:chOff x="3181" y="1593"/>
            <a:chExt cx="389" cy="302"/>
          </a:xfrm>
        </p:grpSpPr>
        <p:sp>
          <p:nvSpPr>
            <p:cNvPr id="441393" name="Freeform 49"/>
            <p:cNvSpPr>
              <a:spLocks/>
            </p:cNvSpPr>
            <p:nvPr/>
          </p:nvSpPr>
          <p:spPr bwMode="auto">
            <a:xfrm>
              <a:off x="3465" y="1616"/>
              <a:ext cx="89" cy="90"/>
            </a:xfrm>
            <a:custGeom>
              <a:avLst/>
              <a:gdLst/>
              <a:ahLst/>
              <a:cxnLst>
                <a:cxn ang="0">
                  <a:pos x="0" y="90"/>
                </a:cxn>
                <a:cxn ang="0">
                  <a:pos x="44" y="0"/>
                </a:cxn>
                <a:cxn ang="0">
                  <a:pos x="89" y="90"/>
                </a:cxn>
                <a:cxn ang="0">
                  <a:pos x="0" y="90"/>
                </a:cxn>
              </a:cxnLst>
              <a:rect l="0" t="0" r="r" b="b"/>
              <a:pathLst>
                <a:path w="89" h="90">
                  <a:moveTo>
                    <a:pt x="0" y="90"/>
                  </a:moveTo>
                  <a:lnTo>
                    <a:pt x="44" y="0"/>
                  </a:lnTo>
                  <a:lnTo>
                    <a:pt x="89" y="90"/>
                  </a:lnTo>
                  <a:lnTo>
                    <a:pt x="0" y="90"/>
                  </a:lnTo>
                  <a:close/>
                </a:path>
              </a:pathLst>
            </a:custGeom>
            <a:solidFill>
              <a:srgbClr val="FF1721"/>
            </a:solidFill>
            <a:ln w="9525">
              <a:noFill/>
              <a:round/>
              <a:headEnd/>
              <a:tailEnd/>
            </a:ln>
          </p:spPr>
          <p:txBody>
            <a:bodyPr/>
            <a:lstStyle/>
            <a:p>
              <a:endParaRPr lang="en-US"/>
            </a:p>
          </p:txBody>
        </p:sp>
        <p:sp>
          <p:nvSpPr>
            <p:cNvPr id="441394" name="Freeform 50"/>
            <p:cNvSpPr>
              <a:spLocks/>
            </p:cNvSpPr>
            <p:nvPr/>
          </p:nvSpPr>
          <p:spPr bwMode="auto">
            <a:xfrm>
              <a:off x="3197" y="1616"/>
              <a:ext cx="89" cy="90"/>
            </a:xfrm>
            <a:custGeom>
              <a:avLst/>
              <a:gdLst/>
              <a:ahLst/>
              <a:cxnLst>
                <a:cxn ang="0">
                  <a:pos x="0" y="90"/>
                </a:cxn>
                <a:cxn ang="0">
                  <a:pos x="44" y="0"/>
                </a:cxn>
                <a:cxn ang="0">
                  <a:pos x="89" y="90"/>
                </a:cxn>
                <a:cxn ang="0">
                  <a:pos x="0" y="90"/>
                </a:cxn>
              </a:cxnLst>
              <a:rect l="0" t="0" r="r" b="b"/>
              <a:pathLst>
                <a:path w="89" h="90">
                  <a:moveTo>
                    <a:pt x="0" y="90"/>
                  </a:moveTo>
                  <a:lnTo>
                    <a:pt x="44" y="0"/>
                  </a:lnTo>
                  <a:lnTo>
                    <a:pt x="89" y="90"/>
                  </a:lnTo>
                  <a:lnTo>
                    <a:pt x="0" y="90"/>
                  </a:lnTo>
                  <a:close/>
                </a:path>
              </a:pathLst>
            </a:custGeom>
            <a:solidFill>
              <a:srgbClr val="FF1721"/>
            </a:solidFill>
            <a:ln w="9525">
              <a:noFill/>
              <a:round/>
              <a:headEnd/>
              <a:tailEnd/>
            </a:ln>
          </p:spPr>
          <p:txBody>
            <a:bodyPr/>
            <a:lstStyle/>
            <a:p>
              <a:endParaRPr lang="en-US"/>
            </a:p>
          </p:txBody>
        </p:sp>
        <p:sp>
          <p:nvSpPr>
            <p:cNvPr id="441395" name="Freeform 51"/>
            <p:cNvSpPr>
              <a:spLocks/>
            </p:cNvSpPr>
            <p:nvPr/>
          </p:nvSpPr>
          <p:spPr bwMode="auto">
            <a:xfrm>
              <a:off x="3315" y="1593"/>
              <a:ext cx="121" cy="123"/>
            </a:xfrm>
            <a:custGeom>
              <a:avLst/>
              <a:gdLst/>
              <a:ahLst/>
              <a:cxnLst>
                <a:cxn ang="0">
                  <a:pos x="16" y="102"/>
                </a:cxn>
                <a:cxn ang="0">
                  <a:pos x="25" y="118"/>
                </a:cxn>
                <a:cxn ang="0">
                  <a:pos x="69" y="29"/>
                </a:cxn>
                <a:cxn ang="0">
                  <a:pos x="51" y="29"/>
                </a:cxn>
                <a:cxn ang="0">
                  <a:pos x="96" y="118"/>
                </a:cxn>
                <a:cxn ang="0">
                  <a:pos x="105" y="102"/>
                </a:cxn>
                <a:cxn ang="0">
                  <a:pos x="16" y="102"/>
                </a:cxn>
                <a:cxn ang="0">
                  <a:pos x="0" y="123"/>
                </a:cxn>
                <a:cxn ang="0">
                  <a:pos x="121" y="123"/>
                </a:cxn>
                <a:cxn ang="0">
                  <a:pos x="60" y="0"/>
                </a:cxn>
                <a:cxn ang="0">
                  <a:pos x="0" y="123"/>
                </a:cxn>
                <a:cxn ang="0">
                  <a:pos x="16" y="102"/>
                </a:cxn>
              </a:cxnLst>
              <a:rect l="0" t="0" r="r" b="b"/>
              <a:pathLst>
                <a:path w="121" h="123">
                  <a:moveTo>
                    <a:pt x="16" y="102"/>
                  </a:moveTo>
                  <a:lnTo>
                    <a:pt x="25" y="118"/>
                  </a:lnTo>
                  <a:lnTo>
                    <a:pt x="69" y="29"/>
                  </a:lnTo>
                  <a:lnTo>
                    <a:pt x="51" y="29"/>
                  </a:lnTo>
                  <a:lnTo>
                    <a:pt x="96" y="118"/>
                  </a:lnTo>
                  <a:lnTo>
                    <a:pt x="105" y="102"/>
                  </a:lnTo>
                  <a:lnTo>
                    <a:pt x="16" y="102"/>
                  </a:lnTo>
                  <a:lnTo>
                    <a:pt x="0" y="123"/>
                  </a:lnTo>
                  <a:lnTo>
                    <a:pt x="121" y="123"/>
                  </a:lnTo>
                  <a:lnTo>
                    <a:pt x="60" y="0"/>
                  </a:lnTo>
                  <a:lnTo>
                    <a:pt x="0" y="123"/>
                  </a:lnTo>
                  <a:lnTo>
                    <a:pt x="16" y="102"/>
                  </a:lnTo>
                  <a:close/>
                </a:path>
              </a:pathLst>
            </a:custGeom>
            <a:solidFill>
              <a:srgbClr val="FF1721"/>
            </a:solidFill>
            <a:ln w="9525">
              <a:noFill/>
              <a:round/>
              <a:headEnd/>
              <a:tailEnd/>
            </a:ln>
          </p:spPr>
          <p:txBody>
            <a:bodyPr/>
            <a:lstStyle/>
            <a:p>
              <a:endParaRPr lang="en-US"/>
            </a:p>
          </p:txBody>
        </p:sp>
        <p:grpSp>
          <p:nvGrpSpPr>
            <p:cNvPr id="6" name="Group 52"/>
            <p:cNvGrpSpPr>
              <a:grpSpLocks/>
            </p:cNvGrpSpPr>
            <p:nvPr/>
          </p:nvGrpSpPr>
          <p:grpSpPr bwMode="auto">
            <a:xfrm>
              <a:off x="3181" y="1593"/>
              <a:ext cx="389" cy="302"/>
              <a:chOff x="3181" y="1593"/>
              <a:chExt cx="389" cy="302"/>
            </a:xfrm>
          </p:grpSpPr>
          <p:sp>
            <p:nvSpPr>
              <p:cNvPr id="441397" name="Freeform 53"/>
              <p:cNvSpPr>
                <a:spLocks/>
              </p:cNvSpPr>
              <p:nvPr/>
            </p:nvSpPr>
            <p:spPr bwMode="auto">
              <a:xfrm>
                <a:off x="3449" y="1593"/>
                <a:ext cx="121" cy="123"/>
              </a:xfrm>
              <a:custGeom>
                <a:avLst/>
                <a:gdLst/>
                <a:ahLst/>
                <a:cxnLst>
                  <a:cxn ang="0">
                    <a:pos x="16" y="102"/>
                  </a:cxn>
                  <a:cxn ang="0">
                    <a:pos x="24" y="118"/>
                  </a:cxn>
                  <a:cxn ang="0">
                    <a:pos x="69" y="29"/>
                  </a:cxn>
                  <a:cxn ang="0">
                    <a:pos x="51" y="29"/>
                  </a:cxn>
                  <a:cxn ang="0">
                    <a:pos x="96" y="118"/>
                  </a:cxn>
                  <a:cxn ang="0">
                    <a:pos x="105" y="102"/>
                  </a:cxn>
                  <a:cxn ang="0">
                    <a:pos x="16" y="102"/>
                  </a:cxn>
                  <a:cxn ang="0">
                    <a:pos x="0" y="123"/>
                  </a:cxn>
                  <a:cxn ang="0">
                    <a:pos x="121" y="123"/>
                  </a:cxn>
                  <a:cxn ang="0">
                    <a:pos x="60" y="0"/>
                  </a:cxn>
                  <a:cxn ang="0">
                    <a:pos x="0" y="123"/>
                  </a:cxn>
                  <a:cxn ang="0">
                    <a:pos x="16" y="102"/>
                  </a:cxn>
                </a:cxnLst>
                <a:rect l="0" t="0" r="r" b="b"/>
                <a:pathLst>
                  <a:path w="121" h="123">
                    <a:moveTo>
                      <a:pt x="16" y="102"/>
                    </a:moveTo>
                    <a:lnTo>
                      <a:pt x="24" y="118"/>
                    </a:lnTo>
                    <a:lnTo>
                      <a:pt x="69" y="29"/>
                    </a:lnTo>
                    <a:lnTo>
                      <a:pt x="51" y="29"/>
                    </a:lnTo>
                    <a:lnTo>
                      <a:pt x="96" y="118"/>
                    </a:lnTo>
                    <a:lnTo>
                      <a:pt x="105" y="102"/>
                    </a:lnTo>
                    <a:lnTo>
                      <a:pt x="16" y="102"/>
                    </a:lnTo>
                    <a:lnTo>
                      <a:pt x="0" y="123"/>
                    </a:lnTo>
                    <a:lnTo>
                      <a:pt x="121" y="123"/>
                    </a:lnTo>
                    <a:lnTo>
                      <a:pt x="60" y="0"/>
                    </a:lnTo>
                    <a:lnTo>
                      <a:pt x="0" y="123"/>
                    </a:lnTo>
                    <a:lnTo>
                      <a:pt x="16" y="102"/>
                    </a:lnTo>
                    <a:close/>
                  </a:path>
                </a:pathLst>
              </a:custGeom>
              <a:solidFill>
                <a:srgbClr val="FF1721"/>
              </a:solidFill>
              <a:ln w="9525">
                <a:noFill/>
                <a:round/>
                <a:headEnd/>
                <a:tailEnd/>
              </a:ln>
            </p:spPr>
            <p:txBody>
              <a:bodyPr/>
              <a:lstStyle/>
              <a:p>
                <a:endParaRPr lang="en-US"/>
              </a:p>
            </p:txBody>
          </p:sp>
          <p:sp>
            <p:nvSpPr>
              <p:cNvPr id="441398" name="Freeform 54"/>
              <p:cNvSpPr>
                <a:spLocks/>
              </p:cNvSpPr>
              <p:nvPr/>
            </p:nvSpPr>
            <p:spPr bwMode="auto">
              <a:xfrm>
                <a:off x="3181" y="1593"/>
                <a:ext cx="121" cy="123"/>
              </a:xfrm>
              <a:custGeom>
                <a:avLst/>
                <a:gdLst/>
                <a:ahLst/>
                <a:cxnLst>
                  <a:cxn ang="0">
                    <a:pos x="16" y="102"/>
                  </a:cxn>
                  <a:cxn ang="0">
                    <a:pos x="25" y="118"/>
                  </a:cxn>
                  <a:cxn ang="0">
                    <a:pos x="69" y="29"/>
                  </a:cxn>
                  <a:cxn ang="0">
                    <a:pos x="52" y="29"/>
                  </a:cxn>
                  <a:cxn ang="0">
                    <a:pos x="96" y="118"/>
                  </a:cxn>
                  <a:cxn ang="0">
                    <a:pos x="105" y="102"/>
                  </a:cxn>
                  <a:cxn ang="0">
                    <a:pos x="16" y="102"/>
                  </a:cxn>
                  <a:cxn ang="0">
                    <a:pos x="0" y="123"/>
                  </a:cxn>
                  <a:cxn ang="0">
                    <a:pos x="121" y="123"/>
                  </a:cxn>
                  <a:cxn ang="0">
                    <a:pos x="60" y="0"/>
                  </a:cxn>
                  <a:cxn ang="0">
                    <a:pos x="0" y="123"/>
                  </a:cxn>
                  <a:cxn ang="0">
                    <a:pos x="16" y="102"/>
                  </a:cxn>
                </a:cxnLst>
                <a:rect l="0" t="0" r="r" b="b"/>
                <a:pathLst>
                  <a:path w="121" h="123">
                    <a:moveTo>
                      <a:pt x="16" y="102"/>
                    </a:moveTo>
                    <a:lnTo>
                      <a:pt x="25" y="118"/>
                    </a:lnTo>
                    <a:lnTo>
                      <a:pt x="69" y="29"/>
                    </a:lnTo>
                    <a:lnTo>
                      <a:pt x="52" y="29"/>
                    </a:lnTo>
                    <a:lnTo>
                      <a:pt x="96" y="118"/>
                    </a:lnTo>
                    <a:lnTo>
                      <a:pt x="105" y="102"/>
                    </a:lnTo>
                    <a:lnTo>
                      <a:pt x="16" y="102"/>
                    </a:lnTo>
                    <a:lnTo>
                      <a:pt x="0" y="123"/>
                    </a:lnTo>
                    <a:lnTo>
                      <a:pt x="121" y="123"/>
                    </a:lnTo>
                    <a:lnTo>
                      <a:pt x="60" y="0"/>
                    </a:lnTo>
                    <a:lnTo>
                      <a:pt x="0" y="123"/>
                    </a:lnTo>
                    <a:lnTo>
                      <a:pt x="16" y="102"/>
                    </a:lnTo>
                    <a:close/>
                  </a:path>
                </a:pathLst>
              </a:custGeom>
              <a:solidFill>
                <a:srgbClr val="FF1721"/>
              </a:solidFill>
              <a:ln w="9525">
                <a:noFill/>
                <a:round/>
                <a:headEnd/>
                <a:tailEnd/>
              </a:ln>
            </p:spPr>
            <p:txBody>
              <a:bodyPr/>
              <a:lstStyle/>
              <a:p>
                <a:endParaRPr lang="en-US"/>
              </a:p>
            </p:txBody>
          </p:sp>
          <p:sp>
            <p:nvSpPr>
              <p:cNvPr id="441399" name="Freeform 55"/>
              <p:cNvSpPr>
                <a:spLocks/>
              </p:cNvSpPr>
              <p:nvPr/>
            </p:nvSpPr>
            <p:spPr bwMode="auto">
              <a:xfrm>
                <a:off x="3331" y="1616"/>
                <a:ext cx="89" cy="90"/>
              </a:xfrm>
              <a:custGeom>
                <a:avLst/>
                <a:gdLst/>
                <a:ahLst/>
                <a:cxnLst>
                  <a:cxn ang="0">
                    <a:pos x="0" y="90"/>
                  </a:cxn>
                  <a:cxn ang="0">
                    <a:pos x="44" y="0"/>
                  </a:cxn>
                  <a:cxn ang="0">
                    <a:pos x="89" y="90"/>
                  </a:cxn>
                  <a:cxn ang="0">
                    <a:pos x="0" y="90"/>
                  </a:cxn>
                </a:cxnLst>
                <a:rect l="0" t="0" r="r" b="b"/>
                <a:pathLst>
                  <a:path w="89" h="90">
                    <a:moveTo>
                      <a:pt x="0" y="90"/>
                    </a:moveTo>
                    <a:lnTo>
                      <a:pt x="44" y="0"/>
                    </a:lnTo>
                    <a:lnTo>
                      <a:pt x="89" y="90"/>
                    </a:lnTo>
                    <a:lnTo>
                      <a:pt x="0" y="90"/>
                    </a:lnTo>
                    <a:close/>
                  </a:path>
                </a:pathLst>
              </a:custGeom>
              <a:solidFill>
                <a:srgbClr val="FF1721"/>
              </a:solidFill>
              <a:ln w="9525">
                <a:noFill/>
                <a:round/>
                <a:headEnd/>
                <a:tailEnd/>
              </a:ln>
            </p:spPr>
            <p:txBody>
              <a:bodyPr/>
              <a:lstStyle/>
              <a:p>
                <a:endParaRPr lang="en-US"/>
              </a:p>
            </p:txBody>
          </p:sp>
          <p:grpSp>
            <p:nvGrpSpPr>
              <p:cNvPr id="7" name="Group 56"/>
              <p:cNvGrpSpPr>
                <a:grpSpLocks/>
              </p:cNvGrpSpPr>
              <p:nvPr/>
            </p:nvGrpSpPr>
            <p:grpSpPr bwMode="auto">
              <a:xfrm>
                <a:off x="3231" y="1616"/>
                <a:ext cx="289" cy="279"/>
                <a:chOff x="3231" y="1616"/>
                <a:chExt cx="289" cy="279"/>
              </a:xfrm>
            </p:grpSpPr>
            <p:sp>
              <p:nvSpPr>
                <p:cNvPr id="441401" name="Rectangle 57"/>
                <p:cNvSpPr>
                  <a:spLocks noChangeArrowheads="1"/>
                </p:cNvSpPr>
                <p:nvPr/>
              </p:nvSpPr>
              <p:spPr bwMode="auto">
                <a:xfrm>
                  <a:off x="3498" y="1616"/>
                  <a:ext cx="22" cy="279"/>
                </a:xfrm>
                <a:prstGeom prst="rect">
                  <a:avLst/>
                </a:prstGeom>
                <a:solidFill>
                  <a:srgbClr val="FF1721"/>
                </a:solidFill>
                <a:ln w="9525">
                  <a:noFill/>
                  <a:miter lim="800000"/>
                  <a:headEnd/>
                  <a:tailEnd/>
                </a:ln>
              </p:spPr>
              <p:txBody>
                <a:bodyPr/>
                <a:lstStyle/>
                <a:p>
                  <a:endParaRPr lang="en-US"/>
                </a:p>
              </p:txBody>
            </p:sp>
            <p:sp>
              <p:nvSpPr>
                <p:cNvPr id="441402" name="Rectangle 58"/>
                <p:cNvSpPr>
                  <a:spLocks noChangeArrowheads="1"/>
                </p:cNvSpPr>
                <p:nvPr/>
              </p:nvSpPr>
              <p:spPr bwMode="auto">
                <a:xfrm>
                  <a:off x="3231" y="1616"/>
                  <a:ext cx="21" cy="279"/>
                </a:xfrm>
                <a:prstGeom prst="rect">
                  <a:avLst/>
                </a:prstGeom>
                <a:solidFill>
                  <a:srgbClr val="FF1721"/>
                </a:solidFill>
                <a:ln w="9525">
                  <a:noFill/>
                  <a:miter lim="800000"/>
                  <a:headEnd/>
                  <a:tailEnd/>
                </a:ln>
              </p:spPr>
              <p:txBody>
                <a:bodyPr/>
                <a:lstStyle/>
                <a:p>
                  <a:endParaRPr lang="en-US"/>
                </a:p>
              </p:txBody>
            </p:sp>
            <p:sp>
              <p:nvSpPr>
                <p:cNvPr id="441403" name="Rectangle 59"/>
                <p:cNvSpPr>
                  <a:spLocks noChangeArrowheads="1"/>
                </p:cNvSpPr>
                <p:nvPr/>
              </p:nvSpPr>
              <p:spPr bwMode="auto">
                <a:xfrm>
                  <a:off x="3365" y="1616"/>
                  <a:ext cx="21" cy="279"/>
                </a:xfrm>
                <a:prstGeom prst="rect">
                  <a:avLst/>
                </a:prstGeom>
                <a:solidFill>
                  <a:srgbClr val="FF1721"/>
                </a:solidFill>
                <a:ln w="9525">
                  <a:noFill/>
                  <a:miter lim="800000"/>
                  <a:headEnd/>
                  <a:tailEnd/>
                </a:ln>
              </p:spPr>
              <p:txBody>
                <a:bodyPr/>
                <a:lstStyle/>
                <a:p>
                  <a:endParaRPr lang="en-US"/>
                </a:p>
              </p:txBody>
            </p:sp>
          </p:grpSp>
        </p:grpSp>
      </p:grpSp>
      <p:grpSp>
        <p:nvGrpSpPr>
          <p:cNvPr id="8" name="Group 60"/>
          <p:cNvGrpSpPr>
            <a:grpSpLocks/>
          </p:cNvGrpSpPr>
          <p:nvPr/>
        </p:nvGrpSpPr>
        <p:grpSpPr bwMode="auto">
          <a:xfrm>
            <a:off x="5049838" y="1568450"/>
            <a:ext cx="1042987" cy="479425"/>
            <a:chOff x="3181" y="988"/>
            <a:chExt cx="657" cy="302"/>
          </a:xfrm>
        </p:grpSpPr>
        <p:sp>
          <p:nvSpPr>
            <p:cNvPr id="441405" name="Freeform 61"/>
            <p:cNvSpPr>
              <a:spLocks/>
            </p:cNvSpPr>
            <p:nvPr/>
          </p:nvSpPr>
          <p:spPr bwMode="auto">
            <a:xfrm>
              <a:off x="3465" y="1011"/>
              <a:ext cx="89" cy="90"/>
            </a:xfrm>
            <a:custGeom>
              <a:avLst/>
              <a:gdLst/>
              <a:ahLst/>
              <a:cxnLst>
                <a:cxn ang="0">
                  <a:pos x="0" y="90"/>
                </a:cxn>
                <a:cxn ang="0">
                  <a:pos x="44" y="0"/>
                </a:cxn>
                <a:cxn ang="0">
                  <a:pos x="89" y="90"/>
                </a:cxn>
                <a:cxn ang="0">
                  <a:pos x="0" y="90"/>
                </a:cxn>
              </a:cxnLst>
              <a:rect l="0" t="0" r="r" b="b"/>
              <a:pathLst>
                <a:path w="89" h="90">
                  <a:moveTo>
                    <a:pt x="0" y="90"/>
                  </a:moveTo>
                  <a:lnTo>
                    <a:pt x="44" y="0"/>
                  </a:lnTo>
                  <a:lnTo>
                    <a:pt x="89" y="90"/>
                  </a:lnTo>
                  <a:lnTo>
                    <a:pt x="0" y="90"/>
                  </a:lnTo>
                  <a:close/>
                </a:path>
              </a:pathLst>
            </a:custGeom>
            <a:solidFill>
              <a:srgbClr val="FF1721"/>
            </a:solidFill>
            <a:ln w="9525">
              <a:noFill/>
              <a:round/>
              <a:headEnd/>
              <a:tailEnd/>
            </a:ln>
          </p:spPr>
          <p:txBody>
            <a:bodyPr/>
            <a:lstStyle/>
            <a:p>
              <a:endParaRPr lang="en-US"/>
            </a:p>
          </p:txBody>
        </p:sp>
        <p:sp>
          <p:nvSpPr>
            <p:cNvPr id="441406" name="Freeform 62"/>
            <p:cNvSpPr>
              <a:spLocks/>
            </p:cNvSpPr>
            <p:nvPr/>
          </p:nvSpPr>
          <p:spPr bwMode="auto">
            <a:xfrm>
              <a:off x="3449" y="988"/>
              <a:ext cx="121" cy="123"/>
            </a:xfrm>
            <a:custGeom>
              <a:avLst/>
              <a:gdLst/>
              <a:ahLst/>
              <a:cxnLst>
                <a:cxn ang="0">
                  <a:pos x="16" y="102"/>
                </a:cxn>
                <a:cxn ang="0">
                  <a:pos x="24" y="118"/>
                </a:cxn>
                <a:cxn ang="0">
                  <a:pos x="69" y="29"/>
                </a:cxn>
                <a:cxn ang="0">
                  <a:pos x="51" y="29"/>
                </a:cxn>
                <a:cxn ang="0">
                  <a:pos x="96" y="118"/>
                </a:cxn>
                <a:cxn ang="0">
                  <a:pos x="105" y="102"/>
                </a:cxn>
                <a:cxn ang="0">
                  <a:pos x="16" y="102"/>
                </a:cxn>
                <a:cxn ang="0">
                  <a:pos x="0" y="123"/>
                </a:cxn>
                <a:cxn ang="0">
                  <a:pos x="121" y="123"/>
                </a:cxn>
                <a:cxn ang="0">
                  <a:pos x="60" y="0"/>
                </a:cxn>
                <a:cxn ang="0">
                  <a:pos x="0" y="123"/>
                </a:cxn>
                <a:cxn ang="0">
                  <a:pos x="16" y="102"/>
                </a:cxn>
              </a:cxnLst>
              <a:rect l="0" t="0" r="r" b="b"/>
              <a:pathLst>
                <a:path w="121" h="123">
                  <a:moveTo>
                    <a:pt x="16" y="102"/>
                  </a:moveTo>
                  <a:lnTo>
                    <a:pt x="24" y="118"/>
                  </a:lnTo>
                  <a:lnTo>
                    <a:pt x="69" y="29"/>
                  </a:lnTo>
                  <a:lnTo>
                    <a:pt x="51" y="29"/>
                  </a:lnTo>
                  <a:lnTo>
                    <a:pt x="96" y="118"/>
                  </a:lnTo>
                  <a:lnTo>
                    <a:pt x="105" y="102"/>
                  </a:lnTo>
                  <a:lnTo>
                    <a:pt x="16" y="102"/>
                  </a:lnTo>
                  <a:lnTo>
                    <a:pt x="0" y="123"/>
                  </a:lnTo>
                  <a:lnTo>
                    <a:pt x="121" y="123"/>
                  </a:lnTo>
                  <a:lnTo>
                    <a:pt x="60" y="0"/>
                  </a:lnTo>
                  <a:lnTo>
                    <a:pt x="0" y="123"/>
                  </a:lnTo>
                  <a:lnTo>
                    <a:pt x="16" y="102"/>
                  </a:lnTo>
                  <a:close/>
                </a:path>
              </a:pathLst>
            </a:custGeom>
            <a:solidFill>
              <a:srgbClr val="FF1721"/>
            </a:solidFill>
            <a:ln w="9525">
              <a:noFill/>
              <a:round/>
              <a:headEnd/>
              <a:tailEnd/>
            </a:ln>
          </p:spPr>
          <p:txBody>
            <a:bodyPr/>
            <a:lstStyle/>
            <a:p>
              <a:endParaRPr lang="en-US"/>
            </a:p>
          </p:txBody>
        </p:sp>
        <p:sp>
          <p:nvSpPr>
            <p:cNvPr id="441407" name="Freeform 63"/>
            <p:cNvSpPr>
              <a:spLocks/>
            </p:cNvSpPr>
            <p:nvPr/>
          </p:nvSpPr>
          <p:spPr bwMode="auto">
            <a:xfrm>
              <a:off x="3197" y="1011"/>
              <a:ext cx="89" cy="90"/>
            </a:xfrm>
            <a:custGeom>
              <a:avLst/>
              <a:gdLst/>
              <a:ahLst/>
              <a:cxnLst>
                <a:cxn ang="0">
                  <a:pos x="0" y="90"/>
                </a:cxn>
                <a:cxn ang="0">
                  <a:pos x="44" y="0"/>
                </a:cxn>
                <a:cxn ang="0">
                  <a:pos x="89" y="90"/>
                </a:cxn>
                <a:cxn ang="0">
                  <a:pos x="0" y="90"/>
                </a:cxn>
              </a:cxnLst>
              <a:rect l="0" t="0" r="r" b="b"/>
              <a:pathLst>
                <a:path w="89" h="90">
                  <a:moveTo>
                    <a:pt x="0" y="90"/>
                  </a:moveTo>
                  <a:lnTo>
                    <a:pt x="44" y="0"/>
                  </a:lnTo>
                  <a:lnTo>
                    <a:pt x="89" y="90"/>
                  </a:lnTo>
                  <a:lnTo>
                    <a:pt x="0" y="90"/>
                  </a:lnTo>
                  <a:close/>
                </a:path>
              </a:pathLst>
            </a:custGeom>
            <a:solidFill>
              <a:srgbClr val="FF1721"/>
            </a:solidFill>
            <a:ln w="9525">
              <a:noFill/>
              <a:round/>
              <a:headEnd/>
              <a:tailEnd/>
            </a:ln>
          </p:spPr>
          <p:txBody>
            <a:bodyPr/>
            <a:lstStyle/>
            <a:p>
              <a:endParaRPr lang="en-US"/>
            </a:p>
          </p:txBody>
        </p:sp>
        <p:sp>
          <p:nvSpPr>
            <p:cNvPr id="441408" name="Freeform 64"/>
            <p:cNvSpPr>
              <a:spLocks/>
            </p:cNvSpPr>
            <p:nvPr/>
          </p:nvSpPr>
          <p:spPr bwMode="auto">
            <a:xfrm>
              <a:off x="3181" y="988"/>
              <a:ext cx="121" cy="123"/>
            </a:xfrm>
            <a:custGeom>
              <a:avLst/>
              <a:gdLst/>
              <a:ahLst/>
              <a:cxnLst>
                <a:cxn ang="0">
                  <a:pos x="16" y="102"/>
                </a:cxn>
                <a:cxn ang="0">
                  <a:pos x="25" y="118"/>
                </a:cxn>
                <a:cxn ang="0">
                  <a:pos x="69" y="29"/>
                </a:cxn>
                <a:cxn ang="0">
                  <a:pos x="52" y="29"/>
                </a:cxn>
                <a:cxn ang="0">
                  <a:pos x="96" y="118"/>
                </a:cxn>
                <a:cxn ang="0">
                  <a:pos x="105" y="102"/>
                </a:cxn>
                <a:cxn ang="0">
                  <a:pos x="16" y="102"/>
                </a:cxn>
                <a:cxn ang="0">
                  <a:pos x="0" y="123"/>
                </a:cxn>
                <a:cxn ang="0">
                  <a:pos x="121" y="123"/>
                </a:cxn>
                <a:cxn ang="0">
                  <a:pos x="60" y="0"/>
                </a:cxn>
                <a:cxn ang="0">
                  <a:pos x="0" y="123"/>
                </a:cxn>
                <a:cxn ang="0">
                  <a:pos x="16" y="102"/>
                </a:cxn>
              </a:cxnLst>
              <a:rect l="0" t="0" r="r" b="b"/>
              <a:pathLst>
                <a:path w="121" h="123">
                  <a:moveTo>
                    <a:pt x="16" y="102"/>
                  </a:moveTo>
                  <a:lnTo>
                    <a:pt x="25" y="118"/>
                  </a:lnTo>
                  <a:lnTo>
                    <a:pt x="69" y="29"/>
                  </a:lnTo>
                  <a:lnTo>
                    <a:pt x="52" y="29"/>
                  </a:lnTo>
                  <a:lnTo>
                    <a:pt x="96" y="118"/>
                  </a:lnTo>
                  <a:lnTo>
                    <a:pt x="105" y="102"/>
                  </a:lnTo>
                  <a:lnTo>
                    <a:pt x="16" y="102"/>
                  </a:lnTo>
                  <a:lnTo>
                    <a:pt x="0" y="123"/>
                  </a:lnTo>
                  <a:lnTo>
                    <a:pt x="121" y="123"/>
                  </a:lnTo>
                  <a:lnTo>
                    <a:pt x="60" y="0"/>
                  </a:lnTo>
                  <a:lnTo>
                    <a:pt x="0" y="123"/>
                  </a:lnTo>
                  <a:lnTo>
                    <a:pt x="16" y="102"/>
                  </a:lnTo>
                  <a:close/>
                </a:path>
              </a:pathLst>
            </a:custGeom>
            <a:solidFill>
              <a:srgbClr val="FF1721"/>
            </a:solidFill>
            <a:ln w="9525">
              <a:noFill/>
              <a:round/>
              <a:headEnd/>
              <a:tailEnd/>
            </a:ln>
          </p:spPr>
          <p:txBody>
            <a:bodyPr/>
            <a:lstStyle/>
            <a:p>
              <a:endParaRPr lang="en-US"/>
            </a:p>
          </p:txBody>
        </p:sp>
        <p:sp>
          <p:nvSpPr>
            <p:cNvPr id="441409" name="Freeform 65"/>
            <p:cNvSpPr>
              <a:spLocks/>
            </p:cNvSpPr>
            <p:nvPr/>
          </p:nvSpPr>
          <p:spPr bwMode="auto">
            <a:xfrm>
              <a:off x="3331" y="1011"/>
              <a:ext cx="89" cy="90"/>
            </a:xfrm>
            <a:custGeom>
              <a:avLst/>
              <a:gdLst/>
              <a:ahLst/>
              <a:cxnLst>
                <a:cxn ang="0">
                  <a:pos x="0" y="90"/>
                </a:cxn>
                <a:cxn ang="0">
                  <a:pos x="44" y="0"/>
                </a:cxn>
                <a:cxn ang="0">
                  <a:pos x="89" y="90"/>
                </a:cxn>
                <a:cxn ang="0">
                  <a:pos x="0" y="90"/>
                </a:cxn>
              </a:cxnLst>
              <a:rect l="0" t="0" r="r" b="b"/>
              <a:pathLst>
                <a:path w="89" h="90">
                  <a:moveTo>
                    <a:pt x="0" y="90"/>
                  </a:moveTo>
                  <a:lnTo>
                    <a:pt x="44" y="0"/>
                  </a:lnTo>
                  <a:lnTo>
                    <a:pt x="89" y="90"/>
                  </a:lnTo>
                  <a:lnTo>
                    <a:pt x="0" y="90"/>
                  </a:lnTo>
                  <a:close/>
                </a:path>
              </a:pathLst>
            </a:custGeom>
            <a:solidFill>
              <a:srgbClr val="FF1721"/>
            </a:solidFill>
            <a:ln w="9525">
              <a:noFill/>
              <a:round/>
              <a:headEnd/>
              <a:tailEnd/>
            </a:ln>
          </p:spPr>
          <p:txBody>
            <a:bodyPr/>
            <a:lstStyle/>
            <a:p>
              <a:endParaRPr lang="en-US"/>
            </a:p>
          </p:txBody>
        </p:sp>
        <p:sp>
          <p:nvSpPr>
            <p:cNvPr id="441410" name="Freeform 66"/>
            <p:cNvSpPr>
              <a:spLocks/>
            </p:cNvSpPr>
            <p:nvPr/>
          </p:nvSpPr>
          <p:spPr bwMode="auto">
            <a:xfrm>
              <a:off x="3315" y="988"/>
              <a:ext cx="121" cy="123"/>
            </a:xfrm>
            <a:custGeom>
              <a:avLst/>
              <a:gdLst/>
              <a:ahLst/>
              <a:cxnLst>
                <a:cxn ang="0">
                  <a:pos x="16" y="102"/>
                </a:cxn>
                <a:cxn ang="0">
                  <a:pos x="25" y="118"/>
                </a:cxn>
                <a:cxn ang="0">
                  <a:pos x="69" y="29"/>
                </a:cxn>
                <a:cxn ang="0">
                  <a:pos x="51" y="29"/>
                </a:cxn>
                <a:cxn ang="0">
                  <a:pos x="96" y="118"/>
                </a:cxn>
                <a:cxn ang="0">
                  <a:pos x="105" y="102"/>
                </a:cxn>
                <a:cxn ang="0">
                  <a:pos x="16" y="102"/>
                </a:cxn>
                <a:cxn ang="0">
                  <a:pos x="0" y="123"/>
                </a:cxn>
                <a:cxn ang="0">
                  <a:pos x="121" y="123"/>
                </a:cxn>
                <a:cxn ang="0">
                  <a:pos x="60" y="0"/>
                </a:cxn>
                <a:cxn ang="0">
                  <a:pos x="0" y="123"/>
                </a:cxn>
                <a:cxn ang="0">
                  <a:pos x="16" y="102"/>
                </a:cxn>
              </a:cxnLst>
              <a:rect l="0" t="0" r="r" b="b"/>
              <a:pathLst>
                <a:path w="121" h="123">
                  <a:moveTo>
                    <a:pt x="16" y="102"/>
                  </a:moveTo>
                  <a:lnTo>
                    <a:pt x="25" y="118"/>
                  </a:lnTo>
                  <a:lnTo>
                    <a:pt x="69" y="29"/>
                  </a:lnTo>
                  <a:lnTo>
                    <a:pt x="51" y="29"/>
                  </a:lnTo>
                  <a:lnTo>
                    <a:pt x="96" y="118"/>
                  </a:lnTo>
                  <a:lnTo>
                    <a:pt x="105" y="102"/>
                  </a:lnTo>
                  <a:lnTo>
                    <a:pt x="16" y="102"/>
                  </a:lnTo>
                  <a:lnTo>
                    <a:pt x="0" y="123"/>
                  </a:lnTo>
                  <a:lnTo>
                    <a:pt x="121" y="123"/>
                  </a:lnTo>
                  <a:lnTo>
                    <a:pt x="60" y="0"/>
                  </a:lnTo>
                  <a:lnTo>
                    <a:pt x="0" y="123"/>
                  </a:lnTo>
                  <a:lnTo>
                    <a:pt x="16" y="102"/>
                  </a:lnTo>
                  <a:close/>
                </a:path>
              </a:pathLst>
            </a:custGeom>
            <a:solidFill>
              <a:srgbClr val="FF1721"/>
            </a:solidFill>
            <a:ln w="9525">
              <a:noFill/>
              <a:round/>
              <a:headEnd/>
              <a:tailEnd/>
            </a:ln>
          </p:spPr>
          <p:txBody>
            <a:bodyPr/>
            <a:lstStyle/>
            <a:p>
              <a:endParaRPr lang="en-US"/>
            </a:p>
          </p:txBody>
        </p:sp>
        <p:sp>
          <p:nvSpPr>
            <p:cNvPr id="441411" name="Freeform 67"/>
            <p:cNvSpPr>
              <a:spLocks/>
            </p:cNvSpPr>
            <p:nvPr/>
          </p:nvSpPr>
          <p:spPr bwMode="auto">
            <a:xfrm>
              <a:off x="3598" y="1011"/>
              <a:ext cx="90" cy="90"/>
            </a:xfrm>
            <a:custGeom>
              <a:avLst/>
              <a:gdLst/>
              <a:ahLst/>
              <a:cxnLst>
                <a:cxn ang="0">
                  <a:pos x="0" y="90"/>
                </a:cxn>
                <a:cxn ang="0">
                  <a:pos x="45" y="0"/>
                </a:cxn>
                <a:cxn ang="0">
                  <a:pos x="90" y="90"/>
                </a:cxn>
                <a:cxn ang="0">
                  <a:pos x="0" y="90"/>
                </a:cxn>
              </a:cxnLst>
              <a:rect l="0" t="0" r="r" b="b"/>
              <a:pathLst>
                <a:path w="90" h="90">
                  <a:moveTo>
                    <a:pt x="0" y="90"/>
                  </a:moveTo>
                  <a:lnTo>
                    <a:pt x="45" y="0"/>
                  </a:lnTo>
                  <a:lnTo>
                    <a:pt x="90" y="90"/>
                  </a:lnTo>
                  <a:lnTo>
                    <a:pt x="0" y="90"/>
                  </a:lnTo>
                  <a:close/>
                </a:path>
              </a:pathLst>
            </a:custGeom>
            <a:solidFill>
              <a:srgbClr val="FF1721"/>
            </a:solidFill>
            <a:ln w="9525">
              <a:noFill/>
              <a:round/>
              <a:headEnd/>
              <a:tailEnd/>
            </a:ln>
          </p:spPr>
          <p:txBody>
            <a:bodyPr/>
            <a:lstStyle/>
            <a:p>
              <a:endParaRPr lang="en-US"/>
            </a:p>
          </p:txBody>
        </p:sp>
        <p:sp>
          <p:nvSpPr>
            <p:cNvPr id="441412" name="Freeform 68"/>
            <p:cNvSpPr>
              <a:spLocks/>
            </p:cNvSpPr>
            <p:nvPr/>
          </p:nvSpPr>
          <p:spPr bwMode="auto">
            <a:xfrm>
              <a:off x="3582" y="988"/>
              <a:ext cx="122" cy="123"/>
            </a:xfrm>
            <a:custGeom>
              <a:avLst/>
              <a:gdLst/>
              <a:ahLst/>
              <a:cxnLst>
                <a:cxn ang="0">
                  <a:pos x="16" y="102"/>
                </a:cxn>
                <a:cxn ang="0">
                  <a:pos x="25" y="118"/>
                </a:cxn>
                <a:cxn ang="0">
                  <a:pos x="70" y="29"/>
                </a:cxn>
                <a:cxn ang="0">
                  <a:pos x="52" y="29"/>
                </a:cxn>
                <a:cxn ang="0">
                  <a:pos x="97" y="118"/>
                </a:cxn>
                <a:cxn ang="0">
                  <a:pos x="106" y="102"/>
                </a:cxn>
                <a:cxn ang="0">
                  <a:pos x="16" y="102"/>
                </a:cxn>
                <a:cxn ang="0">
                  <a:pos x="0" y="123"/>
                </a:cxn>
                <a:cxn ang="0">
                  <a:pos x="122" y="123"/>
                </a:cxn>
                <a:cxn ang="0">
                  <a:pos x="61" y="0"/>
                </a:cxn>
                <a:cxn ang="0">
                  <a:pos x="0" y="123"/>
                </a:cxn>
                <a:cxn ang="0">
                  <a:pos x="16" y="102"/>
                </a:cxn>
              </a:cxnLst>
              <a:rect l="0" t="0" r="r" b="b"/>
              <a:pathLst>
                <a:path w="122" h="123">
                  <a:moveTo>
                    <a:pt x="16" y="102"/>
                  </a:moveTo>
                  <a:lnTo>
                    <a:pt x="25" y="118"/>
                  </a:lnTo>
                  <a:lnTo>
                    <a:pt x="70" y="29"/>
                  </a:lnTo>
                  <a:lnTo>
                    <a:pt x="52" y="29"/>
                  </a:lnTo>
                  <a:lnTo>
                    <a:pt x="97" y="118"/>
                  </a:lnTo>
                  <a:lnTo>
                    <a:pt x="106" y="102"/>
                  </a:lnTo>
                  <a:lnTo>
                    <a:pt x="16" y="102"/>
                  </a:lnTo>
                  <a:lnTo>
                    <a:pt x="0" y="123"/>
                  </a:lnTo>
                  <a:lnTo>
                    <a:pt x="122" y="123"/>
                  </a:lnTo>
                  <a:lnTo>
                    <a:pt x="61" y="0"/>
                  </a:lnTo>
                  <a:lnTo>
                    <a:pt x="0" y="123"/>
                  </a:lnTo>
                  <a:lnTo>
                    <a:pt x="16" y="102"/>
                  </a:lnTo>
                  <a:close/>
                </a:path>
              </a:pathLst>
            </a:custGeom>
            <a:solidFill>
              <a:srgbClr val="FF1721"/>
            </a:solidFill>
            <a:ln w="9525">
              <a:noFill/>
              <a:round/>
              <a:headEnd/>
              <a:tailEnd/>
            </a:ln>
          </p:spPr>
          <p:txBody>
            <a:bodyPr/>
            <a:lstStyle/>
            <a:p>
              <a:endParaRPr lang="en-US"/>
            </a:p>
          </p:txBody>
        </p:sp>
        <p:sp>
          <p:nvSpPr>
            <p:cNvPr id="441413" name="Rectangle 69"/>
            <p:cNvSpPr>
              <a:spLocks noChangeArrowheads="1"/>
            </p:cNvSpPr>
            <p:nvPr/>
          </p:nvSpPr>
          <p:spPr bwMode="auto">
            <a:xfrm>
              <a:off x="3498" y="1011"/>
              <a:ext cx="22" cy="279"/>
            </a:xfrm>
            <a:prstGeom prst="rect">
              <a:avLst/>
            </a:prstGeom>
            <a:solidFill>
              <a:srgbClr val="FF1721"/>
            </a:solidFill>
            <a:ln w="9525">
              <a:noFill/>
              <a:miter lim="800000"/>
              <a:headEnd/>
              <a:tailEnd/>
            </a:ln>
          </p:spPr>
          <p:txBody>
            <a:bodyPr/>
            <a:lstStyle/>
            <a:p>
              <a:endParaRPr lang="en-US"/>
            </a:p>
          </p:txBody>
        </p:sp>
        <p:sp>
          <p:nvSpPr>
            <p:cNvPr id="441414" name="Rectangle 70"/>
            <p:cNvSpPr>
              <a:spLocks noChangeArrowheads="1"/>
            </p:cNvSpPr>
            <p:nvPr/>
          </p:nvSpPr>
          <p:spPr bwMode="auto">
            <a:xfrm>
              <a:off x="3231" y="1011"/>
              <a:ext cx="21" cy="279"/>
            </a:xfrm>
            <a:prstGeom prst="rect">
              <a:avLst/>
            </a:prstGeom>
            <a:solidFill>
              <a:srgbClr val="FF1721"/>
            </a:solidFill>
            <a:ln w="9525">
              <a:noFill/>
              <a:miter lim="800000"/>
              <a:headEnd/>
              <a:tailEnd/>
            </a:ln>
          </p:spPr>
          <p:txBody>
            <a:bodyPr/>
            <a:lstStyle/>
            <a:p>
              <a:endParaRPr lang="en-US"/>
            </a:p>
          </p:txBody>
        </p:sp>
        <p:sp>
          <p:nvSpPr>
            <p:cNvPr id="441415" name="Rectangle 71"/>
            <p:cNvSpPr>
              <a:spLocks noChangeArrowheads="1"/>
            </p:cNvSpPr>
            <p:nvPr/>
          </p:nvSpPr>
          <p:spPr bwMode="auto">
            <a:xfrm>
              <a:off x="3365" y="1011"/>
              <a:ext cx="21" cy="279"/>
            </a:xfrm>
            <a:prstGeom prst="rect">
              <a:avLst/>
            </a:prstGeom>
            <a:solidFill>
              <a:srgbClr val="FF1721"/>
            </a:solidFill>
            <a:ln w="9525">
              <a:noFill/>
              <a:miter lim="800000"/>
              <a:headEnd/>
              <a:tailEnd/>
            </a:ln>
          </p:spPr>
          <p:txBody>
            <a:bodyPr/>
            <a:lstStyle/>
            <a:p>
              <a:endParaRPr lang="en-US"/>
            </a:p>
          </p:txBody>
        </p:sp>
        <p:sp>
          <p:nvSpPr>
            <p:cNvPr id="441416" name="Rectangle 72"/>
            <p:cNvSpPr>
              <a:spLocks noChangeArrowheads="1"/>
            </p:cNvSpPr>
            <p:nvPr/>
          </p:nvSpPr>
          <p:spPr bwMode="auto">
            <a:xfrm>
              <a:off x="3632" y="1011"/>
              <a:ext cx="22" cy="279"/>
            </a:xfrm>
            <a:prstGeom prst="rect">
              <a:avLst/>
            </a:prstGeom>
            <a:solidFill>
              <a:srgbClr val="FF1721"/>
            </a:solidFill>
            <a:ln w="9525">
              <a:noFill/>
              <a:miter lim="800000"/>
              <a:headEnd/>
              <a:tailEnd/>
            </a:ln>
          </p:spPr>
          <p:txBody>
            <a:bodyPr/>
            <a:lstStyle/>
            <a:p>
              <a:endParaRPr lang="en-US"/>
            </a:p>
          </p:txBody>
        </p:sp>
        <p:sp>
          <p:nvSpPr>
            <p:cNvPr id="441417" name="Rectangle 73"/>
            <p:cNvSpPr>
              <a:spLocks noChangeArrowheads="1"/>
            </p:cNvSpPr>
            <p:nvPr/>
          </p:nvSpPr>
          <p:spPr bwMode="auto">
            <a:xfrm>
              <a:off x="3766" y="1011"/>
              <a:ext cx="22" cy="279"/>
            </a:xfrm>
            <a:prstGeom prst="rect">
              <a:avLst/>
            </a:prstGeom>
            <a:solidFill>
              <a:srgbClr val="FF1721"/>
            </a:solidFill>
            <a:ln w="9525">
              <a:noFill/>
              <a:miter lim="800000"/>
              <a:headEnd/>
              <a:tailEnd/>
            </a:ln>
          </p:spPr>
          <p:txBody>
            <a:bodyPr/>
            <a:lstStyle/>
            <a:p>
              <a:endParaRPr lang="en-US"/>
            </a:p>
          </p:txBody>
        </p:sp>
        <p:sp>
          <p:nvSpPr>
            <p:cNvPr id="441418" name="Freeform 74"/>
            <p:cNvSpPr>
              <a:spLocks/>
            </p:cNvSpPr>
            <p:nvPr/>
          </p:nvSpPr>
          <p:spPr bwMode="auto">
            <a:xfrm>
              <a:off x="3732" y="1011"/>
              <a:ext cx="90" cy="90"/>
            </a:xfrm>
            <a:custGeom>
              <a:avLst/>
              <a:gdLst/>
              <a:ahLst/>
              <a:cxnLst>
                <a:cxn ang="0">
                  <a:pos x="0" y="90"/>
                </a:cxn>
                <a:cxn ang="0">
                  <a:pos x="45" y="0"/>
                </a:cxn>
                <a:cxn ang="0">
                  <a:pos x="90" y="90"/>
                </a:cxn>
                <a:cxn ang="0">
                  <a:pos x="0" y="90"/>
                </a:cxn>
              </a:cxnLst>
              <a:rect l="0" t="0" r="r" b="b"/>
              <a:pathLst>
                <a:path w="90" h="90">
                  <a:moveTo>
                    <a:pt x="0" y="90"/>
                  </a:moveTo>
                  <a:lnTo>
                    <a:pt x="45" y="0"/>
                  </a:lnTo>
                  <a:lnTo>
                    <a:pt x="90" y="90"/>
                  </a:lnTo>
                  <a:lnTo>
                    <a:pt x="0" y="90"/>
                  </a:lnTo>
                  <a:close/>
                </a:path>
              </a:pathLst>
            </a:custGeom>
            <a:solidFill>
              <a:srgbClr val="FF1721"/>
            </a:solidFill>
            <a:ln w="9525">
              <a:noFill/>
              <a:round/>
              <a:headEnd/>
              <a:tailEnd/>
            </a:ln>
          </p:spPr>
          <p:txBody>
            <a:bodyPr/>
            <a:lstStyle/>
            <a:p>
              <a:endParaRPr lang="en-US"/>
            </a:p>
          </p:txBody>
        </p:sp>
        <p:sp>
          <p:nvSpPr>
            <p:cNvPr id="441419" name="Freeform 75"/>
            <p:cNvSpPr>
              <a:spLocks/>
            </p:cNvSpPr>
            <p:nvPr/>
          </p:nvSpPr>
          <p:spPr bwMode="auto">
            <a:xfrm>
              <a:off x="3716" y="988"/>
              <a:ext cx="122" cy="123"/>
            </a:xfrm>
            <a:custGeom>
              <a:avLst/>
              <a:gdLst/>
              <a:ahLst/>
              <a:cxnLst>
                <a:cxn ang="0">
                  <a:pos x="16" y="102"/>
                </a:cxn>
                <a:cxn ang="0">
                  <a:pos x="25" y="118"/>
                </a:cxn>
                <a:cxn ang="0">
                  <a:pos x="70" y="29"/>
                </a:cxn>
                <a:cxn ang="0">
                  <a:pos x="52" y="29"/>
                </a:cxn>
                <a:cxn ang="0">
                  <a:pos x="97" y="118"/>
                </a:cxn>
                <a:cxn ang="0">
                  <a:pos x="106" y="102"/>
                </a:cxn>
                <a:cxn ang="0">
                  <a:pos x="16" y="102"/>
                </a:cxn>
                <a:cxn ang="0">
                  <a:pos x="0" y="123"/>
                </a:cxn>
                <a:cxn ang="0">
                  <a:pos x="122" y="123"/>
                </a:cxn>
                <a:cxn ang="0">
                  <a:pos x="61" y="0"/>
                </a:cxn>
                <a:cxn ang="0">
                  <a:pos x="0" y="123"/>
                </a:cxn>
                <a:cxn ang="0">
                  <a:pos x="16" y="102"/>
                </a:cxn>
              </a:cxnLst>
              <a:rect l="0" t="0" r="r" b="b"/>
              <a:pathLst>
                <a:path w="122" h="123">
                  <a:moveTo>
                    <a:pt x="16" y="102"/>
                  </a:moveTo>
                  <a:lnTo>
                    <a:pt x="25" y="118"/>
                  </a:lnTo>
                  <a:lnTo>
                    <a:pt x="70" y="29"/>
                  </a:lnTo>
                  <a:lnTo>
                    <a:pt x="52" y="29"/>
                  </a:lnTo>
                  <a:lnTo>
                    <a:pt x="97" y="118"/>
                  </a:lnTo>
                  <a:lnTo>
                    <a:pt x="106" y="102"/>
                  </a:lnTo>
                  <a:lnTo>
                    <a:pt x="16" y="102"/>
                  </a:lnTo>
                  <a:lnTo>
                    <a:pt x="0" y="123"/>
                  </a:lnTo>
                  <a:lnTo>
                    <a:pt x="122" y="123"/>
                  </a:lnTo>
                  <a:lnTo>
                    <a:pt x="61" y="0"/>
                  </a:lnTo>
                  <a:lnTo>
                    <a:pt x="0" y="123"/>
                  </a:lnTo>
                  <a:lnTo>
                    <a:pt x="16" y="102"/>
                  </a:lnTo>
                  <a:close/>
                </a:path>
              </a:pathLst>
            </a:custGeom>
            <a:solidFill>
              <a:srgbClr val="FF1721"/>
            </a:solidFill>
            <a:ln w="9525">
              <a:noFill/>
              <a:round/>
              <a:headEnd/>
              <a:tailEnd/>
            </a:ln>
          </p:spPr>
          <p:txBody>
            <a:bodyPr/>
            <a:lstStyle/>
            <a:p>
              <a:endParaRPr lang="en-US"/>
            </a:p>
          </p:txBody>
        </p:sp>
      </p:grpSp>
      <p:sp>
        <p:nvSpPr>
          <p:cNvPr id="441420" name="Text Box 76"/>
          <p:cNvSpPr txBox="1">
            <a:spLocks noChangeArrowheads="1"/>
          </p:cNvSpPr>
          <p:nvPr/>
        </p:nvSpPr>
        <p:spPr bwMode="auto">
          <a:xfrm>
            <a:off x="6368144" y="1738542"/>
            <a:ext cx="2325914" cy="1200329"/>
          </a:xfrm>
          <a:prstGeom prst="rect">
            <a:avLst/>
          </a:prstGeom>
          <a:noFill/>
          <a:ln w="9525">
            <a:noFill/>
            <a:miter lim="800000"/>
            <a:headEnd/>
            <a:tailEnd/>
          </a:ln>
          <a:effectLst/>
        </p:spPr>
        <p:txBody>
          <a:bodyPr wrap="square">
            <a:spAutoFit/>
          </a:bodyPr>
          <a:lstStyle/>
          <a:p>
            <a:pPr eaLnBrk="0" hangingPunct="0">
              <a:buSzTx/>
              <a:buFont typeface="Monotype Sorts" pitchFamily="2" charset="2"/>
              <a:buNone/>
            </a:pPr>
            <a:r>
              <a:rPr kumimoji="1" lang="en-US" sz="2400" b="0" dirty="0" smtClean="0">
                <a:solidFill>
                  <a:srgbClr val="FFFF00"/>
                </a:solidFill>
                <a:latin typeface="Arial Black" pitchFamily="34" charset="0"/>
              </a:rPr>
              <a:t>Medial Geniculate Body</a:t>
            </a:r>
            <a:endParaRPr kumimoji="1" lang="en-US" sz="2400" b="0" dirty="0">
              <a:solidFill>
                <a:srgbClr val="FFFF00"/>
              </a:solidFill>
              <a:latin typeface="Arial Black" pitchFamily="34" charset="0"/>
            </a:endParaRPr>
          </a:p>
        </p:txBody>
      </p:sp>
      <p:sp>
        <p:nvSpPr>
          <p:cNvPr id="441421" name="Rectangle 77"/>
          <p:cNvSpPr>
            <a:spLocks noGrp="1" noChangeArrowheads="1"/>
          </p:cNvSpPr>
          <p:nvPr>
            <p:ph type="title" idx="4294967295"/>
          </p:nvPr>
        </p:nvSpPr>
        <p:spPr>
          <a:xfrm>
            <a:off x="0" y="0"/>
            <a:ext cx="7772400" cy="914400"/>
          </a:xfrm>
        </p:spPr>
        <p:txBody>
          <a:bodyPr/>
          <a:lstStyle/>
          <a:p>
            <a:pPr algn="ctr"/>
            <a:r>
              <a:rPr lang="en-US" dirty="0"/>
              <a:t>Auditory Pathways</a:t>
            </a:r>
          </a:p>
        </p:txBody>
      </p:sp>
      <p:sp>
        <p:nvSpPr>
          <p:cNvPr id="441422" name="Freeform 78"/>
          <p:cNvSpPr>
            <a:spLocks/>
          </p:cNvSpPr>
          <p:nvPr/>
        </p:nvSpPr>
        <p:spPr bwMode="auto">
          <a:xfrm>
            <a:off x="2054225" y="5926138"/>
            <a:ext cx="887413" cy="309562"/>
          </a:xfrm>
          <a:custGeom>
            <a:avLst/>
            <a:gdLst/>
            <a:ahLst/>
            <a:cxnLst>
              <a:cxn ang="0">
                <a:pos x="0" y="0"/>
              </a:cxn>
              <a:cxn ang="0">
                <a:pos x="0" y="195"/>
              </a:cxn>
              <a:cxn ang="0">
                <a:pos x="559" y="195"/>
              </a:cxn>
              <a:cxn ang="0">
                <a:pos x="559" y="174"/>
              </a:cxn>
              <a:cxn ang="0">
                <a:pos x="11" y="174"/>
              </a:cxn>
              <a:cxn ang="0">
                <a:pos x="22" y="185"/>
              </a:cxn>
              <a:cxn ang="0">
                <a:pos x="22" y="0"/>
              </a:cxn>
              <a:cxn ang="0">
                <a:pos x="0" y="0"/>
              </a:cxn>
            </a:cxnLst>
            <a:rect l="0" t="0" r="r" b="b"/>
            <a:pathLst>
              <a:path w="559" h="195">
                <a:moveTo>
                  <a:pt x="0" y="0"/>
                </a:moveTo>
                <a:lnTo>
                  <a:pt x="0" y="195"/>
                </a:lnTo>
                <a:lnTo>
                  <a:pt x="559" y="195"/>
                </a:lnTo>
                <a:lnTo>
                  <a:pt x="559" y="174"/>
                </a:lnTo>
                <a:lnTo>
                  <a:pt x="11" y="174"/>
                </a:lnTo>
                <a:lnTo>
                  <a:pt x="22" y="185"/>
                </a:lnTo>
                <a:lnTo>
                  <a:pt x="22" y="0"/>
                </a:lnTo>
                <a:lnTo>
                  <a:pt x="0" y="0"/>
                </a:lnTo>
                <a:close/>
              </a:path>
            </a:pathLst>
          </a:custGeom>
          <a:solidFill>
            <a:srgbClr val="FF1721"/>
          </a:solidFill>
          <a:ln w="19050" cmpd="sng">
            <a:solidFill>
              <a:srgbClr val="FF0000"/>
            </a:solidFill>
            <a:round/>
            <a:headEnd/>
            <a:tailEnd/>
          </a:ln>
        </p:spPr>
        <p:txBody>
          <a:bodyPr/>
          <a:lstStyle/>
          <a:p>
            <a:endParaRPr lang="en-US"/>
          </a:p>
        </p:txBody>
      </p:sp>
      <p:sp>
        <p:nvSpPr>
          <p:cNvPr id="441423" name="Freeform 79"/>
          <p:cNvSpPr>
            <a:spLocks/>
          </p:cNvSpPr>
          <p:nvPr/>
        </p:nvSpPr>
        <p:spPr bwMode="auto">
          <a:xfrm>
            <a:off x="2054225" y="6219825"/>
            <a:ext cx="3541713" cy="388938"/>
          </a:xfrm>
          <a:custGeom>
            <a:avLst/>
            <a:gdLst/>
            <a:ahLst/>
            <a:cxnLst>
              <a:cxn ang="0">
                <a:pos x="0" y="0"/>
              </a:cxn>
              <a:cxn ang="0">
                <a:pos x="0" y="245"/>
              </a:cxn>
              <a:cxn ang="0">
                <a:pos x="2231" y="245"/>
              </a:cxn>
              <a:cxn ang="0">
                <a:pos x="2231" y="89"/>
              </a:cxn>
              <a:cxn ang="0">
                <a:pos x="2210" y="89"/>
              </a:cxn>
              <a:cxn ang="0">
                <a:pos x="2210" y="234"/>
              </a:cxn>
              <a:cxn ang="0">
                <a:pos x="2221" y="223"/>
              </a:cxn>
              <a:cxn ang="0">
                <a:pos x="11" y="223"/>
              </a:cxn>
              <a:cxn ang="0">
                <a:pos x="22" y="234"/>
              </a:cxn>
              <a:cxn ang="0">
                <a:pos x="22" y="0"/>
              </a:cxn>
              <a:cxn ang="0">
                <a:pos x="0" y="0"/>
              </a:cxn>
            </a:cxnLst>
            <a:rect l="0" t="0" r="r" b="b"/>
            <a:pathLst>
              <a:path w="2231" h="245">
                <a:moveTo>
                  <a:pt x="0" y="0"/>
                </a:moveTo>
                <a:lnTo>
                  <a:pt x="0" y="245"/>
                </a:lnTo>
                <a:lnTo>
                  <a:pt x="2231" y="245"/>
                </a:lnTo>
                <a:lnTo>
                  <a:pt x="2231" y="89"/>
                </a:lnTo>
                <a:lnTo>
                  <a:pt x="2210" y="89"/>
                </a:lnTo>
                <a:lnTo>
                  <a:pt x="2210" y="234"/>
                </a:lnTo>
                <a:lnTo>
                  <a:pt x="2221" y="223"/>
                </a:lnTo>
                <a:lnTo>
                  <a:pt x="11" y="223"/>
                </a:lnTo>
                <a:lnTo>
                  <a:pt x="22" y="234"/>
                </a:lnTo>
                <a:lnTo>
                  <a:pt x="22" y="0"/>
                </a:lnTo>
                <a:lnTo>
                  <a:pt x="0" y="0"/>
                </a:lnTo>
                <a:close/>
              </a:path>
            </a:pathLst>
          </a:custGeom>
          <a:solidFill>
            <a:srgbClr val="FF1721"/>
          </a:solidFill>
          <a:ln w="19050" cmpd="sng">
            <a:solidFill>
              <a:srgbClr val="FF0000"/>
            </a:solidFill>
            <a:round/>
            <a:headEnd/>
            <a:tailEnd/>
          </a:ln>
        </p:spPr>
        <p:txBody>
          <a:bodyPr/>
          <a:lstStyle/>
          <a:p>
            <a:endParaRPr lang="en-US"/>
          </a:p>
        </p:txBody>
      </p:sp>
      <p:grpSp>
        <p:nvGrpSpPr>
          <p:cNvPr id="9" name="Group 87"/>
          <p:cNvGrpSpPr>
            <a:grpSpLocks/>
          </p:cNvGrpSpPr>
          <p:nvPr/>
        </p:nvGrpSpPr>
        <p:grpSpPr bwMode="auto">
          <a:xfrm>
            <a:off x="2352675" y="3736975"/>
            <a:ext cx="558800" cy="1001713"/>
            <a:chOff x="3921" y="2424"/>
            <a:chExt cx="352" cy="631"/>
          </a:xfrm>
        </p:grpSpPr>
        <p:grpSp>
          <p:nvGrpSpPr>
            <p:cNvPr id="10" name="Group 88"/>
            <p:cNvGrpSpPr>
              <a:grpSpLocks/>
            </p:cNvGrpSpPr>
            <p:nvPr/>
          </p:nvGrpSpPr>
          <p:grpSpPr bwMode="auto">
            <a:xfrm>
              <a:off x="3922" y="2424"/>
              <a:ext cx="351" cy="321"/>
              <a:chOff x="1505" y="2516"/>
              <a:chExt cx="351" cy="321"/>
            </a:xfrm>
          </p:grpSpPr>
          <p:sp>
            <p:nvSpPr>
              <p:cNvPr id="441433" name="Freeform 89"/>
              <p:cNvSpPr>
                <a:spLocks/>
              </p:cNvSpPr>
              <p:nvPr/>
            </p:nvSpPr>
            <p:spPr bwMode="auto">
              <a:xfrm>
                <a:off x="1505" y="2516"/>
                <a:ext cx="351" cy="321"/>
              </a:xfrm>
              <a:custGeom>
                <a:avLst/>
                <a:gdLst/>
                <a:ahLst/>
                <a:cxnLst>
                  <a:cxn ang="0">
                    <a:pos x="14" y="8"/>
                  </a:cxn>
                  <a:cxn ang="0">
                    <a:pos x="7" y="15"/>
                  </a:cxn>
                  <a:cxn ang="0">
                    <a:pos x="344" y="15"/>
                  </a:cxn>
                  <a:cxn ang="0">
                    <a:pos x="337" y="8"/>
                  </a:cxn>
                  <a:cxn ang="0">
                    <a:pos x="337" y="314"/>
                  </a:cxn>
                  <a:cxn ang="0">
                    <a:pos x="344" y="306"/>
                  </a:cxn>
                  <a:cxn ang="0">
                    <a:pos x="7" y="306"/>
                  </a:cxn>
                  <a:cxn ang="0">
                    <a:pos x="14" y="314"/>
                  </a:cxn>
                  <a:cxn ang="0">
                    <a:pos x="14" y="8"/>
                  </a:cxn>
                  <a:cxn ang="0">
                    <a:pos x="0" y="0"/>
                  </a:cxn>
                  <a:cxn ang="0">
                    <a:pos x="0" y="321"/>
                  </a:cxn>
                  <a:cxn ang="0">
                    <a:pos x="351" y="321"/>
                  </a:cxn>
                  <a:cxn ang="0">
                    <a:pos x="351" y="0"/>
                  </a:cxn>
                  <a:cxn ang="0">
                    <a:pos x="0" y="0"/>
                  </a:cxn>
                  <a:cxn ang="0">
                    <a:pos x="14" y="8"/>
                  </a:cxn>
                </a:cxnLst>
                <a:rect l="0" t="0" r="r" b="b"/>
                <a:pathLst>
                  <a:path w="351" h="321">
                    <a:moveTo>
                      <a:pt x="14" y="8"/>
                    </a:moveTo>
                    <a:lnTo>
                      <a:pt x="7" y="15"/>
                    </a:lnTo>
                    <a:lnTo>
                      <a:pt x="344" y="15"/>
                    </a:lnTo>
                    <a:lnTo>
                      <a:pt x="337" y="8"/>
                    </a:lnTo>
                    <a:lnTo>
                      <a:pt x="337" y="314"/>
                    </a:lnTo>
                    <a:lnTo>
                      <a:pt x="344" y="306"/>
                    </a:lnTo>
                    <a:lnTo>
                      <a:pt x="7" y="306"/>
                    </a:lnTo>
                    <a:lnTo>
                      <a:pt x="14" y="314"/>
                    </a:lnTo>
                    <a:lnTo>
                      <a:pt x="14" y="8"/>
                    </a:lnTo>
                    <a:lnTo>
                      <a:pt x="0" y="0"/>
                    </a:lnTo>
                    <a:lnTo>
                      <a:pt x="0" y="321"/>
                    </a:lnTo>
                    <a:lnTo>
                      <a:pt x="351" y="321"/>
                    </a:lnTo>
                    <a:lnTo>
                      <a:pt x="351" y="0"/>
                    </a:lnTo>
                    <a:lnTo>
                      <a:pt x="0" y="0"/>
                    </a:lnTo>
                    <a:lnTo>
                      <a:pt x="14" y="8"/>
                    </a:lnTo>
                    <a:close/>
                  </a:path>
                </a:pathLst>
              </a:custGeom>
              <a:solidFill>
                <a:srgbClr val="FFFF7D"/>
              </a:solidFill>
              <a:ln w="9525">
                <a:noFill/>
                <a:round/>
                <a:headEnd/>
                <a:tailEnd/>
              </a:ln>
            </p:spPr>
            <p:txBody>
              <a:bodyPr/>
              <a:lstStyle/>
              <a:p>
                <a:endParaRPr lang="en-US"/>
              </a:p>
            </p:txBody>
          </p:sp>
          <p:sp>
            <p:nvSpPr>
              <p:cNvPr id="441434" name="Rectangle 90"/>
              <p:cNvSpPr>
                <a:spLocks noChangeArrowheads="1"/>
              </p:cNvSpPr>
              <p:nvPr/>
            </p:nvSpPr>
            <p:spPr bwMode="auto">
              <a:xfrm>
                <a:off x="1526" y="2586"/>
                <a:ext cx="309" cy="182"/>
              </a:xfrm>
              <a:prstGeom prst="rect">
                <a:avLst/>
              </a:prstGeom>
              <a:noFill/>
              <a:ln w="9525">
                <a:noFill/>
                <a:miter lim="800000"/>
                <a:headEnd/>
                <a:tailEnd/>
              </a:ln>
            </p:spPr>
            <p:txBody>
              <a:bodyPr lIns="0" tIns="0" rIns="0" bIns="0">
                <a:spAutoFit/>
              </a:bodyPr>
              <a:lstStyle/>
              <a:p>
                <a:pPr eaLnBrk="0" hangingPunct="0">
                  <a:buSzTx/>
                  <a:buFont typeface="Monotype Sorts" pitchFamily="2" charset="2"/>
                  <a:buNone/>
                </a:pPr>
                <a:r>
                  <a:rPr kumimoji="1" lang="en-US" sz="1900" b="0">
                    <a:solidFill>
                      <a:srgbClr val="FFFF7D"/>
                    </a:solidFill>
                    <a:latin typeface="Arial" charset="0"/>
                  </a:rPr>
                  <a:t>DLL</a:t>
                </a:r>
                <a:endParaRPr kumimoji="1" lang="en-US" sz="1600" b="0">
                  <a:solidFill>
                    <a:srgbClr val="000000"/>
                  </a:solidFill>
                  <a:latin typeface="Arial Black" pitchFamily="34" charset="0"/>
                </a:endParaRPr>
              </a:p>
            </p:txBody>
          </p:sp>
        </p:grpSp>
        <p:grpSp>
          <p:nvGrpSpPr>
            <p:cNvPr id="11" name="Group 91"/>
            <p:cNvGrpSpPr>
              <a:grpSpLocks/>
            </p:cNvGrpSpPr>
            <p:nvPr/>
          </p:nvGrpSpPr>
          <p:grpSpPr bwMode="auto">
            <a:xfrm>
              <a:off x="3921" y="2734"/>
              <a:ext cx="351" cy="321"/>
              <a:chOff x="4349" y="2412"/>
              <a:chExt cx="351" cy="321"/>
            </a:xfrm>
          </p:grpSpPr>
          <p:sp>
            <p:nvSpPr>
              <p:cNvPr id="441436" name="Freeform 92"/>
              <p:cNvSpPr>
                <a:spLocks/>
              </p:cNvSpPr>
              <p:nvPr/>
            </p:nvSpPr>
            <p:spPr bwMode="auto">
              <a:xfrm>
                <a:off x="4349" y="2412"/>
                <a:ext cx="351" cy="321"/>
              </a:xfrm>
              <a:custGeom>
                <a:avLst/>
                <a:gdLst/>
                <a:ahLst/>
                <a:cxnLst>
                  <a:cxn ang="0">
                    <a:pos x="14" y="8"/>
                  </a:cxn>
                  <a:cxn ang="0">
                    <a:pos x="7" y="15"/>
                  </a:cxn>
                  <a:cxn ang="0">
                    <a:pos x="344" y="15"/>
                  </a:cxn>
                  <a:cxn ang="0">
                    <a:pos x="337" y="8"/>
                  </a:cxn>
                  <a:cxn ang="0">
                    <a:pos x="337" y="314"/>
                  </a:cxn>
                  <a:cxn ang="0">
                    <a:pos x="344" y="306"/>
                  </a:cxn>
                  <a:cxn ang="0">
                    <a:pos x="7" y="306"/>
                  </a:cxn>
                  <a:cxn ang="0">
                    <a:pos x="14" y="314"/>
                  </a:cxn>
                  <a:cxn ang="0">
                    <a:pos x="14" y="8"/>
                  </a:cxn>
                  <a:cxn ang="0">
                    <a:pos x="0" y="0"/>
                  </a:cxn>
                  <a:cxn ang="0">
                    <a:pos x="0" y="321"/>
                  </a:cxn>
                  <a:cxn ang="0">
                    <a:pos x="351" y="321"/>
                  </a:cxn>
                  <a:cxn ang="0">
                    <a:pos x="351" y="0"/>
                  </a:cxn>
                  <a:cxn ang="0">
                    <a:pos x="0" y="0"/>
                  </a:cxn>
                  <a:cxn ang="0">
                    <a:pos x="14" y="8"/>
                  </a:cxn>
                </a:cxnLst>
                <a:rect l="0" t="0" r="r" b="b"/>
                <a:pathLst>
                  <a:path w="351" h="321">
                    <a:moveTo>
                      <a:pt x="14" y="8"/>
                    </a:moveTo>
                    <a:lnTo>
                      <a:pt x="7" y="15"/>
                    </a:lnTo>
                    <a:lnTo>
                      <a:pt x="344" y="15"/>
                    </a:lnTo>
                    <a:lnTo>
                      <a:pt x="337" y="8"/>
                    </a:lnTo>
                    <a:lnTo>
                      <a:pt x="337" y="314"/>
                    </a:lnTo>
                    <a:lnTo>
                      <a:pt x="344" y="306"/>
                    </a:lnTo>
                    <a:lnTo>
                      <a:pt x="7" y="306"/>
                    </a:lnTo>
                    <a:lnTo>
                      <a:pt x="14" y="314"/>
                    </a:lnTo>
                    <a:lnTo>
                      <a:pt x="14" y="8"/>
                    </a:lnTo>
                    <a:lnTo>
                      <a:pt x="0" y="0"/>
                    </a:lnTo>
                    <a:lnTo>
                      <a:pt x="0" y="321"/>
                    </a:lnTo>
                    <a:lnTo>
                      <a:pt x="351" y="321"/>
                    </a:lnTo>
                    <a:lnTo>
                      <a:pt x="351" y="0"/>
                    </a:lnTo>
                    <a:lnTo>
                      <a:pt x="0" y="0"/>
                    </a:lnTo>
                    <a:lnTo>
                      <a:pt x="14" y="8"/>
                    </a:lnTo>
                    <a:close/>
                  </a:path>
                </a:pathLst>
              </a:custGeom>
              <a:solidFill>
                <a:srgbClr val="FFFF7D"/>
              </a:solidFill>
              <a:ln w="9525">
                <a:noFill/>
                <a:round/>
                <a:headEnd/>
                <a:tailEnd/>
              </a:ln>
            </p:spPr>
            <p:txBody>
              <a:bodyPr/>
              <a:lstStyle/>
              <a:p>
                <a:endParaRPr lang="en-US"/>
              </a:p>
            </p:txBody>
          </p:sp>
          <p:sp>
            <p:nvSpPr>
              <p:cNvPr id="441437" name="Rectangle 93"/>
              <p:cNvSpPr>
                <a:spLocks noChangeArrowheads="1"/>
              </p:cNvSpPr>
              <p:nvPr/>
            </p:nvSpPr>
            <p:spPr bwMode="auto">
              <a:xfrm>
                <a:off x="4382" y="2482"/>
                <a:ext cx="284" cy="182"/>
              </a:xfrm>
              <a:prstGeom prst="rect">
                <a:avLst/>
              </a:prstGeom>
              <a:noFill/>
              <a:ln w="9525">
                <a:noFill/>
                <a:miter lim="800000"/>
                <a:headEnd/>
                <a:tailEnd/>
              </a:ln>
            </p:spPr>
            <p:txBody>
              <a:bodyPr lIns="0" tIns="0" rIns="0" bIns="0">
                <a:spAutoFit/>
              </a:bodyPr>
              <a:lstStyle/>
              <a:p>
                <a:pPr eaLnBrk="0" hangingPunct="0">
                  <a:buSzTx/>
                  <a:buFont typeface="Monotype Sorts" pitchFamily="2" charset="2"/>
                  <a:buNone/>
                </a:pPr>
                <a:r>
                  <a:rPr kumimoji="1" lang="en-US" sz="1900" b="0">
                    <a:solidFill>
                      <a:srgbClr val="FFFF7D"/>
                    </a:solidFill>
                    <a:latin typeface="Arial" charset="0"/>
                  </a:rPr>
                  <a:t>VLL</a:t>
                </a:r>
                <a:endParaRPr kumimoji="1" lang="en-US" sz="1600" b="0">
                  <a:solidFill>
                    <a:srgbClr val="000000"/>
                  </a:solidFill>
                  <a:latin typeface="Arial Black" pitchFamily="34" charset="0"/>
                </a:endParaRPr>
              </a:p>
            </p:txBody>
          </p:sp>
        </p:grpSp>
      </p:grpSp>
      <p:sp>
        <p:nvSpPr>
          <p:cNvPr id="441466" name="Freeform 122"/>
          <p:cNvSpPr>
            <a:spLocks/>
          </p:cNvSpPr>
          <p:nvPr/>
        </p:nvSpPr>
        <p:spPr bwMode="auto">
          <a:xfrm>
            <a:off x="5711825" y="2565400"/>
            <a:ext cx="142875" cy="142875"/>
          </a:xfrm>
          <a:custGeom>
            <a:avLst/>
            <a:gdLst/>
            <a:ahLst/>
            <a:cxnLst>
              <a:cxn ang="0">
                <a:pos x="0" y="90"/>
              </a:cxn>
              <a:cxn ang="0">
                <a:pos x="45" y="0"/>
              </a:cxn>
              <a:cxn ang="0">
                <a:pos x="90" y="90"/>
              </a:cxn>
              <a:cxn ang="0">
                <a:pos x="0" y="90"/>
              </a:cxn>
            </a:cxnLst>
            <a:rect l="0" t="0" r="r" b="b"/>
            <a:pathLst>
              <a:path w="90" h="90">
                <a:moveTo>
                  <a:pt x="0" y="90"/>
                </a:moveTo>
                <a:lnTo>
                  <a:pt x="45" y="0"/>
                </a:lnTo>
                <a:lnTo>
                  <a:pt x="90" y="90"/>
                </a:lnTo>
                <a:lnTo>
                  <a:pt x="0" y="90"/>
                </a:lnTo>
                <a:close/>
              </a:path>
            </a:pathLst>
          </a:custGeom>
          <a:solidFill>
            <a:srgbClr val="66FFFF"/>
          </a:solidFill>
          <a:ln w="9525">
            <a:solidFill>
              <a:srgbClr val="66FFFF"/>
            </a:solidFill>
            <a:round/>
            <a:headEnd/>
            <a:tailEnd/>
          </a:ln>
        </p:spPr>
        <p:txBody>
          <a:bodyPr/>
          <a:lstStyle/>
          <a:p>
            <a:endParaRPr lang="en-US"/>
          </a:p>
        </p:txBody>
      </p:sp>
      <p:sp>
        <p:nvSpPr>
          <p:cNvPr id="441467" name="Freeform 123"/>
          <p:cNvSpPr>
            <a:spLocks/>
          </p:cNvSpPr>
          <p:nvPr/>
        </p:nvSpPr>
        <p:spPr bwMode="auto">
          <a:xfrm>
            <a:off x="5924550" y="2565400"/>
            <a:ext cx="142875" cy="142875"/>
          </a:xfrm>
          <a:custGeom>
            <a:avLst/>
            <a:gdLst/>
            <a:ahLst/>
            <a:cxnLst>
              <a:cxn ang="0">
                <a:pos x="0" y="90"/>
              </a:cxn>
              <a:cxn ang="0">
                <a:pos x="45" y="0"/>
              </a:cxn>
              <a:cxn ang="0">
                <a:pos x="90" y="90"/>
              </a:cxn>
              <a:cxn ang="0">
                <a:pos x="0" y="90"/>
              </a:cxn>
            </a:cxnLst>
            <a:rect l="0" t="0" r="r" b="b"/>
            <a:pathLst>
              <a:path w="90" h="90">
                <a:moveTo>
                  <a:pt x="0" y="90"/>
                </a:moveTo>
                <a:lnTo>
                  <a:pt x="45" y="0"/>
                </a:lnTo>
                <a:lnTo>
                  <a:pt x="90" y="90"/>
                </a:lnTo>
                <a:lnTo>
                  <a:pt x="0" y="90"/>
                </a:lnTo>
                <a:close/>
              </a:path>
            </a:pathLst>
          </a:custGeom>
          <a:solidFill>
            <a:srgbClr val="66FFFF"/>
          </a:solidFill>
          <a:ln w="9525">
            <a:solidFill>
              <a:srgbClr val="66FFFF"/>
            </a:solidFill>
            <a:round/>
            <a:headEnd/>
            <a:tailEnd/>
          </a:ln>
        </p:spPr>
        <p:txBody>
          <a:bodyPr/>
          <a:lstStyle/>
          <a:p>
            <a:endParaRPr lang="en-US"/>
          </a:p>
        </p:txBody>
      </p:sp>
      <p:grpSp>
        <p:nvGrpSpPr>
          <p:cNvPr id="12" name="Group 125"/>
          <p:cNvGrpSpPr>
            <a:grpSpLocks/>
          </p:cNvGrpSpPr>
          <p:nvPr/>
        </p:nvGrpSpPr>
        <p:grpSpPr bwMode="auto">
          <a:xfrm>
            <a:off x="5686425" y="2528888"/>
            <a:ext cx="406400" cy="479425"/>
            <a:chOff x="3582" y="1593"/>
            <a:chExt cx="256" cy="302"/>
          </a:xfrm>
        </p:grpSpPr>
        <p:sp>
          <p:nvSpPr>
            <p:cNvPr id="441470" name="Freeform 126"/>
            <p:cNvSpPr>
              <a:spLocks/>
            </p:cNvSpPr>
            <p:nvPr/>
          </p:nvSpPr>
          <p:spPr bwMode="auto">
            <a:xfrm>
              <a:off x="3582" y="1593"/>
              <a:ext cx="122" cy="123"/>
            </a:xfrm>
            <a:custGeom>
              <a:avLst/>
              <a:gdLst/>
              <a:ahLst/>
              <a:cxnLst>
                <a:cxn ang="0">
                  <a:pos x="16" y="102"/>
                </a:cxn>
                <a:cxn ang="0">
                  <a:pos x="25" y="118"/>
                </a:cxn>
                <a:cxn ang="0">
                  <a:pos x="70" y="29"/>
                </a:cxn>
                <a:cxn ang="0">
                  <a:pos x="52" y="29"/>
                </a:cxn>
                <a:cxn ang="0">
                  <a:pos x="97" y="118"/>
                </a:cxn>
                <a:cxn ang="0">
                  <a:pos x="106" y="102"/>
                </a:cxn>
                <a:cxn ang="0">
                  <a:pos x="16" y="102"/>
                </a:cxn>
                <a:cxn ang="0">
                  <a:pos x="0" y="123"/>
                </a:cxn>
                <a:cxn ang="0">
                  <a:pos x="122" y="123"/>
                </a:cxn>
                <a:cxn ang="0">
                  <a:pos x="61" y="0"/>
                </a:cxn>
                <a:cxn ang="0">
                  <a:pos x="0" y="123"/>
                </a:cxn>
                <a:cxn ang="0">
                  <a:pos x="16" y="102"/>
                </a:cxn>
              </a:cxnLst>
              <a:rect l="0" t="0" r="r" b="b"/>
              <a:pathLst>
                <a:path w="122" h="123">
                  <a:moveTo>
                    <a:pt x="16" y="102"/>
                  </a:moveTo>
                  <a:lnTo>
                    <a:pt x="25" y="118"/>
                  </a:lnTo>
                  <a:lnTo>
                    <a:pt x="70" y="29"/>
                  </a:lnTo>
                  <a:lnTo>
                    <a:pt x="52" y="29"/>
                  </a:lnTo>
                  <a:lnTo>
                    <a:pt x="97" y="118"/>
                  </a:lnTo>
                  <a:lnTo>
                    <a:pt x="106" y="102"/>
                  </a:lnTo>
                  <a:lnTo>
                    <a:pt x="16" y="102"/>
                  </a:lnTo>
                  <a:lnTo>
                    <a:pt x="0" y="123"/>
                  </a:lnTo>
                  <a:lnTo>
                    <a:pt x="122" y="123"/>
                  </a:lnTo>
                  <a:lnTo>
                    <a:pt x="61" y="0"/>
                  </a:lnTo>
                  <a:lnTo>
                    <a:pt x="0" y="123"/>
                  </a:lnTo>
                  <a:lnTo>
                    <a:pt x="16" y="102"/>
                  </a:lnTo>
                  <a:close/>
                </a:path>
              </a:pathLst>
            </a:custGeom>
            <a:solidFill>
              <a:srgbClr val="66FFFF"/>
            </a:solidFill>
            <a:ln w="9525">
              <a:solidFill>
                <a:srgbClr val="66FFFF"/>
              </a:solidFill>
              <a:round/>
              <a:headEnd/>
              <a:tailEnd/>
            </a:ln>
          </p:spPr>
          <p:txBody>
            <a:bodyPr/>
            <a:lstStyle/>
            <a:p>
              <a:endParaRPr lang="en-US"/>
            </a:p>
          </p:txBody>
        </p:sp>
        <p:grpSp>
          <p:nvGrpSpPr>
            <p:cNvPr id="13" name="Group 127"/>
            <p:cNvGrpSpPr>
              <a:grpSpLocks/>
            </p:cNvGrpSpPr>
            <p:nvPr/>
          </p:nvGrpSpPr>
          <p:grpSpPr bwMode="auto">
            <a:xfrm>
              <a:off x="3632" y="1616"/>
              <a:ext cx="156" cy="279"/>
              <a:chOff x="3632" y="1616"/>
              <a:chExt cx="156" cy="279"/>
            </a:xfrm>
          </p:grpSpPr>
          <p:sp>
            <p:nvSpPr>
              <p:cNvPr id="441472" name="Rectangle 128"/>
              <p:cNvSpPr>
                <a:spLocks noChangeArrowheads="1"/>
              </p:cNvSpPr>
              <p:nvPr/>
            </p:nvSpPr>
            <p:spPr bwMode="auto">
              <a:xfrm>
                <a:off x="3632" y="1616"/>
                <a:ext cx="22" cy="279"/>
              </a:xfrm>
              <a:prstGeom prst="rect">
                <a:avLst/>
              </a:prstGeom>
              <a:solidFill>
                <a:srgbClr val="66FFFF"/>
              </a:solidFill>
              <a:ln w="9525">
                <a:solidFill>
                  <a:srgbClr val="66FFFF"/>
                </a:solidFill>
                <a:miter lim="800000"/>
                <a:headEnd/>
                <a:tailEnd/>
              </a:ln>
            </p:spPr>
            <p:txBody>
              <a:bodyPr/>
              <a:lstStyle/>
              <a:p>
                <a:endParaRPr lang="en-US"/>
              </a:p>
            </p:txBody>
          </p:sp>
          <p:sp>
            <p:nvSpPr>
              <p:cNvPr id="441473" name="Rectangle 129"/>
              <p:cNvSpPr>
                <a:spLocks noChangeArrowheads="1"/>
              </p:cNvSpPr>
              <p:nvPr/>
            </p:nvSpPr>
            <p:spPr bwMode="auto">
              <a:xfrm>
                <a:off x="3766" y="1616"/>
                <a:ext cx="22" cy="279"/>
              </a:xfrm>
              <a:prstGeom prst="rect">
                <a:avLst/>
              </a:prstGeom>
              <a:solidFill>
                <a:srgbClr val="66FFFF"/>
              </a:solidFill>
              <a:ln w="9525">
                <a:solidFill>
                  <a:srgbClr val="66FFFF"/>
                </a:solidFill>
                <a:miter lim="800000"/>
                <a:headEnd/>
                <a:tailEnd/>
              </a:ln>
            </p:spPr>
            <p:txBody>
              <a:bodyPr/>
              <a:lstStyle/>
              <a:p>
                <a:endParaRPr lang="en-US"/>
              </a:p>
            </p:txBody>
          </p:sp>
        </p:grpSp>
        <p:sp>
          <p:nvSpPr>
            <p:cNvPr id="441474" name="Freeform 130"/>
            <p:cNvSpPr>
              <a:spLocks/>
            </p:cNvSpPr>
            <p:nvPr/>
          </p:nvSpPr>
          <p:spPr bwMode="auto">
            <a:xfrm>
              <a:off x="3716" y="1593"/>
              <a:ext cx="122" cy="123"/>
            </a:xfrm>
            <a:custGeom>
              <a:avLst/>
              <a:gdLst/>
              <a:ahLst/>
              <a:cxnLst>
                <a:cxn ang="0">
                  <a:pos x="16" y="102"/>
                </a:cxn>
                <a:cxn ang="0">
                  <a:pos x="25" y="118"/>
                </a:cxn>
                <a:cxn ang="0">
                  <a:pos x="70" y="29"/>
                </a:cxn>
                <a:cxn ang="0">
                  <a:pos x="52" y="29"/>
                </a:cxn>
                <a:cxn ang="0">
                  <a:pos x="97" y="118"/>
                </a:cxn>
                <a:cxn ang="0">
                  <a:pos x="106" y="102"/>
                </a:cxn>
                <a:cxn ang="0">
                  <a:pos x="16" y="102"/>
                </a:cxn>
                <a:cxn ang="0">
                  <a:pos x="0" y="123"/>
                </a:cxn>
                <a:cxn ang="0">
                  <a:pos x="122" y="123"/>
                </a:cxn>
                <a:cxn ang="0">
                  <a:pos x="61" y="0"/>
                </a:cxn>
                <a:cxn ang="0">
                  <a:pos x="0" y="123"/>
                </a:cxn>
                <a:cxn ang="0">
                  <a:pos x="16" y="102"/>
                </a:cxn>
              </a:cxnLst>
              <a:rect l="0" t="0" r="r" b="b"/>
              <a:pathLst>
                <a:path w="122" h="123">
                  <a:moveTo>
                    <a:pt x="16" y="102"/>
                  </a:moveTo>
                  <a:lnTo>
                    <a:pt x="25" y="118"/>
                  </a:lnTo>
                  <a:lnTo>
                    <a:pt x="70" y="29"/>
                  </a:lnTo>
                  <a:lnTo>
                    <a:pt x="52" y="29"/>
                  </a:lnTo>
                  <a:lnTo>
                    <a:pt x="97" y="118"/>
                  </a:lnTo>
                  <a:lnTo>
                    <a:pt x="106" y="102"/>
                  </a:lnTo>
                  <a:lnTo>
                    <a:pt x="16" y="102"/>
                  </a:lnTo>
                  <a:lnTo>
                    <a:pt x="0" y="123"/>
                  </a:lnTo>
                  <a:lnTo>
                    <a:pt x="122" y="123"/>
                  </a:lnTo>
                  <a:lnTo>
                    <a:pt x="61" y="0"/>
                  </a:lnTo>
                  <a:lnTo>
                    <a:pt x="0" y="123"/>
                  </a:lnTo>
                  <a:lnTo>
                    <a:pt x="16" y="102"/>
                  </a:lnTo>
                  <a:close/>
                </a:path>
              </a:pathLst>
            </a:custGeom>
            <a:solidFill>
              <a:srgbClr val="66FFFF"/>
            </a:solidFill>
            <a:ln w="9525">
              <a:solidFill>
                <a:srgbClr val="66FFFF"/>
              </a:solidFill>
              <a:round/>
              <a:headEnd/>
              <a:tailEnd/>
            </a:ln>
          </p:spPr>
          <p:txBody>
            <a:bodyPr/>
            <a:lstStyle/>
            <a:p>
              <a:endParaRPr lang="en-US"/>
            </a:p>
          </p:txBody>
        </p:sp>
      </p:grpSp>
      <p:sp>
        <p:nvSpPr>
          <p:cNvPr id="441455" name="Freeform 111"/>
          <p:cNvSpPr>
            <a:spLocks/>
          </p:cNvSpPr>
          <p:nvPr/>
        </p:nvSpPr>
        <p:spPr bwMode="auto">
          <a:xfrm>
            <a:off x="5038725" y="3524254"/>
            <a:ext cx="142875" cy="142875"/>
          </a:xfrm>
          <a:custGeom>
            <a:avLst/>
            <a:gdLst/>
            <a:ahLst/>
            <a:cxnLst>
              <a:cxn ang="0">
                <a:pos x="0" y="90"/>
              </a:cxn>
              <a:cxn ang="0">
                <a:pos x="45" y="0"/>
              </a:cxn>
              <a:cxn ang="0">
                <a:pos x="90" y="90"/>
              </a:cxn>
              <a:cxn ang="0">
                <a:pos x="0" y="90"/>
              </a:cxn>
            </a:cxnLst>
            <a:rect l="0" t="0" r="r" b="b"/>
            <a:pathLst>
              <a:path w="90" h="90">
                <a:moveTo>
                  <a:pt x="0" y="90"/>
                </a:moveTo>
                <a:lnTo>
                  <a:pt x="45" y="0"/>
                </a:lnTo>
                <a:lnTo>
                  <a:pt x="90" y="90"/>
                </a:lnTo>
                <a:lnTo>
                  <a:pt x="0" y="90"/>
                </a:lnTo>
                <a:close/>
              </a:path>
            </a:pathLst>
          </a:custGeom>
          <a:solidFill>
            <a:srgbClr val="66FFFF"/>
          </a:solidFill>
          <a:ln w="9525">
            <a:solidFill>
              <a:srgbClr val="66FFFF"/>
            </a:solidFill>
            <a:round/>
            <a:headEnd/>
            <a:tailEnd/>
          </a:ln>
        </p:spPr>
        <p:txBody>
          <a:bodyPr/>
          <a:lstStyle/>
          <a:p>
            <a:endParaRPr lang="en-US"/>
          </a:p>
        </p:txBody>
      </p:sp>
      <p:grpSp>
        <p:nvGrpSpPr>
          <p:cNvPr id="14" name="Group 113"/>
          <p:cNvGrpSpPr>
            <a:grpSpLocks/>
          </p:cNvGrpSpPr>
          <p:nvPr/>
        </p:nvGrpSpPr>
        <p:grpSpPr bwMode="auto">
          <a:xfrm>
            <a:off x="2933700" y="3479804"/>
            <a:ext cx="3122613" cy="2466979"/>
            <a:chOff x="1858" y="2183"/>
            <a:chExt cx="1967" cy="1554"/>
          </a:xfrm>
        </p:grpSpPr>
        <p:sp>
          <p:nvSpPr>
            <p:cNvPr id="441459" name="Freeform 115"/>
            <p:cNvSpPr>
              <a:spLocks/>
            </p:cNvSpPr>
            <p:nvPr/>
          </p:nvSpPr>
          <p:spPr bwMode="auto">
            <a:xfrm>
              <a:off x="3168" y="2183"/>
              <a:ext cx="122" cy="123"/>
            </a:xfrm>
            <a:custGeom>
              <a:avLst/>
              <a:gdLst/>
              <a:ahLst/>
              <a:cxnLst>
                <a:cxn ang="0">
                  <a:pos x="16" y="102"/>
                </a:cxn>
                <a:cxn ang="0">
                  <a:pos x="25" y="118"/>
                </a:cxn>
                <a:cxn ang="0">
                  <a:pos x="70" y="29"/>
                </a:cxn>
                <a:cxn ang="0">
                  <a:pos x="52" y="29"/>
                </a:cxn>
                <a:cxn ang="0">
                  <a:pos x="97" y="118"/>
                </a:cxn>
                <a:cxn ang="0">
                  <a:pos x="106" y="102"/>
                </a:cxn>
                <a:cxn ang="0">
                  <a:pos x="16" y="102"/>
                </a:cxn>
                <a:cxn ang="0">
                  <a:pos x="0" y="123"/>
                </a:cxn>
                <a:cxn ang="0">
                  <a:pos x="122" y="123"/>
                </a:cxn>
                <a:cxn ang="0">
                  <a:pos x="61" y="0"/>
                </a:cxn>
                <a:cxn ang="0">
                  <a:pos x="0" y="123"/>
                </a:cxn>
                <a:cxn ang="0">
                  <a:pos x="16" y="102"/>
                </a:cxn>
              </a:cxnLst>
              <a:rect l="0" t="0" r="r" b="b"/>
              <a:pathLst>
                <a:path w="122" h="123">
                  <a:moveTo>
                    <a:pt x="16" y="102"/>
                  </a:moveTo>
                  <a:lnTo>
                    <a:pt x="25" y="118"/>
                  </a:lnTo>
                  <a:lnTo>
                    <a:pt x="70" y="29"/>
                  </a:lnTo>
                  <a:lnTo>
                    <a:pt x="52" y="29"/>
                  </a:lnTo>
                  <a:lnTo>
                    <a:pt x="97" y="118"/>
                  </a:lnTo>
                  <a:lnTo>
                    <a:pt x="106" y="102"/>
                  </a:lnTo>
                  <a:lnTo>
                    <a:pt x="16" y="102"/>
                  </a:lnTo>
                  <a:lnTo>
                    <a:pt x="0" y="123"/>
                  </a:lnTo>
                  <a:lnTo>
                    <a:pt x="122" y="123"/>
                  </a:lnTo>
                  <a:lnTo>
                    <a:pt x="61" y="0"/>
                  </a:lnTo>
                  <a:lnTo>
                    <a:pt x="0" y="123"/>
                  </a:lnTo>
                  <a:lnTo>
                    <a:pt x="16" y="102"/>
                  </a:lnTo>
                  <a:close/>
                </a:path>
              </a:pathLst>
            </a:custGeom>
            <a:solidFill>
              <a:srgbClr val="66FFFF"/>
            </a:solidFill>
            <a:ln w="9525">
              <a:solidFill>
                <a:srgbClr val="66FFFF"/>
              </a:solidFill>
              <a:round/>
              <a:headEnd/>
              <a:tailEnd/>
            </a:ln>
          </p:spPr>
          <p:txBody>
            <a:bodyPr/>
            <a:lstStyle/>
            <a:p>
              <a:endParaRPr lang="en-US"/>
            </a:p>
          </p:txBody>
        </p:sp>
        <p:grpSp>
          <p:nvGrpSpPr>
            <p:cNvPr id="15" name="Group 116"/>
            <p:cNvGrpSpPr>
              <a:grpSpLocks/>
            </p:cNvGrpSpPr>
            <p:nvPr/>
          </p:nvGrpSpPr>
          <p:grpSpPr bwMode="auto">
            <a:xfrm>
              <a:off x="1858" y="2199"/>
              <a:ext cx="1917" cy="1538"/>
              <a:chOff x="1858" y="2199"/>
              <a:chExt cx="1917" cy="1538"/>
            </a:xfrm>
          </p:grpSpPr>
          <p:sp>
            <p:nvSpPr>
              <p:cNvPr id="441461" name="Freeform 117"/>
              <p:cNvSpPr>
                <a:spLocks/>
              </p:cNvSpPr>
              <p:nvPr/>
            </p:nvSpPr>
            <p:spPr bwMode="auto">
              <a:xfrm>
                <a:off x="1858" y="2199"/>
                <a:ext cx="1382" cy="326"/>
              </a:xfrm>
              <a:custGeom>
                <a:avLst/>
                <a:gdLst/>
                <a:ahLst/>
                <a:cxnLst>
                  <a:cxn ang="0">
                    <a:pos x="0" y="458"/>
                  </a:cxn>
                  <a:cxn ang="0">
                    <a:pos x="1382" y="458"/>
                  </a:cxn>
                  <a:cxn ang="0">
                    <a:pos x="1382" y="0"/>
                  </a:cxn>
                  <a:cxn ang="0">
                    <a:pos x="1360" y="0"/>
                  </a:cxn>
                  <a:cxn ang="0">
                    <a:pos x="1360" y="448"/>
                  </a:cxn>
                  <a:cxn ang="0">
                    <a:pos x="1371" y="437"/>
                  </a:cxn>
                  <a:cxn ang="0">
                    <a:pos x="0" y="437"/>
                  </a:cxn>
                  <a:cxn ang="0">
                    <a:pos x="0" y="458"/>
                  </a:cxn>
                </a:cxnLst>
                <a:rect l="0" t="0" r="r" b="b"/>
                <a:pathLst>
                  <a:path w="1382" h="458">
                    <a:moveTo>
                      <a:pt x="0" y="458"/>
                    </a:moveTo>
                    <a:lnTo>
                      <a:pt x="1382" y="458"/>
                    </a:lnTo>
                    <a:lnTo>
                      <a:pt x="1382" y="0"/>
                    </a:lnTo>
                    <a:lnTo>
                      <a:pt x="1360" y="0"/>
                    </a:lnTo>
                    <a:lnTo>
                      <a:pt x="1360" y="448"/>
                    </a:lnTo>
                    <a:lnTo>
                      <a:pt x="1371" y="437"/>
                    </a:lnTo>
                    <a:lnTo>
                      <a:pt x="0" y="437"/>
                    </a:lnTo>
                    <a:lnTo>
                      <a:pt x="0" y="458"/>
                    </a:lnTo>
                    <a:close/>
                  </a:path>
                </a:pathLst>
              </a:custGeom>
              <a:solidFill>
                <a:srgbClr val="66FFFF"/>
              </a:solidFill>
              <a:ln w="28575" cmpd="sng">
                <a:solidFill>
                  <a:srgbClr val="66FFFF"/>
                </a:solidFill>
                <a:round/>
                <a:headEnd/>
                <a:tailEnd/>
              </a:ln>
            </p:spPr>
            <p:txBody>
              <a:bodyPr/>
              <a:lstStyle/>
              <a:p>
                <a:endParaRPr lang="en-US"/>
              </a:p>
            </p:txBody>
          </p:sp>
          <p:sp>
            <p:nvSpPr>
              <p:cNvPr id="441462" name="Rectangle 118"/>
              <p:cNvSpPr>
                <a:spLocks noChangeArrowheads="1"/>
              </p:cNvSpPr>
              <p:nvPr/>
            </p:nvSpPr>
            <p:spPr bwMode="auto">
              <a:xfrm>
                <a:off x="3754" y="2228"/>
                <a:ext cx="21" cy="1509"/>
              </a:xfrm>
              <a:prstGeom prst="rect">
                <a:avLst/>
              </a:prstGeom>
              <a:solidFill>
                <a:srgbClr val="00FF00"/>
              </a:solidFill>
              <a:ln w="28575">
                <a:solidFill>
                  <a:srgbClr val="00FF00"/>
                </a:solidFill>
                <a:miter lim="800000"/>
                <a:headEnd/>
                <a:tailEnd/>
              </a:ln>
            </p:spPr>
            <p:txBody>
              <a:bodyPr/>
              <a:lstStyle/>
              <a:p>
                <a:endParaRPr lang="en-US"/>
              </a:p>
            </p:txBody>
          </p:sp>
        </p:grpSp>
        <p:sp>
          <p:nvSpPr>
            <p:cNvPr id="441458" name="Freeform 114"/>
            <p:cNvSpPr>
              <a:spLocks/>
            </p:cNvSpPr>
            <p:nvPr/>
          </p:nvSpPr>
          <p:spPr bwMode="auto">
            <a:xfrm>
              <a:off x="3704" y="2188"/>
              <a:ext cx="121" cy="123"/>
            </a:xfrm>
            <a:custGeom>
              <a:avLst/>
              <a:gdLst/>
              <a:ahLst/>
              <a:cxnLst>
                <a:cxn ang="0">
                  <a:pos x="16" y="102"/>
                </a:cxn>
                <a:cxn ang="0">
                  <a:pos x="25" y="118"/>
                </a:cxn>
                <a:cxn ang="0">
                  <a:pos x="69" y="29"/>
                </a:cxn>
                <a:cxn ang="0">
                  <a:pos x="52" y="29"/>
                </a:cxn>
                <a:cxn ang="0">
                  <a:pos x="96" y="118"/>
                </a:cxn>
                <a:cxn ang="0">
                  <a:pos x="105" y="102"/>
                </a:cxn>
                <a:cxn ang="0">
                  <a:pos x="16" y="102"/>
                </a:cxn>
                <a:cxn ang="0">
                  <a:pos x="0" y="123"/>
                </a:cxn>
                <a:cxn ang="0">
                  <a:pos x="121" y="123"/>
                </a:cxn>
                <a:cxn ang="0">
                  <a:pos x="60" y="0"/>
                </a:cxn>
                <a:cxn ang="0">
                  <a:pos x="0" y="123"/>
                </a:cxn>
                <a:cxn ang="0">
                  <a:pos x="16" y="102"/>
                </a:cxn>
              </a:cxnLst>
              <a:rect l="0" t="0" r="r" b="b"/>
              <a:pathLst>
                <a:path w="121" h="123">
                  <a:moveTo>
                    <a:pt x="16" y="102"/>
                  </a:moveTo>
                  <a:lnTo>
                    <a:pt x="25" y="118"/>
                  </a:lnTo>
                  <a:lnTo>
                    <a:pt x="69" y="29"/>
                  </a:lnTo>
                  <a:lnTo>
                    <a:pt x="52" y="29"/>
                  </a:lnTo>
                  <a:lnTo>
                    <a:pt x="96" y="118"/>
                  </a:lnTo>
                  <a:lnTo>
                    <a:pt x="105" y="102"/>
                  </a:lnTo>
                  <a:lnTo>
                    <a:pt x="16" y="102"/>
                  </a:lnTo>
                  <a:lnTo>
                    <a:pt x="0" y="123"/>
                  </a:lnTo>
                  <a:lnTo>
                    <a:pt x="121" y="123"/>
                  </a:lnTo>
                  <a:lnTo>
                    <a:pt x="60" y="0"/>
                  </a:lnTo>
                  <a:lnTo>
                    <a:pt x="0" y="123"/>
                  </a:lnTo>
                  <a:lnTo>
                    <a:pt x="16" y="102"/>
                  </a:lnTo>
                  <a:close/>
                </a:path>
              </a:pathLst>
            </a:custGeom>
            <a:solidFill>
              <a:srgbClr val="00FF00"/>
            </a:solidFill>
            <a:ln w="9525">
              <a:solidFill>
                <a:srgbClr val="00FF00"/>
              </a:solidFill>
              <a:round/>
              <a:headEnd/>
              <a:tailEnd/>
            </a:ln>
          </p:spPr>
          <p:txBody>
            <a:bodyPr/>
            <a:lstStyle/>
            <a:p>
              <a:endParaRPr lang="en-US"/>
            </a:p>
          </p:txBody>
        </p:sp>
      </p:grpSp>
      <p:grpSp>
        <p:nvGrpSpPr>
          <p:cNvPr id="16" name="Group 153"/>
          <p:cNvGrpSpPr/>
          <p:nvPr/>
        </p:nvGrpSpPr>
        <p:grpSpPr>
          <a:xfrm>
            <a:off x="6053928" y="3519487"/>
            <a:ext cx="218591" cy="859630"/>
            <a:chOff x="6088851" y="3505200"/>
            <a:chExt cx="218591" cy="859630"/>
          </a:xfrm>
        </p:grpSpPr>
        <p:grpSp>
          <p:nvGrpSpPr>
            <p:cNvPr id="17" name="Group 138"/>
            <p:cNvGrpSpPr/>
            <p:nvPr/>
          </p:nvGrpSpPr>
          <p:grpSpPr>
            <a:xfrm>
              <a:off x="6088851" y="3505200"/>
              <a:ext cx="218591" cy="859630"/>
              <a:chOff x="7239000" y="3733800"/>
              <a:chExt cx="192088" cy="859630"/>
            </a:xfrm>
          </p:grpSpPr>
          <p:cxnSp>
            <p:nvCxnSpPr>
              <p:cNvPr id="135" name="Straight Arrow Connector 134"/>
              <p:cNvCxnSpPr/>
              <p:nvPr/>
            </p:nvCxnSpPr>
            <p:spPr>
              <a:xfrm rot="5400000" flipH="1" flipV="1">
                <a:off x="6914354" y="4172742"/>
                <a:ext cx="840582" cy="794"/>
              </a:xfrm>
              <a:prstGeom prst="straightConnector1">
                <a:avLst/>
              </a:prstGeom>
              <a:ln w="57150">
                <a:solidFill>
                  <a:srgbClr val="00FF00"/>
                </a:solidFill>
                <a:tailEnd type="triangle"/>
              </a:ln>
            </p:spPr>
            <p:style>
              <a:lnRef idx="1">
                <a:schemeClr val="accent1"/>
              </a:lnRef>
              <a:fillRef idx="0">
                <a:schemeClr val="accent1"/>
              </a:fillRef>
              <a:effectRef idx="0">
                <a:schemeClr val="accent1"/>
              </a:effectRef>
              <a:fontRef idx="minor">
                <a:schemeClr val="tx1"/>
              </a:fontRef>
            </p:style>
          </p:cxnSp>
          <p:sp>
            <p:nvSpPr>
              <p:cNvPr id="138" name="Freeform 114"/>
              <p:cNvSpPr>
                <a:spLocks/>
              </p:cNvSpPr>
              <p:nvPr/>
            </p:nvSpPr>
            <p:spPr bwMode="auto">
              <a:xfrm>
                <a:off x="7239000" y="3733800"/>
                <a:ext cx="192088" cy="195263"/>
              </a:xfrm>
              <a:custGeom>
                <a:avLst/>
                <a:gdLst/>
                <a:ahLst/>
                <a:cxnLst>
                  <a:cxn ang="0">
                    <a:pos x="16" y="102"/>
                  </a:cxn>
                  <a:cxn ang="0">
                    <a:pos x="25" y="118"/>
                  </a:cxn>
                  <a:cxn ang="0">
                    <a:pos x="69" y="29"/>
                  </a:cxn>
                  <a:cxn ang="0">
                    <a:pos x="52" y="29"/>
                  </a:cxn>
                  <a:cxn ang="0">
                    <a:pos x="96" y="118"/>
                  </a:cxn>
                  <a:cxn ang="0">
                    <a:pos x="105" y="102"/>
                  </a:cxn>
                  <a:cxn ang="0">
                    <a:pos x="16" y="102"/>
                  </a:cxn>
                  <a:cxn ang="0">
                    <a:pos x="0" y="123"/>
                  </a:cxn>
                  <a:cxn ang="0">
                    <a:pos x="121" y="123"/>
                  </a:cxn>
                  <a:cxn ang="0">
                    <a:pos x="60" y="0"/>
                  </a:cxn>
                  <a:cxn ang="0">
                    <a:pos x="0" y="123"/>
                  </a:cxn>
                  <a:cxn ang="0">
                    <a:pos x="16" y="102"/>
                  </a:cxn>
                </a:cxnLst>
                <a:rect l="0" t="0" r="r" b="b"/>
                <a:pathLst>
                  <a:path w="121" h="123">
                    <a:moveTo>
                      <a:pt x="16" y="102"/>
                    </a:moveTo>
                    <a:lnTo>
                      <a:pt x="25" y="118"/>
                    </a:lnTo>
                    <a:lnTo>
                      <a:pt x="69" y="29"/>
                    </a:lnTo>
                    <a:lnTo>
                      <a:pt x="52" y="29"/>
                    </a:lnTo>
                    <a:lnTo>
                      <a:pt x="96" y="118"/>
                    </a:lnTo>
                    <a:lnTo>
                      <a:pt x="105" y="102"/>
                    </a:lnTo>
                    <a:lnTo>
                      <a:pt x="16" y="102"/>
                    </a:lnTo>
                    <a:lnTo>
                      <a:pt x="0" y="123"/>
                    </a:lnTo>
                    <a:lnTo>
                      <a:pt x="121" y="123"/>
                    </a:lnTo>
                    <a:lnTo>
                      <a:pt x="60" y="0"/>
                    </a:lnTo>
                    <a:lnTo>
                      <a:pt x="0" y="123"/>
                    </a:lnTo>
                    <a:lnTo>
                      <a:pt x="16" y="102"/>
                    </a:lnTo>
                    <a:close/>
                  </a:path>
                </a:pathLst>
              </a:custGeom>
              <a:solidFill>
                <a:srgbClr val="00FF00"/>
              </a:solidFill>
              <a:ln w="9525">
                <a:solidFill>
                  <a:srgbClr val="00FF00"/>
                </a:solidFill>
                <a:round/>
                <a:headEnd/>
                <a:tailEnd/>
              </a:ln>
            </p:spPr>
            <p:txBody>
              <a:bodyPr/>
              <a:lstStyle/>
              <a:p>
                <a:endParaRPr lang="en-US"/>
              </a:p>
            </p:txBody>
          </p:sp>
        </p:grpSp>
        <p:cxnSp>
          <p:nvCxnSpPr>
            <p:cNvPr id="141" name="Straight Connector 140"/>
            <p:cNvCxnSpPr/>
            <p:nvPr/>
          </p:nvCxnSpPr>
          <p:spPr>
            <a:xfrm>
              <a:off x="6175562" y="4343400"/>
              <a:ext cx="72838" cy="1588"/>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grpSp>
      <p:grpSp>
        <p:nvGrpSpPr>
          <p:cNvPr id="18" name="Group 80"/>
          <p:cNvGrpSpPr>
            <a:grpSpLocks/>
          </p:cNvGrpSpPr>
          <p:nvPr/>
        </p:nvGrpSpPr>
        <p:grpSpPr bwMode="auto">
          <a:xfrm>
            <a:off x="6215063" y="3733800"/>
            <a:ext cx="558800" cy="1001713"/>
            <a:chOff x="3921" y="2424"/>
            <a:chExt cx="352" cy="631"/>
          </a:xfrm>
        </p:grpSpPr>
        <p:grpSp>
          <p:nvGrpSpPr>
            <p:cNvPr id="19" name="Group 81"/>
            <p:cNvGrpSpPr>
              <a:grpSpLocks/>
            </p:cNvGrpSpPr>
            <p:nvPr/>
          </p:nvGrpSpPr>
          <p:grpSpPr bwMode="auto">
            <a:xfrm>
              <a:off x="3922" y="2424"/>
              <a:ext cx="351" cy="321"/>
              <a:chOff x="1505" y="2516"/>
              <a:chExt cx="351" cy="321"/>
            </a:xfrm>
          </p:grpSpPr>
          <p:sp>
            <p:nvSpPr>
              <p:cNvPr id="441426" name="Freeform 82"/>
              <p:cNvSpPr>
                <a:spLocks/>
              </p:cNvSpPr>
              <p:nvPr/>
            </p:nvSpPr>
            <p:spPr bwMode="auto">
              <a:xfrm>
                <a:off x="1505" y="2516"/>
                <a:ext cx="351" cy="321"/>
              </a:xfrm>
              <a:custGeom>
                <a:avLst/>
                <a:gdLst/>
                <a:ahLst/>
                <a:cxnLst>
                  <a:cxn ang="0">
                    <a:pos x="14" y="8"/>
                  </a:cxn>
                  <a:cxn ang="0">
                    <a:pos x="7" y="15"/>
                  </a:cxn>
                  <a:cxn ang="0">
                    <a:pos x="344" y="15"/>
                  </a:cxn>
                  <a:cxn ang="0">
                    <a:pos x="337" y="8"/>
                  </a:cxn>
                  <a:cxn ang="0">
                    <a:pos x="337" y="314"/>
                  </a:cxn>
                  <a:cxn ang="0">
                    <a:pos x="344" y="306"/>
                  </a:cxn>
                  <a:cxn ang="0">
                    <a:pos x="7" y="306"/>
                  </a:cxn>
                  <a:cxn ang="0">
                    <a:pos x="14" y="314"/>
                  </a:cxn>
                  <a:cxn ang="0">
                    <a:pos x="14" y="8"/>
                  </a:cxn>
                  <a:cxn ang="0">
                    <a:pos x="0" y="0"/>
                  </a:cxn>
                  <a:cxn ang="0">
                    <a:pos x="0" y="321"/>
                  </a:cxn>
                  <a:cxn ang="0">
                    <a:pos x="351" y="321"/>
                  </a:cxn>
                  <a:cxn ang="0">
                    <a:pos x="351" y="0"/>
                  </a:cxn>
                  <a:cxn ang="0">
                    <a:pos x="0" y="0"/>
                  </a:cxn>
                  <a:cxn ang="0">
                    <a:pos x="14" y="8"/>
                  </a:cxn>
                </a:cxnLst>
                <a:rect l="0" t="0" r="r" b="b"/>
                <a:pathLst>
                  <a:path w="351" h="321">
                    <a:moveTo>
                      <a:pt x="14" y="8"/>
                    </a:moveTo>
                    <a:lnTo>
                      <a:pt x="7" y="15"/>
                    </a:lnTo>
                    <a:lnTo>
                      <a:pt x="344" y="15"/>
                    </a:lnTo>
                    <a:lnTo>
                      <a:pt x="337" y="8"/>
                    </a:lnTo>
                    <a:lnTo>
                      <a:pt x="337" y="314"/>
                    </a:lnTo>
                    <a:lnTo>
                      <a:pt x="344" y="306"/>
                    </a:lnTo>
                    <a:lnTo>
                      <a:pt x="7" y="306"/>
                    </a:lnTo>
                    <a:lnTo>
                      <a:pt x="14" y="314"/>
                    </a:lnTo>
                    <a:lnTo>
                      <a:pt x="14" y="8"/>
                    </a:lnTo>
                    <a:lnTo>
                      <a:pt x="0" y="0"/>
                    </a:lnTo>
                    <a:lnTo>
                      <a:pt x="0" y="321"/>
                    </a:lnTo>
                    <a:lnTo>
                      <a:pt x="351" y="321"/>
                    </a:lnTo>
                    <a:lnTo>
                      <a:pt x="351" y="0"/>
                    </a:lnTo>
                    <a:lnTo>
                      <a:pt x="0" y="0"/>
                    </a:lnTo>
                    <a:lnTo>
                      <a:pt x="14" y="8"/>
                    </a:lnTo>
                    <a:close/>
                  </a:path>
                </a:pathLst>
              </a:custGeom>
              <a:solidFill>
                <a:srgbClr val="FFFF7D"/>
              </a:solidFill>
              <a:ln w="9525">
                <a:noFill/>
                <a:round/>
                <a:headEnd/>
                <a:tailEnd/>
              </a:ln>
            </p:spPr>
            <p:txBody>
              <a:bodyPr/>
              <a:lstStyle/>
              <a:p>
                <a:endParaRPr lang="en-US"/>
              </a:p>
            </p:txBody>
          </p:sp>
          <p:sp>
            <p:nvSpPr>
              <p:cNvPr id="441427" name="Rectangle 83"/>
              <p:cNvSpPr>
                <a:spLocks noChangeArrowheads="1"/>
              </p:cNvSpPr>
              <p:nvPr/>
            </p:nvSpPr>
            <p:spPr bwMode="auto">
              <a:xfrm>
                <a:off x="1526" y="2586"/>
                <a:ext cx="309" cy="182"/>
              </a:xfrm>
              <a:prstGeom prst="rect">
                <a:avLst/>
              </a:prstGeom>
              <a:noFill/>
              <a:ln w="9525">
                <a:noFill/>
                <a:miter lim="800000"/>
                <a:headEnd/>
                <a:tailEnd/>
              </a:ln>
            </p:spPr>
            <p:txBody>
              <a:bodyPr lIns="0" tIns="0" rIns="0" bIns="0">
                <a:spAutoFit/>
              </a:bodyPr>
              <a:lstStyle/>
              <a:p>
                <a:pPr eaLnBrk="0" hangingPunct="0">
                  <a:buSzTx/>
                  <a:buFont typeface="Monotype Sorts" pitchFamily="2" charset="2"/>
                  <a:buNone/>
                </a:pPr>
                <a:r>
                  <a:rPr kumimoji="1" lang="en-US" sz="1900" b="0">
                    <a:solidFill>
                      <a:srgbClr val="FFFF7D"/>
                    </a:solidFill>
                    <a:latin typeface="Arial" charset="0"/>
                  </a:rPr>
                  <a:t>DLL</a:t>
                </a:r>
                <a:endParaRPr kumimoji="1" lang="en-US" sz="1600" b="0">
                  <a:solidFill>
                    <a:srgbClr val="000000"/>
                  </a:solidFill>
                  <a:latin typeface="Arial Black" pitchFamily="34" charset="0"/>
                </a:endParaRPr>
              </a:p>
            </p:txBody>
          </p:sp>
        </p:grpSp>
        <p:grpSp>
          <p:nvGrpSpPr>
            <p:cNvPr id="20" name="Group 84"/>
            <p:cNvGrpSpPr>
              <a:grpSpLocks/>
            </p:cNvGrpSpPr>
            <p:nvPr/>
          </p:nvGrpSpPr>
          <p:grpSpPr bwMode="auto">
            <a:xfrm>
              <a:off x="3921" y="2734"/>
              <a:ext cx="351" cy="321"/>
              <a:chOff x="4349" y="2412"/>
              <a:chExt cx="351" cy="321"/>
            </a:xfrm>
          </p:grpSpPr>
          <p:sp>
            <p:nvSpPr>
              <p:cNvPr id="441429" name="Freeform 85"/>
              <p:cNvSpPr>
                <a:spLocks/>
              </p:cNvSpPr>
              <p:nvPr/>
            </p:nvSpPr>
            <p:spPr bwMode="auto">
              <a:xfrm>
                <a:off x="4349" y="2412"/>
                <a:ext cx="351" cy="321"/>
              </a:xfrm>
              <a:custGeom>
                <a:avLst/>
                <a:gdLst/>
                <a:ahLst/>
                <a:cxnLst>
                  <a:cxn ang="0">
                    <a:pos x="14" y="8"/>
                  </a:cxn>
                  <a:cxn ang="0">
                    <a:pos x="7" y="15"/>
                  </a:cxn>
                  <a:cxn ang="0">
                    <a:pos x="344" y="15"/>
                  </a:cxn>
                  <a:cxn ang="0">
                    <a:pos x="337" y="8"/>
                  </a:cxn>
                  <a:cxn ang="0">
                    <a:pos x="337" y="314"/>
                  </a:cxn>
                  <a:cxn ang="0">
                    <a:pos x="344" y="306"/>
                  </a:cxn>
                  <a:cxn ang="0">
                    <a:pos x="7" y="306"/>
                  </a:cxn>
                  <a:cxn ang="0">
                    <a:pos x="14" y="314"/>
                  </a:cxn>
                  <a:cxn ang="0">
                    <a:pos x="14" y="8"/>
                  </a:cxn>
                  <a:cxn ang="0">
                    <a:pos x="0" y="0"/>
                  </a:cxn>
                  <a:cxn ang="0">
                    <a:pos x="0" y="321"/>
                  </a:cxn>
                  <a:cxn ang="0">
                    <a:pos x="351" y="321"/>
                  </a:cxn>
                  <a:cxn ang="0">
                    <a:pos x="351" y="0"/>
                  </a:cxn>
                  <a:cxn ang="0">
                    <a:pos x="0" y="0"/>
                  </a:cxn>
                  <a:cxn ang="0">
                    <a:pos x="14" y="8"/>
                  </a:cxn>
                </a:cxnLst>
                <a:rect l="0" t="0" r="r" b="b"/>
                <a:pathLst>
                  <a:path w="351" h="321">
                    <a:moveTo>
                      <a:pt x="14" y="8"/>
                    </a:moveTo>
                    <a:lnTo>
                      <a:pt x="7" y="15"/>
                    </a:lnTo>
                    <a:lnTo>
                      <a:pt x="344" y="15"/>
                    </a:lnTo>
                    <a:lnTo>
                      <a:pt x="337" y="8"/>
                    </a:lnTo>
                    <a:lnTo>
                      <a:pt x="337" y="314"/>
                    </a:lnTo>
                    <a:lnTo>
                      <a:pt x="344" y="306"/>
                    </a:lnTo>
                    <a:lnTo>
                      <a:pt x="7" y="306"/>
                    </a:lnTo>
                    <a:lnTo>
                      <a:pt x="14" y="314"/>
                    </a:lnTo>
                    <a:lnTo>
                      <a:pt x="14" y="8"/>
                    </a:lnTo>
                    <a:lnTo>
                      <a:pt x="0" y="0"/>
                    </a:lnTo>
                    <a:lnTo>
                      <a:pt x="0" y="321"/>
                    </a:lnTo>
                    <a:lnTo>
                      <a:pt x="351" y="321"/>
                    </a:lnTo>
                    <a:lnTo>
                      <a:pt x="351" y="0"/>
                    </a:lnTo>
                    <a:lnTo>
                      <a:pt x="0" y="0"/>
                    </a:lnTo>
                    <a:lnTo>
                      <a:pt x="14" y="8"/>
                    </a:lnTo>
                    <a:close/>
                  </a:path>
                </a:pathLst>
              </a:custGeom>
              <a:solidFill>
                <a:srgbClr val="FFFF7D"/>
              </a:solidFill>
              <a:ln w="9525">
                <a:noFill/>
                <a:round/>
                <a:headEnd/>
                <a:tailEnd/>
              </a:ln>
            </p:spPr>
            <p:txBody>
              <a:bodyPr/>
              <a:lstStyle/>
              <a:p>
                <a:endParaRPr lang="en-US"/>
              </a:p>
            </p:txBody>
          </p:sp>
          <p:sp>
            <p:nvSpPr>
              <p:cNvPr id="441430" name="Rectangle 86"/>
              <p:cNvSpPr>
                <a:spLocks noChangeArrowheads="1"/>
              </p:cNvSpPr>
              <p:nvPr/>
            </p:nvSpPr>
            <p:spPr bwMode="auto">
              <a:xfrm>
                <a:off x="4382" y="2482"/>
                <a:ext cx="284" cy="182"/>
              </a:xfrm>
              <a:prstGeom prst="rect">
                <a:avLst/>
              </a:prstGeom>
              <a:noFill/>
              <a:ln w="9525">
                <a:noFill/>
                <a:miter lim="800000"/>
                <a:headEnd/>
                <a:tailEnd/>
              </a:ln>
            </p:spPr>
            <p:txBody>
              <a:bodyPr lIns="0" tIns="0" rIns="0" bIns="0">
                <a:spAutoFit/>
              </a:bodyPr>
              <a:lstStyle/>
              <a:p>
                <a:pPr eaLnBrk="0" hangingPunct="0">
                  <a:buSzTx/>
                  <a:buFont typeface="Monotype Sorts" pitchFamily="2" charset="2"/>
                  <a:buNone/>
                </a:pPr>
                <a:r>
                  <a:rPr kumimoji="1" lang="en-US" sz="1900" b="0" dirty="0">
                    <a:solidFill>
                      <a:srgbClr val="FFFF7D"/>
                    </a:solidFill>
                    <a:latin typeface="Arial" charset="0"/>
                  </a:rPr>
                  <a:t>VLL</a:t>
                </a:r>
                <a:endParaRPr kumimoji="1" lang="en-US" sz="1600" b="0" dirty="0">
                  <a:solidFill>
                    <a:srgbClr val="000000"/>
                  </a:solidFill>
                  <a:latin typeface="Arial Black" pitchFamily="34" charset="0"/>
                </a:endParaRPr>
              </a:p>
            </p:txBody>
          </p:sp>
        </p:grpSp>
      </p:grpSp>
      <p:grpSp>
        <p:nvGrpSpPr>
          <p:cNvPr id="21" name="Group 157"/>
          <p:cNvGrpSpPr/>
          <p:nvPr/>
        </p:nvGrpSpPr>
        <p:grpSpPr>
          <a:xfrm>
            <a:off x="2413000" y="3476636"/>
            <a:ext cx="3816349" cy="2449503"/>
            <a:chOff x="2413000" y="3476636"/>
            <a:chExt cx="3816349" cy="2449503"/>
          </a:xfrm>
        </p:grpSpPr>
        <p:grpSp>
          <p:nvGrpSpPr>
            <p:cNvPr id="22" name="Group 151"/>
            <p:cNvGrpSpPr/>
            <p:nvPr/>
          </p:nvGrpSpPr>
          <p:grpSpPr>
            <a:xfrm>
              <a:off x="2413000" y="3476636"/>
              <a:ext cx="3816349" cy="2449503"/>
              <a:chOff x="2413000" y="3476636"/>
              <a:chExt cx="3816349" cy="2449503"/>
            </a:xfrm>
          </p:grpSpPr>
          <p:grpSp>
            <p:nvGrpSpPr>
              <p:cNvPr id="23" name="Group 95"/>
              <p:cNvGrpSpPr>
                <a:grpSpLocks/>
              </p:cNvGrpSpPr>
              <p:nvPr/>
            </p:nvGrpSpPr>
            <p:grpSpPr bwMode="auto">
              <a:xfrm>
                <a:off x="5241925" y="3476636"/>
                <a:ext cx="617537" cy="203201"/>
                <a:chOff x="3302" y="2190"/>
                <a:chExt cx="389" cy="128"/>
              </a:xfrm>
            </p:grpSpPr>
            <p:sp>
              <p:nvSpPr>
                <p:cNvPr id="441440" name="Freeform 96"/>
                <p:cNvSpPr>
                  <a:spLocks/>
                </p:cNvSpPr>
                <p:nvPr/>
              </p:nvSpPr>
              <p:spPr bwMode="auto">
                <a:xfrm>
                  <a:off x="3452" y="2215"/>
                  <a:ext cx="89" cy="90"/>
                </a:xfrm>
                <a:custGeom>
                  <a:avLst/>
                  <a:gdLst/>
                  <a:ahLst/>
                  <a:cxnLst>
                    <a:cxn ang="0">
                      <a:pos x="0" y="90"/>
                    </a:cxn>
                    <a:cxn ang="0">
                      <a:pos x="45" y="0"/>
                    </a:cxn>
                    <a:cxn ang="0">
                      <a:pos x="89" y="90"/>
                    </a:cxn>
                    <a:cxn ang="0">
                      <a:pos x="0" y="90"/>
                    </a:cxn>
                  </a:cxnLst>
                  <a:rect l="0" t="0" r="r" b="b"/>
                  <a:pathLst>
                    <a:path w="89" h="90">
                      <a:moveTo>
                        <a:pt x="0" y="90"/>
                      </a:moveTo>
                      <a:lnTo>
                        <a:pt x="45" y="0"/>
                      </a:lnTo>
                      <a:lnTo>
                        <a:pt x="89" y="90"/>
                      </a:lnTo>
                      <a:lnTo>
                        <a:pt x="0" y="90"/>
                      </a:lnTo>
                      <a:close/>
                    </a:path>
                  </a:pathLst>
                </a:custGeom>
                <a:solidFill>
                  <a:srgbClr val="FF1721"/>
                </a:solidFill>
                <a:ln w="9525">
                  <a:noFill/>
                  <a:round/>
                  <a:headEnd/>
                  <a:tailEnd/>
                </a:ln>
              </p:spPr>
              <p:txBody>
                <a:bodyPr/>
                <a:lstStyle/>
                <a:p>
                  <a:endParaRPr lang="en-US"/>
                </a:p>
              </p:txBody>
            </p:sp>
            <p:sp>
              <p:nvSpPr>
                <p:cNvPr id="441441" name="Freeform 97"/>
                <p:cNvSpPr>
                  <a:spLocks/>
                </p:cNvSpPr>
                <p:nvPr/>
              </p:nvSpPr>
              <p:spPr bwMode="auto">
                <a:xfrm>
                  <a:off x="3436" y="2190"/>
                  <a:ext cx="121" cy="123"/>
                </a:xfrm>
                <a:custGeom>
                  <a:avLst/>
                  <a:gdLst/>
                  <a:ahLst/>
                  <a:cxnLst>
                    <a:cxn ang="0">
                      <a:pos x="16" y="102"/>
                    </a:cxn>
                    <a:cxn ang="0">
                      <a:pos x="25" y="118"/>
                    </a:cxn>
                    <a:cxn ang="0">
                      <a:pos x="70" y="29"/>
                    </a:cxn>
                    <a:cxn ang="0">
                      <a:pos x="52" y="29"/>
                    </a:cxn>
                    <a:cxn ang="0">
                      <a:pos x="96" y="118"/>
                    </a:cxn>
                    <a:cxn ang="0">
                      <a:pos x="105" y="102"/>
                    </a:cxn>
                    <a:cxn ang="0">
                      <a:pos x="16" y="102"/>
                    </a:cxn>
                    <a:cxn ang="0">
                      <a:pos x="0" y="123"/>
                    </a:cxn>
                    <a:cxn ang="0">
                      <a:pos x="121" y="123"/>
                    </a:cxn>
                    <a:cxn ang="0">
                      <a:pos x="61" y="0"/>
                    </a:cxn>
                    <a:cxn ang="0">
                      <a:pos x="0" y="123"/>
                    </a:cxn>
                    <a:cxn ang="0">
                      <a:pos x="16" y="102"/>
                    </a:cxn>
                  </a:cxnLst>
                  <a:rect l="0" t="0" r="r" b="b"/>
                  <a:pathLst>
                    <a:path w="121" h="123">
                      <a:moveTo>
                        <a:pt x="16" y="102"/>
                      </a:moveTo>
                      <a:lnTo>
                        <a:pt x="25" y="118"/>
                      </a:lnTo>
                      <a:lnTo>
                        <a:pt x="70" y="29"/>
                      </a:lnTo>
                      <a:lnTo>
                        <a:pt x="52" y="29"/>
                      </a:lnTo>
                      <a:lnTo>
                        <a:pt x="96" y="118"/>
                      </a:lnTo>
                      <a:lnTo>
                        <a:pt x="105" y="102"/>
                      </a:lnTo>
                      <a:lnTo>
                        <a:pt x="16" y="102"/>
                      </a:lnTo>
                      <a:lnTo>
                        <a:pt x="0" y="123"/>
                      </a:lnTo>
                      <a:lnTo>
                        <a:pt x="121" y="123"/>
                      </a:lnTo>
                      <a:lnTo>
                        <a:pt x="61" y="0"/>
                      </a:lnTo>
                      <a:lnTo>
                        <a:pt x="0" y="123"/>
                      </a:lnTo>
                      <a:lnTo>
                        <a:pt x="16" y="102"/>
                      </a:lnTo>
                      <a:close/>
                    </a:path>
                  </a:pathLst>
                </a:custGeom>
                <a:solidFill>
                  <a:srgbClr val="FF0000"/>
                </a:solidFill>
                <a:ln w="9525">
                  <a:solidFill>
                    <a:srgbClr val="FF0000"/>
                  </a:solidFill>
                  <a:round/>
                  <a:headEnd/>
                  <a:tailEnd/>
                </a:ln>
              </p:spPr>
              <p:txBody>
                <a:bodyPr/>
                <a:lstStyle/>
                <a:p>
                  <a:endParaRPr lang="en-US"/>
                </a:p>
              </p:txBody>
            </p:sp>
            <p:sp>
              <p:nvSpPr>
                <p:cNvPr id="441442" name="Freeform 98"/>
                <p:cNvSpPr>
                  <a:spLocks/>
                </p:cNvSpPr>
                <p:nvPr/>
              </p:nvSpPr>
              <p:spPr bwMode="auto">
                <a:xfrm>
                  <a:off x="3318" y="2228"/>
                  <a:ext cx="89" cy="90"/>
                </a:xfrm>
                <a:custGeom>
                  <a:avLst/>
                  <a:gdLst/>
                  <a:ahLst/>
                  <a:cxnLst>
                    <a:cxn ang="0">
                      <a:pos x="0" y="90"/>
                    </a:cxn>
                    <a:cxn ang="0">
                      <a:pos x="45" y="0"/>
                    </a:cxn>
                    <a:cxn ang="0">
                      <a:pos x="89" y="90"/>
                    </a:cxn>
                    <a:cxn ang="0">
                      <a:pos x="0" y="90"/>
                    </a:cxn>
                  </a:cxnLst>
                  <a:rect l="0" t="0" r="r" b="b"/>
                  <a:pathLst>
                    <a:path w="89" h="90">
                      <a:moveTo>
                        <a:pt x="0" y="90"/>
                      </a:moveTo>
                      <a:lnTo>
                        <a:pt x="45" y="0"/>
                      </a:lnTo>
                      <a:lnTo>
                        <a:pt x="89" y="90"/>
                      </a:lnTo>
                      <a:lnTo>
                        <a:pt x="0" y="90"/>
                      </a:lnTo>
                      <a:close/>
                    </a:path>
                  </a:pathLst>
                </a:custGeom>
                <a:solidFill>
                  <a:srgbClr val="FF1721"/>
                </a:solidFill>
                <a:ln w="9525">
                  <a:noFill/>
                  <a:round/>
                  <a:headEnd/>
                  <a:tailEnd/>
                </a:ln>
              </p:spPr>
              <p:txBody>
                <a:bodyPr/>
                <a:lstStyle/>
                <a:p>
                  <a:endParaRPr lang="en-US"/>
                </a:p>
              </p:txBody>
            </p:sp>
            <p:sp>
              <p:nvSpPr>
                <p:cNvPr id="441443" name="Freeform 99"/>
                <p:cNvSpPr>
                  <a:spLocks/>
                </p:cNvSpPr>
                <p:nvPr/>
              </p:nvSpPr>
              <p:spPr bwMode="auto">
                <a:xfrm>
                  <a:off x="3302" y="2191"/>
                  <a:ext cx="122" cy="123"/>
                </a:xfrm>
                <a:custGeom>
                  <a:avLst/>
                  <a:gdLst/>
                  <a:ahLst/>
                  <a:cxnLst>
                    <a:cxn ang="0">
                      <a:pos x="16" y="102"/>
                    </a:cxn>
                    <a:cxn ang="0">
                      <a:pos x="25" y="118"/>
                    </a:cxn>
                    <a:cxn ang="0">
                      <a:pos x="70" y="29"/>
                    </a:cxn>
                    <a:cxn ang="0">
                      <a:pos x="52" y="29"/>
                    </a:cxn>
                    <a:cxn ang="0">
                      <a:pos x="97" y="118"/>
                    </a:cxn>
                    <a:cxn ang="0">
                      <a:pos x="105" y="102"/>
                    </a:cxn>
                    <a:cxn ang="0">
                      <a:pos x="16" y="102"/>
                    </a:cxn>
                    <a:cxn ang="0">
                      <a:pos x="0" y="123"/>
                    </a:cxn>
                    <a:cxn ang="0">
                      <a:pos x="122" y="123"/>
                    </a:cxn>
                    <a:cxn ang="0">
                      <a:pos x="61" y="0"/>
                    </a:cxn>
                    <a:cxn ang="0">
                      <a:pos x="0" y="123"/>
                    </a:cxn>
                    <a:cxn ang="0">
                      <a:pos x="16" y="102"/>
                    </a:cxn>
                  </a:cxnLst>
                  <a:rect l="0" t="0" r="r" b="b"/>
                  <a:pathLst>
                    <a:path w="122" h="123">
                      <a:moveTo>
                        <a:pt x="16" y="102"/>
                      </a:moveTo>
                      <a:lnTo>
                        <a:pt x="25" y="118"/>
                      </a:lnTo>
                      <a:lnTo>
                        <a:pt x="70" y="29"/>
                      </a:lnTo>
                      <a:lnTo>
                        <a:pt x="52" y="29"/>
                      </a:lnTo>
                      <a:lnTo>
                        <a:pt x="97" y="118"/>
                      </a:lnTo>
                      <a:lnTo>
                        <a:pt x="105" y="102"/>
                      </a:lnTo>
                      <a:lnTo>
                        <a:pt x="16" y="102"/>
                      </a:lnTo>
                      <a:lnTo>
                        <a:pt x="0" y="123"/>
                      </a:lnTo>
                      <a:lnTo>
                        <a:pt x="122" y="123"/>
                      </a:lnTo>
                      <a:lnTo>
                        <a:pt x="61" y="0"/>
                      </a:lnTo>
                      <a:lnTo>
                        <a:pt x="0" y="123"/>
                      </a:lnTo>
                      <a:lnTo>
                        <a:pt x="16" y="102"/>
                      </a:lnTo>
                      <a:close/>
                    </a:path>
                  </a:pathLst>
                </a:custGeom>
                <a:solidFill>
                  <a:srgbClr val="FF0000"/>
                </a:solidFill>
                <a:ln w="9525">
                  <a:solidFill>
                    <a:srgbClr val="FF0000"/>
                  </a:solidFill>
                  <a:round/>
                  <a:headEnd/>
                  <a:tailEnd/>
                </a:ln>
              </p:spPr>
              <p:txBody>
                <a:bodyPr/>
                <a:lstStyle/>
                <a:p>
                  <a:endParaRPr lang="en-US"/>
                </a:p>
              </p:txBody>
            </p:sp>
            <p:sp>
              <p:nvSpPr>
                <p:cNvPr id="441444" name="Freeform 100"/>
                <p:cNvSpPr>
                  <a:spLocks/>
                </p:cNvSpPr>
                <p:nvPr/>
              </p:nvSpPr>
              <p:spPr bwMode="auto">
                <a:xfrm>
                  <a:off x="3600" y="2217"/>
                  <a:ext cx="75" cy="86"/>
                </a:xfrm>
                <a:custGeom>
                  <a:avLst/>
                  <a:gdLst/>
                  <a:ahLst/>
                  <a:cxnLst>
                    <a:cxn ang="0">
                      <a:pos x="0" y="90"/>
                    </a:cxn>
                    <a:cxn ang="0">
                      <a:pos x="45" y="0"/>
                    </a:cxn>
                    <a:cxn ang="0">
                      <a:pos x="89" y="90"/>
                    </a:cxn>
                    <a:cxn ang="0">
                      <a:pos x="0" y="90"/>
                    </a:cxn>
                  </a:cxnLst>
                  <a:rect l="0" t="0" r="r" b="b"/>
                  <a:pathLst>
                    <a:path w="89" h="90">
                      <a:moveTo>
                        <a:pt x="0" y="90"/>
                      </a:moveTo>
                      <a:lnTo>
                        <a:pt x="45" y="0"/>
                      </a:lnTo>
                      <a:lnTo>
                        <a:pt x="89" y="90"/>
                      </a:lnTo>
                      <a:lnTo>
                        <a:pt x="0" y="90"/>
                      </a:lnTo>
                      <a:close/>
                    </a:path>
                  </a:pathLst>
                </a:custGeom>
                <a:solidFill>
                  <a:srgbClr val="FF1721"/>
                </a:solidFill>
                <a:ln w="9525">
                  <a:noFill/>
                  <a:round/>
                  <a:headEnd/>
                  <a:tailEnd/>
                </a:ln>
              </p:spPr>
              <p:txBody>
                <a:bodyPr/>
                <a:lstStyle/>
                <a:p>
                  <a:endParaRPr lang="en-US"/>
                </a:p>
              </p:txBody>
            </p:sp>
            <p:sp>
              <p:nvSpPr>
                <p:cNvPr id="441445" name="Freeform 101"/>
                <p:cNvSpPr>
                  <a:spLocks/>
                </p:cNvSpPr>
                <p:nvPr/>
              </p:nvSpPr>
              <p:spPr bwMode="auto">
                <a:xfrm>
                  <a:off x="3570" y="2191"/>
                  <a:ext cx="121" cy="123"/>
                </a:xfrm>
                <a:custGeom>
                  <a:avLst/>
                  <a:gdLst/>
                  <a:ahLst/>
                  <a:cxnLst>
                    <a:cxn ang="0">
                      <a:pos x="16" y="102"/>
                    </a:cxn>
                    <a:cxn ang="0">
                      <a:pos x="25" y="118"/>
                    </a:cxn>
                    <a:cxn ang="0">
                      <a:pos x="69" y="29"/>
                    </a:cxn>
                    <a:cxn ang="0">
                      <a:pos x="52" y="29"/>
                    </a:cxn>
                    <a:cxn ang="0">
                      <a:pos x="96" y="118"/>
                    </a:cxn>
                    <a:cxn ang="0">
                      <a:pos x="105" y="102"/>
                    </a:cxn>
                    <a:cxn ang="0">
                      <a:pos x="16" y="102"/>
                    </a:cxn>
                    <a:cxn ang="0">
                      <a:pos x="0" y="123"/>
                    </a:cxn>
                    <a:cxn ang="0">
                      <a:pos x="121" y="123"/>
                    </a:cxn>
                    <a:cxn ang="0">
                      <a:pos x="61" y="0"/>
                    </a:cxn>
                    <a:cxn ang="0">
                      <a:pos x="0" y="123"/>
                    </a:cxn>
                    <a:cxn ang="0">
                      <a:pos x="16" y="102"/>
                    </a:cxn>
                  </a:cxnLst>
                  <a:rect l="0" t="0" r="r" b="b"/>
                  <a:pathLst>
                    <a:path w="121" h="123">
                      <a:moveTo>
                        <a:pt x="16" y="102"/>
                      </a:moveTo>
                      <a:lnTo>
                        <a:pt x="25" y="118"/>
                      </a:lnTo>
                      <a:lnTo>
                        <a:pt x="69" y="29"/>
                      </a:lnTo>
                      <a:lnTo>
                        <a:pt x="52" y="29"/>
                      </a:lnTo>
                      <a:lnTo>
                        <a:pt x="96" y="118"/>
                      </a:lnTo>
                      <a:lnTo>
                        <a:pt x="105" y="102"/>
                      </a:lnTo>
                      <a:lnTo>
                        <a:pt x="16" y="102"/>
                      </a:lnTo>
                      <a:lnTo>
                        <a:pt x="0" y="123"/>
                      </a:lnTo>
                      <a:lnTo>
                        <a:pt x="121" y="123"/>
                      </a:lnTo>
                      <a:lnTo>
                        <a:pt x="61" y="0"/>
                      </a:lnTo>
                      <a:lnTo>
                        <a:pt x="0" y="123"/>
                      </a:lnTo>
                      <a:lnTo>
                        <a:pt x="16" y="102"/>
                      </a:lnTo>
                      <a:close/>
                    </a:path>
                  </a:pathLst>
                </a:custGeom>
                <a:solidFill>
                  <a:srgbClr val="FF1721"/>
                </a:solidFill>
                <a:ln w="9525">
                  <a:noFill/>
                  <a:round/>
                  <a:headEnd/>
                  <a:tailEnd/>
                </a:ln>
              </p:spPr>
              <p:txBody>
                <a:bodyPr/>
                <a:lstStyle/>
                <a:p>
                  <a:endParaRPr lang="en-US"/>
                </a:p>
              </p:txBody>
            </p:sp>
          </p:grpSp>
          <p:grpSp>
            <p:nvGrpSpPr>
              <p:cNvPr id="24" name="Group 102"/>
              <p:cNvGrpSpPr>
                <a:grpSpLocks/>
              </p:cNvGrpSpPr>
              <p:nvPr/>
            </p:nvGrpSpPr>
            <p:grpSpPr bwMode="auto">
              <a:xfrm>
                <a:off x="2413000" y="3536951"/>
                <a:ext cx="3816349" cy="2389188"/>
                <a:chOff x="1520" y="2228"/>
                <a:chExt cx="2404" cy="1505"/>
              </a:xfrm>
            </p:grpSpPr>
            <p:sp>
              <p:nvSpPr>
                <p:cNvPr id="441447" name="Freeform 103"/>
                <p:cNvSpPr>
                  <a:spLocks/>
                </p:cNvSpPr>
                <p:nvPr/>
              </p:nvSpPr>
              <p:spPr bwMode="auto">
                <a:xfrm>
                  <a:off x="2281" y="2228"/>
                  <a:ext cx="1360" cy="1505"/>
                </a:xfrm>
                <a:custGeom>
                  <a:avLst/>
                  <a:gdLst/>
                  <a:ahLst/>
                  <a:cxnLst>
                    <a:cxn ang="0">
                      <a:pos x="22" y="1505"/>
                    </a:cxn>
                    <a:cxn ang="0">
                      <a:pos x="22" y="1387"/>
                    </a:cxn>
                    <a:cxn ang="0">
                      <a:pos x="11" y="1398"/>
                    </a:cxn>
                    <a:cxn ang="0">
                      <a:pos x="1360" y="1398"/>
                    </a:cxn>
                    <a:cxn ang="0">
                      <a:pos x="1360" y="0"/>
                    </a:cxn>
                    <a:cxn ang="0">
                      <a:pos x="1339" y="0"/>
                    </a:cxn>
                    <a:cxn ang="0">
                      <a:pos x="1339" y="1387"/>
                    </a:cxn>
                    <a:cxn ang="0">
                      <a:pos x="1350" y="1377"/>
                    </a:cxn>
                    <a:cxn ang="0">
                      <a:pos x="0" y="1377"/>
                    </a:cxn>
                    <a:cxn ang="0">
                      <a:pos x="0" y="1505"/>
                    </a:cxn>
                    <a:cxn ang="0">
                      <a:pos x="22" y="1505"/>
                    </a:cxn>
                  </a:cxnLst>
                  <a:rect l="0" t="0" r="r" b="b"/>
                  <a:pathLst>
                    <a:path w="1360" h="1505">
                      <a:moveTo>
                        <a:pt x="22" y="1505"/>
                      </a:moveTo>
                      <a:lnTo>
                        <a:pt x="22" y="1387"/>
                      </a:lnTo>
                      <a:lnTo>
                        <a:pt x="11" y="1398"/>
                      </a:lnTo>
                      <a:lnTo>
                        <a:pt x="1360" y="1398"/>
                      </a:lnTo>
                      <a:lnTo>
                        <a:pt x="1360" y="0"/>
                      </a:lnTo>
                      <a:lnTo>
                        <a:pt x="1339" y="0"/>
                      </a:lnTo>
                      <a:lnTo>
                        <a:pt x="1339" y="1387"/>
                      </a:lnTo>
                      <a:lnTo>
                        <a:pt x="1350" y="1377"/>
                      </a:lnTo>
                      <a:lnTo>
                        <a:pt x="0" y="1377"/>
                      </a:lnTo>
                      <a:lnTo>
                        <a:pt x="0" y="1505"/>
                      </a:lnTo>
                      <a:lnTo>
                        <a:pt x="22" y="1505"/>
                      </a:lnTo>
                      <a:close/>
                    </a:path>
                  </a:pathLst>
                </a:custGeom>
                <a:solidFill>
                  <a:srgbClr val="FF1721"/>
                </a:solidFill>
                <a:ln w="28575" cmpd="sng">
                  <a:solidFill>
                    <a:srgbClr val="FF0000"/>
                  </a:solidFill>
                  <a:round/>
                  <a:headEnd/>
                  <a:tailEnd/>
                </a:ln>
              </p:spPr>
              <p:txBody>
                <a:bodyPr/>
                <a:lstStyle/>
                <a:p>
                  <a:endParaRPr lang="en-US"/>
                </a:p>
              </p:txBody>
            </p:sp>
            <p:sp>
              <p:nvSpPr>
                <p:cNvPr id="441448" name="Freeform 104"/>
                <p:cNvSpPr>
                  <a:spLocks/>
                </p:cNvSpPr>
                <p:nvPr/>
              </p:nvSpPr>
              <p:spPr bwMode="auto">
                <a:xfrm>
                  <a:off x="1520" y="2228"/>
                  <a:ext cx="1984" cy="1264"/>
                </a:xfrm>
                <a:custGeom>
                  <a:avLst/>
                  <a:gdLst/>
                  <a:ahLst/>
                  <a:cxnLst>
                    <a:cxn ang="0">
                      <a:pos x="0" y="1264"/>
                    </a:cxn>
                    <a:cxn ang="0">
                      <a:pos x="1984" y="1264"/>
                    </a:cxn>
                    <a:cxn ang="0">
                      <a:pos x="1984" y="0"/>
                    </a:cxn>
                    <a:cxn ang="0">
                      <a:pos x="1963" y="0"/>
                    </a:cxn>
                    <a:cxn ang="0">
                      <a:pos x="1963" y="1253"/>
                    </a:cxn>
                    <a:cxn ang="0">
                      <a:pos x="1974" y="1242"/>
                    </a:cxn>
                    <a:cxn ang="0">
                      <a:pos x="0" y="1242"/>
                    </a:cxn>
                    <a:cxn ang="0">
                      <a:pos x="0" y="1264"/>
                    </a:cxn>
                  </a:cxnLst>
                  <a:rect l="0" t="0" r="r" b="b"/>
                  <a:pathLst>
                    <a:path w="1984" h="1264">
                      <a:moveTo>
                        <a:pt x="0" y="1264"/>
                      </a:moveTo>
                      <a:lnTo>
                        <a:pt x="1984" y="1264"/>
                      </a:lnTo>
                      <a:lnTo>
                        <a:pt x="1984" y="0"/>
                      </a:lnTo>
                      <a:lnTo>
                        <a:pt x="1963" y="0"/>
                      </a:lnTo>
                      <a:lnTo>
                        <a:pt x="1963" y="1253"/>
                      </a:lnTo>
                      <a:lnTo>
                        <a:pt x="1974" y="1242"/>
                      </a:lnTo>
                      <a:lnTo>
                        <a:pt x="0" y="1242"/>
                      </a:lnTo>
                      <a:lnTo>
                        <a:pt x="0" y="1264"/>
                      </a:lnTo>
                      <a:close/>
                    </a:path>
                  </a:pathLst>
                </a:custGeom>
                <a:solidFill>
                  <a:srgbClr val="FF0000"/>
                </a:solidFill>
                <a:ln w="28575" cmpd="sng">
                  <a:solidFill>
                    <a:srgbClr val="FF0000"/>
                  </a:solidFill>
                  <a:round/>
                  <a:headEnd/>
                  <a:tailEnd/>
                </a:ln>
              </p:spPr>
              <p:txBody>
                <a:bodyPr/>
                <a:lstStyle/>
                <a:p>
                  <a:endParaRPr lang="en-US"/>
                </a:p>
              </p:txBody>
            </p:sp>
            <p:sp>
              <p:nvSpPr>
                <p:cNvPr id="441449" name="Freeform 105"/>
                <p:cNvSpPr>
                  <a:spLocks/>
                </p:cNvSpPr>
                <p:nvPr/>
              </p:nvSpPr>
              <p:spPr bwMode="auto">
                <a:xfrm>
                  <a:off x="1523" y="2228"/>
                  <a:ext cx="1851" cy="1096"/>
                </a:xfrm>
                <a:custGeom>
                  <a:avLst/>
                  <a:gdLst/>
                  <a:ahLst/>
                  <a:cxnLst>
                    <a:cxn ang="0">
                      <a:pos x="0" y="1096"/>
                    </a:cxn>
                    <a:cxn ang="0">
                      <a:pos x="1851" y="1096"/>
                    </a:cxn>
                    <a:cxn ang="0">
                      <a:pos x="1851" y="0"/>
                    </a:cxn>
                    <a:cxn ang="0">
                      <a:pos x="1829" y="0"/>
                    </a:cxn>
                    <a:cxn ang="0">
                      <a:pos x="1829" y="1085"/>
                    </a:cxn>
                    <a:cxn ang="0">
                      <a:pos x="1840" y="1074"/>
                    </a:cxn>
                    <a:cxn ang="0">
                      <a:pos x="0" y="1074"/>
                    </a:cxn>
                    <a:cxn ang="0">
                      <a:pos x="0" y="1096"/>
                    </a:cxn>
                  </a:cxnLst>
                  <a:rect l="0" t="0" r="r" b="b"/>
                  <a:pathLst>
                    <a:path w="1851" h="1096">
                      <a:moveTo>
                        <a:pt x="0" y="1096"/>
                      </a:moveTo>
                      <a:lnTo>
                        <a:pt x="1851" y="1096"/>
                      </a:lnTo>
                      <a:lnTo>
                        <a:pt x="1851" y="0"/>
                      </a:lnTo>
                      <a:lnTo>
                        <a:pt x="1829" y="0"/>
                      </a:lnTo>
                      <a:lnTo>
                        <a:pt x="1829" y="1085"/>
                      </a:lnTo>
                      <a:lnTo>
                        <a:pt x="1840" y="1074"/>
                      </a:lnTo>
                      <a:lnTo>
                        <a:pt x="0" y="1074"/>
                      </a:lnTo>
                      <a:lnTo>
                        <a:pt x="0" y="1096"/>
                      </a:lnTo>
                      <a:close/>
                    </a:path>
                  </a:pathLst>
                </a:custGeom>
                <a:solidFill>
                  <a:srgbClr val="FF0000"/>
                </a:solidFill>
                <a:ln w="28575" cmpd="sng">
                  <a:solidFill>
                    <a:srgbClr val="FF0000"/>
                  </a:solidFill>
                  <a:round/>
                  <a:headEnd/>
                  <a:tailEnd/>
                </a:ln>
              </p:spPr>
              <p:txBody>
                <a:bodyPr/>
                <a:lstStyle/>
                <a:p>
                  <a:endParaRPr lang="en-US"/>
                </a:p>
              </p:txBody>
            </p:sp>
            <p:sp>
              <p:nvSpPr>
                <p:cNvPr id="441450" name="Line 106"/>
                <p:cNvSpPr>
                  <a:spLocks noChangeShapeType="1"/>
                </p:cNvSpPr>
                <p:nvPr/>
              </p:nvSpPr>
              <p:spPr bwMode="auto">
                <a:xfrm>
                  <a:off x="3494" y="2811"/>
                  <a:ext cx="419" cy="0"/>
                </a:xfrm>
                <a:prstGeom prst="line">
                  <a:avLst/>
                </a:prstGeom>
                <a:noFill/>
                <a:ln w="57150">
                  <a:solidFill>
                    <a:srgbClr val="FF0000"/>
                  </a:solidFill>
                  <a:round/>
                  <a:headEnd/>
                  <a:tailEnd type="triangle" w="med" len="med"/>
                </a:ln>
                <a:effectLst/>
              </p:spPr>
              <p:txBody>
                <a:bodyPr lIns="92075" tIns="46038" rIns="92075" bIns="46038"/>
                <a:lstStyle/>
                <a:p>
                  <a:endParaRPr lang="en-US"/>
                </a:p>
              </p:txBody>
            </p:sp>
            <p:sp>
              <p:nvSpPr>
                <p:cNvPr id="441451" name="Line 107"/>
                <p:cNvSpPr>
                  <a:spLocks noChangeShapeType="1"/>
                </p:cNvSpPr>
                <p:nvPr/>
              </p:nvSpPr>
              <p:spPr bwMode="auto">
                <a:xfrm>
                  <a:off x="3352" y="2925"/>
                  <a:ext cx="572" cy="2"/>
                </a:xfrm>
                <a:prstGeom prst="line">
                  <a:avLst/>
                </a:prstGeom>
                <a:noFill/>
                <a:ln w="57150">
                  <a:solidFill>
                    <a:srgbClr val="FF0000"/>
                  </a:solidFill>
                  <a:round/>
                  <a:headEnd/>
                  <a:tailEnd type="triangle" w="med" len="med"/>
                </a:ln>
                <a:effectLst/>
              </p:spPr>
              <p:txBody>
                <a:bodyPr lIns="92075" tIns="46038" rIns="92075" bIns="46038"/>
                <a:lstStyle/>
                <a:p>
                  <a:endParaRPr lang="en-US"/>
                </a:p>
              </p:txBody>
            </p:sp>
          </p:grpSp>
        </p:grpSp>
        <p:sp>
          <p:nvSpPr>
            <p:cNvPr id="157" name="Freeform 96"/>
            <p:cNvSpPr>
              <a:spLocks/>
            </p:cNvSpPr>
            <p:nvPr/>
          </p:nvSpPr>
          <p:spPr bwMode="auto">
            <a:xfrm>
              <a:off x="5688009" y="3521867"/>
              <a:ext cx="141287" cy="142875"/>
            </a:xfrm>
            <a:custGeom>
              <a:avLst/>
              <a:gdLst/>
              <a:ahLst/>
              <a:cxnLst>
                <a:cxn ang="0">
                  <a:pos x="0" y="90"/>
                </a:cxn>
                <a:cxn ang="0">
                  <a:pos x="45" y="0"/>
                </a:cxn>
                <a:cxn ang="0">
                  <a:pos x="89" y="90"/>
                </a:cxn>
                <a:cxn ang="0">
                  <a:pos x="0" y="90"/>
                </a:cxn>
              </a:cxnLst>
              <a:rect l="0" t="0" r="r" b="b"/>
              <a:pathLst>
                <a:path w="89" h="90">
                  <a:moveTo>
                    <a:pt x="0" y="90"/>
                  </a:moveTo>
                  <a:lnTo>
                    <a:pt x="45" y="0"/>
                  </a:lnTo>
                  <a:lnTo>
                    <a:pt x="89" y="90"/>
                  </a:lnTo>
                  <a:lnTo>
                    <a:pt x="0" y="90"/>
                  </a:lnTo>
                  <a:close/>
                </a:path>
              </a:pathLst>
            </a:custGeom>
            <a:solidFill>
              <a:srgbClr val="FF1721"/>
            </a:solidFill>
            <a:ln w="9525">
              <a:noFill/>
              <a:round/>
              <a:headEnd/>
              <a:tailEnd/>
            </a:ln>
          </p:spPr>
          <p:txBody>
            <a:bodyPr/>
            <a:lstStyle/>
            <a:p>
              <a:endParaRPr lang="en-US"/>
            </a:p>
          </p:txBody>
        </p:sp>
      </p:grpSp>
      <p:sp>
        <p:nvSpPr>
          <p:cNvPr id="159" name="TextBox 158"/>
          <p:cNvSpPr txBox="1"/>
          <p:nvPr/>
        </p:nvSpPr>
        <p:spPr>
          <a:xfrm>
            <a:off x="457200" y="1447800"/>
            <a:ext cx="1447800" cy="1034129"/>
          </a:xfrm>
          <a:prstGeom prst="rect">
            <a:avLst/>
          </a:prstGeom>
          <a:noFill/>
        </p:spPr>
        <p:txBody>
          <a:bodyPr wrap="square" rtlCol="0">
            <a:spAutoFit/>
          </a:bodyPr>
          <a:lstStyle/>
          <a:p>
            <a:r>
              <a:rPr lang="en-US" sz="1800" b="1" dirty="0" smtClean="0">
                <a:solidFill>
                  <a:srgbClr val="FF0000"/>
                </a:solidFill>
              </a:rPr>
              <a:t>GLUT</a:t>
            </a:r>
          </a:p>
          <a:p>
            <a:r>
              <a:rPr lang="en-US" sz="1800" b="1" dirty="0" smtClean="0">
                <a:solidFill>
                  <a:srgbClr val="00B0F0"/>
                </a:solidFill>
              </a:rPr>
              <a:t>GABA</a:t>
            </a:r>
          </a:p>
          <a:p>
            <a:r>
              <a:rPr lang="en-US" sz="1800" b="1" dirty="0" smtClean="0">
                <a:solidFill>
                  <a:srgbClr val="00FF00"/>
                </a:solidFill>
              </a:rPr>
              <a:t>GLY</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8" name="Picture 3" descr="Fig6_1.5_col.tif"/>
          <p:cNvPicPr>
            <a:picLocks noChangeAspect="1"/>
          </p:cNvPicPr>
          <p:nvPr/>
        </p:nvPicPr>
        <p:blipFill>
          <a:blip r:embed="rId2" cstate="print"/>
          <a:srcRect/>
          <a:stretch>
            <a:fillRect/>
          </a:stretch>
        </p:blipFill>
        <p:spPr bwMode="auto">
          <a:xfrm>
            <a:off x="2590800" y="1385888"/>
            <a:ext cx="6553200" cy="5473700"/>
          </a:xfrm>
          <a:prstGeom prst="rect">
            <a:avLst/>
          </a:prstGeom>
          <a:noFill/>
          <a:ln w="9525">
            <a:noFill/>
            <a:miter lim="800000"/>
            <a:headEnd/>
            <a:tailEnd/>
          </a:ln>
        </p:spPr>
      </p:pic>
      <p:sp>
        <p:nvSpPr>
          <p:cNvPr id="2" name="Title 1"/>
          <p:cNvSpPr>
            <a:spLocks noGrp="1"/>
          </p:cNvSpPr>
          <p:nvPr>
            <p:ph type="title"/>
          </p:nvPr>
        </p:nvSpPr>
        <p:spPr>
          <a:xfrm>
            <a:off x="304800" y="152400"/>
            <a:ext cx="8839200" cy="1219200"/>
          </a:xfrm>
        </p:spPr>
        <p:txBody>
          <a:bodyPr/>
          <a:lstStyle/>
          <a:p>
            <a:pPr eaLnBrk="1" fontAlgn="auto" hangingPunct="1">
              <a:spcAft>
                <a:spcPts val="0"/>
              </a:spcAft>
              <a:defRPr/>
            </a:pPr>
            <a:r>
              <a:rPr lang="en-US" dirty="0" smtClean="0">
                <a:solidFill>
                  <a:schemeClr val="tx2">
                    <a:satMod val="200000"/>
                  </a:schemeClr>
                </a:solidFill>
              </a:rPr>
              <a:t>80% of GABAergic Projections to MGB have VGLUT2 axosomatics</a:t>
            </a:r>
            <a:endParaRPr lang="en-US" dirty="0">
              <a:solidFill>
                <a:schemeClr val="tx2">
                  <a:satMod val="200000"/>
                </a:schemeClr>
              </a:solidFill>
            </a:endParaRPr>
          </a:p>
        </p:txBody>
      </p:sp>
      <p:pic>
        <p:nvPicPr>
          <p:cNvPr id="24580" name="Picture 2" descr="Fig03_Retrograde_labeling010609.tif"/>
          <p:cNvPicPr>
            <a:picLocks noChangeAspect="1"/>
          </p:cNvPicPr>
          <p:nvPr/>
        </p:nvPicPr>
        <p:blipFill>
          <a:blip r:embed="rId3" cstate="print"/>
          <a:srcRect/>
          <a:stretch>
            <a:fillRect/>
          </a:stretch>
        </p:blipFill>
        <p:spPr bwMode="auto">
          <a:xfrm>
            <a:off x="0" y="4343400"/>
            <a:ext cx="2595563" cy="2514600"/>
          </a:xfrm>
          <a:prstGeom prst="rect">
            <a:avLst/>
          </a:prstGeom>
          <a:noFill/>
          <a:ln w="9525">
            <a:noFill/>
            <a:miter lim="800000"/>
            <a:headEnd/>
            <a:tailEnd/>
          </a:ln>
        </p:spPr>
      </p:pic>
      <p:sp>
        <p:nvSpPr>
          <p:cNvPr id="24581" name="TextBox 3"/>
          <p:cNvSpPr txBox="1">
            <a:spLocks noChangeArrowheads="1"/>
          </p:cNvSpPr>
          <p:nvPr/>
        </p:nvSpPr>
        <p:spPr bwMode="auto">
          <a:xfrm>
            <a:off x="152400" y="3810000"/>
            <a:ext cx="2494594" cy="400110"/>
          </a:xfrm>
          <a:prstGeom prst="rect">
            <a:avLst/>
          </a:prstGeom>
          <a:noFill/>
          <a:ln w="9525">
            <a:noFill/>
            <a:miter lim="800000"/>
            <a:headEnd/>
            <a:tailEnd/>
          </a:ln>
        </p:spPr>
        <p:txBody>
          <a:bodyPr wrap="none">
            <a:spAutoFit/>
          </a:bodyPr>
          <a:lstStyle/>
          <a:p>
            <a:pPr>
              <a:buNone/>
            </a:pPr>
            <a:r>
              <a:rPr lang="en-US" sz="2000" dirty="0">
                <a:latin typeface="+mn-lt"/>
              </a:rPr>
              <a:t>1404 cells from 5 rats</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shade val="100000"/>
                <a:satMod val="150000"/>
              </a:schemeClr>
            </a:gs>
            <a:gs pos="65000">
              <a:schemeClr val="bg1">
                <a:shade val="90000"/>
                <a:satMod val="375000"/>
              </a:schemeClr>
            </a:gs>
            <a:gs pos="100000">
              <a:schemeClr val="bg2">
                <a:tint val="88000"/>
                <a:satMod val="400000"/>
              </a:schemeClr>
            </a:gs>
          </a:gsLst>
          <a:lin ang="5400000" scaled="0"/>
        </a:gradFill>
        <a:effectLst/>
      </p:bgPr>
    </p:bg>
    <p:spTree>
      <p:nvGrpSpPr>
        <p:cNvPr id="1" name=""/>
        <p:cNvGrpSpPr/>
        <p:nvPr/>
      </p:nvGrpSpPr>
      <p:grpSpPr>
        <a:xfrm>
          <a:off x="0" y="0"/>
          <a:ext cx="0" cy="0"/>
          <a:chOff x="0" y="0"/>
          <a:chExt cx="0" cy="0"/>
        </a:xfrm>
      </p:grpSpPr>
      <p:sp>
        <p:nvSpPr>
          <p:cNvPr id="281604" name="Rectangle 4"/>
          <p:cNvSpPr>
            <a:spLocks noGrp="1" noChangeArrowheads="1"/>
          </p:cNvSpPr>
          <p:nvPr>
            <p:ph type="title" idx="4294967295"/>
          </p:nvPr>
        </p:nvSpPr>
        <p:spPr>
          <a:xfrm>
            <a:off x="0" y="232229"/>
            <a:ext cx="9144000" cy="885371"/>
          </a:xfrm>
        </p:spPr>
        <p:txBody>
          <a:bodyPr/>
          <a:lstStyle/>
          <a:p>
            <a:pPr algn="ctr" eaLnBrk="1" hangingPunct="1">
              <a:defRPr/>
            </a:pPr>
            <a:r>
              <a:rPr lang="en-US" dirty="0" smtClean="0">
                <a:solidFill>
                  <a:schemeClr val="tx2"/>
                </a:solidFill>
              </a:rPr>
              <a:t>Cat Auditory Cortex</a:t>
            </a:r>
          </a:p>
        </p:txBody>
      </p:sp>
      <p:sp>
        <p:nvSpPr>
          <p:cNvPr id="53253" name="Rectangle 6"/>
          <p:cNvSpPr>
            <a:spLocks noGrp="1" noChangeArrowheads="1"/>
          </p:cNvSpPr>
          <p:nvPr>
            <p:ph type="body" idx="4294967295"/>
          </p:nvPr>
        </p:nvSpPr>
        <p:spPr>
          <a:xfrm>
            <a:off x="0" y="1012826"/>
            <a:ext cx="9144000" cy="1969525"/>
          </a:xfrm>
        </p:spPr>
        <p:txBody>
          <a:bodyPr>
            <a:normAutofit fontScale="92500" lnSpcReduction="20000"/>
          </a:bodyPr>
          <a:lstStyle/>
          <a:p>
            <a:pPr eaLnBrk="1" hangingPunct="1"/>
            <a:r>
              <a:rPr lang="en-US" sz="2800" b="1" dirty="0" smtClean="0"/>
              <a:t>Subdivisions</a:t>
            </a:r>
          </a:p>
          <a:p>
            <a:pPr lvl="1" eaLnBrk="1" hangingPunct="1"/>
            <a:r>
              <a:rPr lang="en-US" sz="2400" b="1" u="sng" dirty="0" smtClean="0"/>
              <a:t>Primary</a:t>
            </a:r>
            <a:r>
              <a:rPr lang="en-US" sz="2400" b="1" dirty="0" smtClean="0"/>
              <a:t> – </a:t>
            </a:r>
            <a:r>
              <a:rPr lang="en-US" sz="2400" dirty="0" smtClean="0"/>
              <a:t>A1 (</a:t>
            </a:r>
            <a:r>
              <a:rPr lang="en-US" sz="2400" b="1" dirty="0" smtClean="0"/>
              <a:t>AI</a:t>
            </a:r>
            <a:r>
              <a:rPr lang="en-US" sz="2400" dirty="0" smtClean="0"/>
              <a:t>), Anterior auditory field (</a:t>
            </a:r>
            <a:r>
              <a:rPr lang="en-US" sz="2400" b="1" dirty="0" smtClean="0"/>
              <a:t>AAF</a:t>
            </a:r>
            <a:r>
              <a:rPr lang="en-US" sz="2400" dirty="0" smtClean="0"/>
              <a:t>), Posterior auditory field (</a:t>
            </a:r>
            <a:r>
              <a:rPr lang="en-US" sz="2400" b="1" dirty="0" smtClean="0"/>
              <a:t>PAF</a:t>
            </a:r>
            <a:r>
              <a:rPr lang="en-US" sz="2400" dirty="0" smtClean="0"/>
              <a:t>)</a:t>
            </a:r>
          </a:p>
          <a:p>
            <a:pPr lvl="1" eaLnBrk="1" hangingPunct="1"/>
            <a:r>
              <a:rPr lang="en-US" sz="2400" b="1" u="sng" dirty="0" smtClean="0"/>
              <a:t>Non-primary</a:t>
            </a:r>
            <a:r>
              <a:rPr lang="en-US" sz="2400" b="1" dirty="0" smtClean="0"/>
              <a:t> – </a:t>
            </a:r>
            <a:r>
              <a:rPr lang="en-US" sz="2400" dirty="0" smtClean="0"/>
              <a:t>Secondary area A2 (</a:t>
            </a:r>
            <a:r>
              <a:rPr lang="en-US" sz="2400" b="1" dirty="0" smtClean="0"/>
              <a:t>AII</a:t>
            </a:r>
            <a:r>
              <a:rPr lang="en-US" sz="2400" dirty="0" smtClean="0"/>
              <a:t>),  Dorsal zone (</a:t>
            </a:r>
            <a:r>
              <a:rPr lang="en-US" sz="2400" b="1" dirty="0" smtClean="0"/>
              <a:t>DZ</a:t>
            </a:r>
            <a:r>
              <a:rPr lang="en-US" sz="2400" dirty="0" smtClean="0"/>
              <a:t>), Posterior ectosylvian (</a:t>
            </a:r>
            <a:r>
              <a:rPr lang="en-US" sz="2400" b="1" dirty="0" smtClean="0"/>
              <a:t>PE</a:t>
            </a:r>
            <a:r>
              <a:rPr lang="en-US" sz="2400" dirty="0" smtClean="0"/>
              <a:t>), Ventral auditory field (</a:t>
            </a:r>
            <a:r>
              <a:rPr lang="en-US" sz="2400" b="1" dirty="0" smtClean="0"/>
              <a:t>VAF</a:t>
            </a:r>
            <a:r>
              <a:rPr lang="en-US" sz="2400" dirty="0" smtClean="0"/>
              <a:t>),  Insular (</a:t>
            </a:r>
            <a:r>
              <a:rPr lang="en-US" sz="2400" b="1" dirty="0" smtClean="0"/>
              <a:t>IN</a:t>
            </a:r>
            <a:r>
              <a:rPr lang="en-US" sz="2400" dirty="0" smtClean="0"/>
              <a:t>), Temporal (</a:t>
            </a:r>
            <a:r>
              <a:rPr lang="en-US" sz="2400" b="1" dirty="0" smtClean="0"/>
              <a:t>T</a:t>
            </a:r>
            <a:r>
              <a:rPr lang="en-US" sz="2400" dirty="0" smtClean="0"/>
              <a:t>),  Frontal anterior ectosylvian sulculus (</a:t>
            </a:r>
            <a:r>
              <a:rPr lang="en-US" sz="2400" b="1" dirty="0" smtClean="0"/>
              <a:t>FAES</a:t>
            </a:r>
            <a:r>
              <a:rPr lang="en-US" sz="2400" dirty="0" smtClean="0"/>
              <a:t>)</a:t>
            </a:r>
          </a:p>
        </p:txBody>
      </p:sp>
      <p:pic>
        <p:nvPicPr>
          <p:cNvPr id="10" name="Picture 9" descr="nn.2108-F1.jpg"/>
          <p:cNvPicPr>
            <a:picLocks noChangeAspect="1"/>
          </p:cNvPicPr>
          <p:nvPr/>
        </p:nvPicPr>
        <p:blipFill>
          <a:blip r:embed="rId2" cstate="print"/>
          <a:stretch>
            <a:fillRect/>
          </a:stretch>
        </p:blipFill>
        <p:spPr>
          <a:xfrm>
            <a:off x="2952750" y="2943225"/>
            <a:ext cx="6191250" cy="3914775"/>
          </a:xfrm>
          <a:prstGeom prst="rect">
            <a:avLst/>
          </a:prstGeom>
        </p:spPr>
      </p:pic>
      <p:sp>
        <p:nvSpPr>
          <p:cNvPr id="7" name="Rectangle 6"/>
          <p:cNvSpPr txBox="1">
            <a:spLocks noChangeArrowheads="1"/>
          </p:cNvSpPr>
          <p:nvPr/>
        </p:nvSpPr>
        <p:spPr>
          <a:xfrm>
            <a:off x="0" y="2982350"/>
            <a:ext cx="2883877" cy="3875649"/>
          </a:xfrm>
          <a:prstGeom prst="rect">
            <a:avLst/>
          </a:prstGeom>
        </p:spPr>
        <p:txBody>
          <a:bodyPr vert="horz">
            <a:normAutofit fontScale="92500" lnSpcReduction="20000"/>
          </a:bodyPr>
          <a:lstStyle/>
          <a:p>
            <a:pPr marL="411480" marR="0" lvl="0" indent="-342900" algn="l" defTabSz="914400" rtl="0" eaLnBrk="1" fontAlgn="auto" latinLnBrk="0" hangingPunct="1">
              <a:lnSpc>
                <a:spcPct val="100000"/>
              </a:lnSpc>
              <a:spcBef>
                <a:spcPts val="700"/>
              </a:spcBef>
              <a:spcAft>
                <a:spcPts val="0"/>
              </a:spcAft>
              <a:buClr>
                <a:schemeClr val="tx2"/>
              </a:buClr>
              <a:buSzPct val="95000"/>
              <a:buFont typeface="Wingdings"/>
              <a:buChar char=""/>
              <a:tabLst/>
              <a:defRPr/>
            </a:pPr>
            <a:r>
              <a:rPr kumimoji="0" lang="en-US" sz="2800" b="1" i="0" u="none" strike="noStrike" kern="1200" cap="none" spc="0" normalizeH="0" baseline="0" noProof="0" dirty="0" smtClean="0">
                <a:ln>
                  <a:noFill/>
                </a:ln>
                <a:solidFill>
                  <a:schemeClr val="tx1"/>
                </a:solidFill>
                <a:effectLst/>
                <a:uLnTx/>
                <a:uFillTx/>
                <a:latin typeface="+mn-lt"/>
                <a:ea typeface="+mn-ea"/>
                <a:cs typeface="+mn-cs"/>
              </a:rPr>
              <a:t>Neuron</a:t>
            </a:r>
            <a:r>
              <a:rPr kumimoji="0" lang="en-US" sz="2800" b="1" i="0" u="none" strike="noStrike" kern="1200" cap="none" spc="0" normalizeH="0" noProof="0" dirty="0" smtClean="0">
                <a:ln>
                  <a:noFill/>
                </a:ln>
                <a:solidFill>
                  <a:schemeClr val="tx1"/>
                </a:solidFill>
                <a:effectLst/>
                <a:uLnTx/>
                <a:uFillTx/>
                <a:latin typeface="+mn-lt"/>
                <a:ea typeface="+mn-ea"/>
                <a:cs typeface="+mn-cs"/>
              </a:rPr>
              <a:t> types</a:t>
            </a:r>
            <a:endParaRPr kumimoji="0" lang="en-US" sz="2800" b="1" i="0" u="none" strike="noStrike" kern="1200" cap="none" spc="0" normalizeH="0" baseline="0" noProof="0" dirty="0" smtClean="0">
              <a:ln>
                <a:noFill/>
              </a:ln>
              <a:solidFill>
                <a:schemeClr val="tx1"/>
              </a:solidFill>
              <a:effectLst/>
              <a:uLnTx/>
              <a:uFillTx/>
              <a:latin typeface="+mn-lt"/>
              <a:ea typeface="+mn-ea"/>
              <a:cs typeface="+mn-cs"/>
            </a:endParaRPr>
          </a:p>
          <a:p>
            <a:pPr marL="740664" marR="0" lvl="1" indent="-285750" algn="l" defTabSz="914400" rtl="0" eaLnBrk="1" fontAlgn="auto" latinLnBrk="0" hangingPunct="1">
              <a:lnSpc>
                <a:spcPct val="100000"/>
              </a:lnSpc>
              <a:spcBef>
                <a:spcPct val="20000"/>
              </a:spcBef>
              <a:spcAft>
                <a:spcPts val="0"/>
              </a:spcAft>
              <a:buClr>
                <a:schemeClr val="accent2"/>
              </a:buClr>
              <a:buSzPct val="90000"/>
              <a:buFont typeface="Wingdings"/>
              <a:buChar char=""/>
              <a:tabLst/>
              <a:defRPr/>
            </a:pPr>
            <a:r>
              <a:rPr kumimoji="0" lang="en-US" sz="2400" b="1" i="0" u="sng" strike="noStrike" kern="1200" cap="none" spc="0" normalizeH="0" baseline="0" noProof="0" dirty="0" smtClean="0">
                <a:ln>
                  <a:noFill/>
                </a:ln>
                <a:solidFill>
                  <a:schemeClr val="tx1"/>
                </a:solidFill>
                <a:effectLst/>
                <a:uLnTx/>
                <a:uFillTx/>
                <a:latin typeface="+mn-lt"/>
                <a:ea typeface="+mn-ea"/>
                <a:cs typeface="+mn-cs"/>
              </a:rPr>
              <a:t>Pyramidal</a:t>
            </a:r>
            <a:r>
              <a:rPr kumimoji="0" lang="en-US" sz="2400" b="1" i="0" u="sng" strike="noStrike" kern="1200" cap="none" spc="0" normalizeH="0" noProof="0" dirty="0" smtClean="0">
                <a:ln>
                  <a:noFill/>
                </a:ln>
                <a:solidFill>
                  <a:schemeClr val="tx1"/>
                </a:solidFill>
                <a:effectLst/>
                <a:uLnTx/>
                <a:uFillTx/>
                <a:latin typeface="+mn-lt"/>
                <a:ea typeface="+mn-ea"/>
                <a:cs typeface="+mn-cs"/>
              </a:rPr>
              <a:t> </a:t>
            </a:r>
            <a:r>
              <a:rPr kumimoji="0" lang="en-US" sz="2400" b="0" i="0" strike="noStrike" kern="1200" cap="none" spc="0" normalizeH="0" noProof="0" dirty="0" smtClean="0">
                <a:ln>
                  <a:noFill/>
                </a:ln>
                <a:solidFill>
                  <a:schemeClr val="tx1"/>
                </a:solidFill>
                <a:effectLst/>
                <a:uLnTx/>
                <a:uFillTx/>
                <a:latin typeface="+mn-lt"/>
                <a:ea typeface="+mn-ea"/>
                <a:cs typeface="+mn-cs"/>
              </a:rPr>
              <a:t> - GLUT, layers  2, 3, 5, </a:t>
            </a:r>
            <a:r>
              <a:rPr lang="en-US" sz="2400" b="0" dirty="0" smtClean="0">
                <a:latin typeface="+mn-lt"/>
              </a:rPr>
              <a:t>6</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740664" marR="0" lvl="1" indent="-285750" algn="l" defTabSz="914400" rtl="0" eaLnBrk="1" fontAlgn="auto" latinLnBrk="0" hangingPunct="1">
              <a:lnSpc>
                <a:spcPct val="100000"/>
              </a:lnSpc>
              <a:spcBef>
                <a:spcPct val="20000"/>
              </a:spcBef>
              <a:spcAft>
                <a:spcPts val="0"/>
              </a:spcAft>
              <a:buClr>
                <a:schemeClr val="accent2"/>
              </a:buClr>
              <a:buSzPct val="90000"/>
              <a:buFont typeface="Wingdings"/>
              <a:buChar char=""/>
              <a:tabLst/>
              <a:defRPr/>
            </a:pPr>
            <a:r>
              <a:rPr kumimoji="0" lang="en-US" sz="2400" b="1" i="0" u="sng" strike="noStrike" kern="1200" cap="none" spc="0" normalizeH="0" baseline="0" noProof="0" dirty="0" smtClean="0">
                <a:ln>
                  <a:noFill/>
                </a:ln>
                <a:solidFill>
                  <a:schemeClr val="tx1"/>
                </a:solidFill>
                <a:effectLst/>
                <a:uLnTx/>
                <a:uFillTx/>
                <a:latin typeface="+mn-lt"/>
                <a:ea typeface="+mn-ea"/>
                <a:cs typeface="+mn-cs"/>
              </a:rPr>
              <a:t>Spiny stellate</a:t>
            </a:r>
            <a:r>
              <a:rPr kumimoji="0" lang="en-US" sz="2400" b="0" i="0" strike="noStrike" kern="1200" cap="none" spc="0" normalizeH="0" baseline="0" noProof="0" dirty="0" smtClean="0">
                <a:ln>
                  <a:noFill/>
                </a:ln>
                <a:solidFill>
                  <a:schemeClr val="tx1"/>
                </a:solidFill>
                <a:effectLst/>
                <a:uLnTx/>
                <a:uFillTx/>
                <a:latin typeface="+mn-lt"/>
                <a:ea typeface="+mn-ea"/>
                <a:cs typeface="+mn-cs"/>
              </a:rPr>
              <a:t> – GLUT, layer</a:t>
            </a:r>
            <a:r>
              <a:rPr kumimoji="0" lang="en-US" sz="2400" b="0" i="0" strike="noStrike" kern="1200" cap="none" spc="0" normalizeH="0" noProof="0" dirty="0" smtClean="0">
                <a:ln>
                  <a:noFill/>
                </a:ln>
                <a:solidFill>
                  <a:schemeClr val="tx1"/>
                </a:solidFill>
                <a:effectLst/>
                <a:uLnTx/>
                <a:uFillTx/>
                <a:latin typeface="+mn-lt"/>
                <a:ea typeface="+mn-ea"/>
                <a:cs typeface="+mn-cs"/>
              </a:rPr>
              <a:t> 4</a:t>
            </a:r>
          </a:p>
          <a:p>
            <a:pPr marL="740664" marR="0" lvl="1" indent="-285750" algn="l" defTabSz="914400" rtl="0" eaLnBrk="1" fontAlgn="auto" latinLnBrk="0" hangingPunct="1">
              <a:lnSpc>
                <a:spcPct val="100000"/>
              </a:lnSpc>
              <a:spcBef>
                <a:spcPct val="20000"/>
              </a:spcBef>
              <a:spcAft>
                <a:spcPts val="0"/>
              </a:spcAft>
              <a:buClr>
                <a:schemeClr val="accent2"/>
              </a:buClr>
              <a:buSzPct val="90000"/>
              <a:buFont typeface="Wingdings"/>
              <a:buChar char=""/>
              <a:tabLst/>
              <a:defRPr/>
            </a:pPr>
            <a:r>
              <a:rPr lang="en-US" sz="2400" u="sng" baseline="0" dirty="0" smtClean="0">
                <a:latin typeface="+mn-lt"/>
              </a:rPr>
              <a:t>Non-spiny stellate </a:t>
            </a:r>
            <a:r>
              <a:rPr lang="en-US" sz="2400" b="0" u="none" baseline="0" dirty="0" smtClean="0">
                <a:latin typeface="+mn-lt"/>
              </a:rPr>
              <a:t>-  GABA, most layers</a:t>
            </a:r>
          </a:p>
          <a:p>
            <a:pPr marL="283464" indent="-285750" fontAlgn="auto">
              <a:spcAft>
                <a:spcPts val="0"/>
              </a:spcAft>
              <a:buSzPct val="90000"/>
              <a:buFont typeface="Wingdings"/>
              <a:buChar char=""/>
            </a:pPr>
            <a:r>
              <a:rPr kumimoji="0" lang="en-US" sz="2800" i="0" strike="noStrike" kern="1200" cap="none" spc="0" normalizeH="0" noProof="0" dirty="0" smtClean="0">
                <a:ln>
                  <a:noFill/>
                </a:ln>
                <a:solidFill>
                  <a:schemeClr val="tx1"/>
                </a:solidFill>
                <a:effectLst/>
                <a:uLnTx/>
                <a:uFillTx/>
                <a:latin typeface="+mn-lt"/>
                <a:ea typeface="+mn-ea"/>
                <a:cs typeface="+mn-cs"/>
              </a:rPr>
              <a:t>Inputs</a:t>
            </a:r>
          </a:p>
          <a:p>
            <a:pPr marL="740664" lvl="1" indent="-285750" fontAlgn="auto">
              <a:spcAft>
                <a:spcPts val="0"/>
              </a:spcAft>
              <a:buSzPct val="90000"/>
              <a:buFont typeface="Wingdings"/>
              <a:buChar char=""/>
            </a:pPr>
            <a:r>
              <a:rPr lang="en-US" sz="2400" u="sng" baseline="0" dirty="0" smtClean="0">
                <a:latin typeface="+mn-lt"/>
              </a:rPr>
              <a:t>Medial</a:t>
            </a:r>
            <a:r>
              <a:rPr lang="en-US" sz="2400" u="sng" dirty="0" smtClean="0">
                <a:latin typeface="+mn-lt"/>
              </a:rPr>
              <a:t> geniculate body</a:t>
            </a:r>
            <a:endParaRPr kumimoji="0" lang="en-US" sz="2400" i="0" u="sng"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512064"/>
            <a:ext cx="9144000" cy="914400"/>
          </a:xfrm>
        </p:spPr>
        <p:txBody>
          <a:bodyPr/>
          <a:lstStyle/>
          <a:p>
            <a:pPr algn="ctr">
              <a:defRPr/>
            </a:pPr>
            <a:r>
              <a:rPr lang="en-US" dirty="0" smtClean="0"/>
              <a:t>What neural circuits are made?</a:t>
            </a:r>
            <a:endParaRPr lang="en-US" dirty="0"/>
          </a:p>
        </p:txBody>
      </p:sp>
      <p:sp>
        <p:nvSpPr>
          <p:cNvPr id="4" name="Content Placeholder 3"/>
          <p:cNvSpPr>
            <a:spLocks noGrp="1"/>
          </p:cNvSpPr>
          <p:nvPr>
            <p:ph idx="1"/>
          </p:nvPr>
        </p:nvSpPr>
        <p:spPr>
          <a:xfrm>
            <a:off x="0" y="1645920"/>
            <a:ext cx="3505200" cy="5212080"/>
          </a:xfrm>
        </p:spPr>
        <p:txBody>
          <a:bodyPr>
            <a:normAutofit/>
          </a:bodyPr>
          <a:lstStyle/>
          <a:p>
            <a:r>
              <a:rPr lang="en-US" dirty="0" smtClean="0"/>
              <a:t>Most</a:t>
            </a:r>
            <a:r>
              <a:rPr lang="en-US" b="1" dirty="0" smtClean="0">
                <a:solidFill>
                  <a:srgbClr val="FF4B4B"/>
                </a:solidFill>
              </a:rPr>
              <a:t> </a:t>
            </a:r>
            <a:r>
              <a:rPr lang="en-US" dirty="0" smtClean="0"/>
              <a:t>neurons to MGB use </a:t>
            </a:r>
            <a:r>
              <a:rPr lang="en-US" b="1" dirty="0" smtClean="0">
                <a:solidFill>
                  <a:srgbClr val="FF4B4B"/>
                </a:solidFill>
              </a:rPr>
              <a:t>Glutamate</a:t>
            </a:r>
            <a:endParaRPr lang="en-US" dirty="0" smtClean="0"/>
          </a:p>
          <a:p>
            <a:r>
              <a:rPr lang="en-US" dirty="0" smtClean="0"/>
              <a:t>Two types of GABA neurons</a:t>
            </a:r>
          </a:p>
          <a:p>
            <a:pPr lvl="1"/>
            <a:r>
              <a:rPr lang="en-US" dirty="0" smtClean="0"/>
              <a:t>Large </a:t>
            </a:r>
            <a:r>
              <a:rPr lang="en-US" b="1" dirty="0" smtClean="0">
                <a:solidFill>
                  <a:srgbClr val="3399FF"/>
                </a:solidFill>
              </a:rPr>
              <a:t>GABA</a:t>
            </a:r>
            <a:r>
              <a:rPr lang="en-US" dirty="0" smtClean="0"/>
              <a:t> cell goes to MGB</a:t>
            </a:r>
          </a:p>
          <a:p>
            <a:pPr lvl="1"/>
            <a:r>
              <a:rPr lang="en-US" dirty="0" smtClean="0"/>
              <a:t>Small GABA cell?</a:t>
            </a:r>
          </a:p>
          <a:p>
            <a:r>
              <a:rPr lang="en-US" dirty="0" smtClean="0"/>
              <a:t>Parallel excitation and inhibition</a:t>
            </a:r>
          </a:p>
        </p:txBody>
      </p:sp>
      <p:pic>
        <p:nvPicPr>
          <p:cNvPr id="25603" name="Picture 3" descr="Fig7_1.5_col.tif"/>
          <p:cNvPicPr>
            <a:picLocks noChangeAspect="1"/>
          </p:cNvPicPr>
          <p:nvPr/>
        </p:nvPicPr>
        <p:blipFill>
          <a:blip r:embed="rId2" cstate="print"/>
          <a:srcRect/>
          <a:stretch>
            <a:fillRect/>
          </a:stretch>
        </p:blipFill>
        <p:spPr bwMode="auto">
          <a:xfrm>
            <a:off x="3452874" y="2330578"/>
            <a:ext cx="5691126" cy="452742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51202" name="Picture 2" descr="mgb_morest"/>
          <p:cNvPicPr>
            <a:picLocks noChangeAspect="1" noChangeArrowheads="1"/>
          </p:cNvPicPr>
          <p:nvPr/>
        </p:nvPicPr>
        <p:blipFill>
          <a:blip r:embed="rId2" cstate="print"/>
          <a:srcRect r="20210" b="34567"/>
          <a:stretch>
            <a:fillRect/>
          </a:stretch>
        </p:blipFill>
        <p:spPr bwMode="auto">
          <a:xfrm>
            <a:off x="3810000" y="949325"/>
            <a:ext cx="5334000" cy="4959350"/>
          </a:xfrm>
          <a:prstGeom prst="rect">
            <a:avLst/>
          </a:prstGeom>
          <a:noFill/>
          <a:ln w="9525">
            <a:noFill/>
            <a:miter lim="800000"/>
            <a:headEnd/>
            <a:tailEnd/>
          </a:ln>
        </p:spPr>
      </p:pic>
      <p:sp>
        <p:nvSpPr>
          <p:cNvPr id="51203" name="Text Box 4"/>
          <p:cNvSpPr txBox="1">
            <a:spLocks noChangeArrowheads="1"/>
          </p:cNvSpPr>
          <p:nvPr/>
        </p:nvSpPr>
        <p:spPr bwMode="auto">
          <a:xfrm>
            <a:off x="5867400" y="5638800"/>
            <a:ext cx="2667000" cy="366713"/>
          </a:xfrm>
          <a:prstGeom prst="rect">
            <a:avLst/>
          </a:prstGeom>
          <a:noFill/>
          <a:ln w="9525">
            <a:noFill/>
            <a:miter lim="800000"/>
            <a:headEnd/>
            <a:tailEnd/>
          </a:ln>
        </p:spPr>
        <p:txBody>
          <a:bodyPr>
            <a:spAutoFit/>
          </a:bodyPr>
          <a:lstStyle/>
          <a:p>
            <a:pPr>
              <a:spcBef>
                <a:spcPct val="50000"/>
              </a:spcBef>
              <a:buClrTx/>
              <a:buSzTx/>
              <a:buFontTx/>
              <a:buNone/>
            </a:pPr>
            <a:r>
              <a:rPr lang="en-US" sz="1800" b="0">
                <a:solidFill>
                  <a:srgbClr val="000000"/>
                </a:solidFill>
              </a:rPr>
              <a:t>Morest, 1964</a:t>
            </a:r>
          </a:p>
        </p:txBody>
      </p:sp>
      <p:sp>
        <p:nvSpPr>
          <p:cNvPr id="278533" name="Rectangle 5"/>
          <p:cNvSpPr>
            <a:spLocks noGrp="1" noChangeArrowheads="1"/>
          </p:cNvSpPr>
          <p:nvPr>
            <p:ph type="title" idx="4294967295"/>
          </p:nvPr>
        </p:nvSpPr>
        <p:spPr>
          <a:xfrm>
            <a:off x="0" y="403225"/>
            <a:ext cx="6299200" cy="795338"/>
          </a:xfrm>
        </p:spPr>
        <p:txBody>
          <a:bodyPr/>
          <a:lstStyle/>
          <a:p>
            <a:pPr eaLnBrk="1" hangingPunct="1">
              <a:defRPr/>
            </a:pPr>
            <a:r>
              <a:rPr lang="en-US" dirty="0" smtClean="0">
                <a:solidFill>
                  <a:schemeClr val="bg1"/>
                </a:solidFill>
                <a:effectLst>
                  <a:outerShdw blurRad="38100" dist="38100" dir="2700000" algn="tl">
                    <a:srgbClr val="C0C0C0"/>
                  </a:outerShdw>
                </a:effectLst>
              </a:rPr>
              <a:t>Medial Geniculate Body</a:t>
            </a:r>
          </a:p>
        </p:txBody>
      </p:sp>
      <p:sp>
        <p:nvSpPr>
          <p:cNvPr id="51205" name="Rectangle 7"/>
          <p:cNvSpPr>
            <a:spLocks noGrp="1" noChangeArrowheads="1"/>
          </p:cNvSpPr>
          <p:nvPr>
            <p:ph type="body" idx="4294967295"/>
          </p:nvPr>
        </p:nvSpPr>
        <p:spPr>
          <a:xfrm>
            <a:off x="0" y="1601788"/>
            <a:ext cx="5327650" cy="4852987"/>
          </a:xfrm>
        </p:spPr>
        <p:txBody>
          <a:bodyPr>
            <a:normAutofit/>
          </a:bodyPr>
          <a:lstStyle/>
          <a:p>
            <a:pPr eaLnBrk="1" hangingPunct="1">
              <a:lnSpc>
                <a:spcPct val="90000"/>
              </a:lnSpc>
            </a:pPr>
            <a:r>
              <a:rPr lang="en-US" sz="2000" b="1" dirty="0" smtClean="0">
                <a:solidFill>
                  <a:srgbClr val="000099"/>
                </a:solidFill>
              </a:rPr>
              <a:t>Subdivisions</a:t>
            </a:r>
          </a:p>
          <a:p>
            <a:pPr lvl="1" eaLnBrk="1" hangingPunct="1">
              <a:lnSpc>
                <a:spcPct val="90000"/>
              </a:lnSpc>
            </a:pPr>
            <a:r>
              <a:rPr lang="en-US" sz="2000" b="1" dirty="0" smtClean="0">
                <a:solidFill>
                  <a:srgbClr val="000099"/>
                </a:solidFill>
              </a:rPr>
              <a:t>ventral (LV)</a:t>
            </a:r>
          </a:p>
          <a:p>
            <a:pPr lvl="2" eaLnBrk="1" hangingPunct="1">
              <a:lnSpc>
                <a:spcPct val="90000"/>
              </a:lnSpc>
            </a:pPr>
            <a:r>
              <a:rPr lang="en-US" sz="2000" b="1" dirty="0" smtClean="0">
                <a:solidFill>
                  <a:srgbClr val="000099"/>
                </a:solidFill>
              </a:rPr>
              <a:t>tonotopic, laminar to Primary Cortex</a:t>
            </a:r>
          </a:p>
          <a:p>
            <a:pPr lvl="1" eaLnBrk="1" hangingPunct="1">
              <a:lnSpc>
                <a:spcPct val="90000"/>
              </a:lnSpc>
            </a:pPr>
            <a:r>
              <a:rPr lang="en-US" sz="2000" b="1" dirty="0" smtClean="0">
                <a:solidFill>
                  <a:srgbClr val="000099"/>
                </a:solidFill>
              </a:rPr>
              <a:t>Medial (M) &amp; Dorsal  (DD, D, SG, PO)</a:t>
            </a:r>
          </a:p>
          <a:p>
            <a:pPr lvl="2" eaLnBrk="1" hangingPunct="1">
              <a:lnSpc>
                <a:spcPct val="90000"/>
              </a:lnSpc>
            </a:pPr>
            <a:r>
              <a:rPr lang="en-US" sz="2000" b="1" dirty="0" smtClean="0">
                <a:solidFill>
                  <a:srgbClr val="000099"/>
                </a:solidFill>
              </a:rPr>
              <a:t>non-tonotopic to non-primary cortex</a:t>
            </a:r>
          </a:p>
          <a:p>
            <a:pPr eaLnBrk="1" hangingPunct="1">
              <a:lnSpc>
                <a:spcPct val="90000"/>
              </a:lnSpc>
            </a:pPr>
            <a:r>
              <a:rPr lang="en-US" sz="2000" b="1" dirty="0" smtClean="0">
                <a:solidFill>
                  <a:srgbClr val="000099"/>
                </a:solidFill>
              </a:rPr>
              <a:t>Neuron types</a:t>
            </a:r>
          </a:p>
          <a:p>
            <a:pPr lvl="1" eaLnBrk="1" hangingPunct="1">
              <a:lnSpc>
                <a:spcPct val="90000"/>
              </a:lnSpc>
            </a:pPr>
            <a:r>
              <a:rPr lang="en-US" sz="2000" b="1" dirty="0" smtClean="0">
                <a:solidFill>
                  <a:srgbClr val="000099"/>
                </a:solidFill>
              </a:rPr>
              <a:t>Disc-shaped</a:t>
            </a:r>
          </a:p>
          <a:p>
            <a:pPr lvl="1" eaLnBrk="1" hangingPunct="1">
              <a:lnSpc>
                <a:spcPct val="90000"/>
              </a:lnSpc>
            </a:pPr>
            <a:r>
              <a:rPr lang="en-US" sz="2000" b="1" dirty="0" smtClean="0">
                <a:solidFill>
                  <a:srgbClr val="000099"/>
                </a:solidFill>
              </a:rPr>
              <a:t>Stellate</a:t>
            </a:r>
          </a:p>
          <a:p>
            <a:pPr eaLnBrk="1" hangingPunct="1">
              <a:lnSpc>
                <a:spcPct val="90000"/>
              </a:lnSpc>
            </a:pPr>
            <a:r>
              <a:rPr lang="en-US" sz="2000" b="1" dirty="0" smtClean="0">
                <a:solidFill>
                  <a:srgbClr val="000099"/>
                </a:solidFill>
              </a:rPr>
              <a:t>Inputs</a:t>
            </a:r>
          </a:p>
          <a:p>
            <a:pPr lvl="1" eaLnBrk="1" hangingPunct="1">
              <a:lnSpc>
                <a:spcPct val="90000"/>
              </a:lnSpc>
            </a:pPr>
            <a:r>
              <a:rPr lang="en-US" sz="2000" b="1" dirty="0" smtClean="0">
                <a:solidFill>
                  <a:srgbClr val="000099"/>
                </a:solidFill>
              </a:rPr>
              <a:t>IC: Excitatory and GABAergic </a:t>
            </a:r>
          </a:p>
          <a:p>
            <a:pPr lvl="1" eaLnBrk="1" hangingPunct="1">
              <a:lnSpc>
                <a:spcPct val="90000"/>
              </a:lnSpc>
            </a:pPr>
            <a:r>
              <a:rPr lang="en-US" sz="2000" b="1" dirty="0" smtClean="0">
                <a:solidFill>
                  <a:srgbClr val="000099"/>
                </a:solidFill>
              </a:rPr>
              <a:t>Midbrain tegmentum and superior colliculus</a:t>
            </a:r>
          </a:p>
          <a:p>
            <a:pPr lvl="1" eaLnBrk="1" hangingPunct="1">
              <a:lnSpc>
                <a:spcPct val="90000"/>
              </a:lnSpc>
            </a:pPr>
            <a:r>
              <a:rPr lang="en-US" sz="2000" b="1" dirty="0" smtClean="0">
                <a:solidFill>
                  <a:srgbClr val="000099"/>
                </a:solidFill>
              </a:rPr>
              <a:t>Auditory cortex</a:t>
            </a:r>
          </a:p>
          <a:p>
            <a:pPr eaLnBrk="1" hangingPunct="1">
              <a:lnSpc>
                <a:spcPct val="90000"/>
              </a:lnSpc>
            </a:pPr>
            <a:r>
              <a:rPr lang="en-US" sz="2000" b="1" dirty="0" smtClean="0">
                <a:solidFill>
                  <a:srgbClr val="000099"/>
                </a:solidFill>
              </a:rPr>
              <a:t>Output – Auditory Cortex</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1346" name="Rectangle 2"/>
          <p:cNvSpPr>
            <a:spLocks noChangeArrowheads="1"/>
          </p:cNvSpPr>
          <p:nvPr/>
        </p:nvSpPr>
        <p:spPr bwMode="auto">
          <a:xfrm>
            <a:off x="0" y="838200"/>
            <a:ext cx="9137650" cy="6019800"/>
          </a:xfrm>
          <a:prstGeom prst="rect">
            <a:avLst/>
          </a:prstGeom>
          <a:noFill/>
          <a:ln w="9525">
            <a:noFill/>
            <a:miter lim="800000"/>
            <a:headEnd/>
            <a:tailEnd/>
          </a:ln>
        </p:spPr>
        <p:txBody>
          <a:bodyPr/>
          <a:lstStyle/>
          <a:p>
            <a:endParaRPr lang="en-US"/>
          </a:p>
        </p:txBody>
      </p:sp>
      <p:sp>
        <p:nvSpPr>
          <p:cNvPr id="441347" name="Freeform 3"/>
          <p:cNvSpPr>
            <a:spLocks/>
          </p:cNvSpPr>
          <p:nvPr/>
        </p:nvSpPr>
        <p:spPr bwMode="auto">
          <a:xfrm>
            <a:off x="4941888" y="1104900"/>
            <a:ext cx="1271587" cy="550863"/>
          </a:xfrm>
          <a:custGeom>
            <a:avLst/>
            <a:gdLst/>
            <a:ahLst/>
            <a:cxnLst>
              <a:cxn ang="0">
                <a:pos x="801" y="0"/>
              </a:cxn>
              <a:cxn ang="0">
                <a:pos x="0" y="0"/>
              </a:cxn>
              <a:cxn ang="0">
                <a:pos x="0" y="347"/>
              </a:cxn>
              <a:cxn ang="0">
                <a:pos x="801" y="347"/>
              </a:cxn>
              <a:cxn ang="0">
                <a:pos x="801" y="0"/>
              </a:cxn>
              <a:cxn ang="0">
                <a:pos x="787" y="7"/>
              </a:cxn>
              <a:cxn ang="0">
                <a:pos x="787" y="340"/>
              </a:cxn>
              <a:cxn ang="0">
                <a:pos x="794" y="333"/>
              </a:cxn>
              <a:cxn ang="0">
                <a:pos x="7" y="333"/>
              </a:cxn>
              <a:cxn ang="0">
                <a:pos x="14" y="340"/>
              </a:cxn>
              <a:cxn ang="0">
                <a:pos x="14" y="7"/>
              </a:cxn>
              <a:cxn ang="0">
                <a:pos x="7" y="15"/>
              </a:cxn>
              <a:cxn ang="0">
                <a:pos x="794" y="15"/>
              </a:cxn>
              <a:cxn ang="0">
                <a:pos x="787" y="7"/>
              </a:cxn>
              <a:cxn ang="0">
                <a:pos x="801" y="0"/>
              </a:cxn>
            </a:cxnLst>
            <a:rect l="0" t="0" r="r" b="b"/>
            <a:pathLst>
              <a:path w="801" h="347">
                <a:moveTo>
                  <a:pt x="801" y="0"/>
                </a:moveTo>
                <a:lnTo>
                  <a:pt x="0" y="0"/>
                </a:lnTo>
                <a:lnTo>
                  <a:pt x="0" y="347"/>
                </a:lnTo>
                <a:lnTo>
                  <a:pt x="801" y="347"/>
                </a:lnTo>
                <a:lnTo>
                  <a:pt x="801" y="0"/>
                </a:lnTo>
                <a:lnTo>
                  <a:pt x="787" y="7"/>
                </a:lnTo>
                <a:lnTo>
                  <a:pt x="787" y="340"/>
                </a:lnTo>
                <a:lnTo>
                  <a:pt x="794" y="333"/>
                </a:lnTo>
                <a:lnTo>
                  <a:pt x="7" y="333"/>
                </a:lnTo>
                <a:lnTo>
                  <a:pt x="14" y="340"/>
                </a:lnTo>
                <a:lnTo>
                  <a:pt x="14" y="7"/>
                </a:lnTo>
                <a:lnTo>
                  <a:pt x="7" y="15"/>
                </a:lnTo>
                <a:lnTo>
                  <a:pt x="794" y="15"/>
                </a:lnTo>
                <a:lnTo>
                  <a:pt x="787" y="7"/>
                </a:lnTo>
                <a:lnTo>
                  <a:pt x="801" y="0"/>
                </a:lnTo>
                <a:close/>
              </a:path>
            </a:pathLst>
          </a:custGeom>
          <a:solidFill>
            <a:srgbClr val="FFFF7D"/>
          </a:solidFill>
          <a:ln w="9525">
            <a:noFill/>
            <a:round/>
            <a:headEnd/>
            <a:tailEnd/>
          </a:ln>
        </p:spPr>
        <p:txBody>
          <a:bodyPr/>
          <a:lstStyle/>
          <a:p>
            <a:endParaRPr lang="en-US"/>
          </a:p>
        </p:txBody>
      </p:sp>
      <p:sp>
        <p:nvSpPr>
          <p:cNvPr id="441348" name="Freeform 4"/>
          <p:cNvSpPr>
            <a:spLocks/>
          </p:cNvSpPr>
          <p:nvPr/>
        </p:nvSpPr>
        <p:spPr bwMode="auto">
          <a:xfrm>
            <a:off x="6740525" y="5410200"/>
            <a:ext cx="671513" cy="501650"/>
          </a:xfrm>
          <a:custGeom>
            <a:avLst/>
            <a:gdLst/>
            <a:ahLst/>
            <a:cxnLst>
              <a:cxn ang="0">
                <a:pos x="409" y="309"/>
              </a:cxn>
              <a:cxn ang="0">
                <a:pos x="416" y="302"/>
              </a:cxn>
              <a:cxn ang="0">
                <a:pos x="8" y="302"/>
              </a:cxn>
              <a:cxn ang="0">
                <a:pos x="15" y="309"/>
              </a:cxn>
              <a:cxn ang="0">
                <a:pos x="15" y="7"/>
              </a:cxn>
              <a:cxn ang="0">
                <a:pos x="8" y="14"/>
              </a:cxn>
              <a:cxn ang="0">
                <a:pos x="416" y="14"/>
              </a:cxn>
              <a:cxn ang="0">
                <a:pos x="409" y="7"/>
              </a:cxn>
              <a:cxn ang="0">
                <a:pos x="409" y="309"/>
              </a:cxn>
              <a:cxn ang="0">
                <a:pos x="423" y="316"/>
              </a:cxn>
              <a:cxn ang="0">
                <a:pos x="423" y="0"/>
              </a:cxn>
              <a:cxn ang="0">
                <a:pos x="0" y="0"/>
              </a:cxn>
              <a:cxn ang="0">
                <a:pos x="0" y="316"/>
              </a:cxn>
              <a:cxn ang="0">
                <a:pos x="423" y="316"/>
              </a:cxn>
              <a:cxn ang="0">
                <a:pos x="409" y="309"/>
              </a:cxn>
            </a:cxnLst>
            <a:rect l="0" t="0" r="r" b="b"/>
            <a:pathLst>
              <a:path w="423" h="316">
                <a:moveTo>
                  <a:pt x="409" y="309"/>
                </a:moveTo>
                <a:lnTo>
                  <a:pt x="416" y="302"/>
                </a:lnTo>
                <a:lnTo>
                  <a:pt x="8" y="302"/>
                </a:lnTo>
                <a:lnTo>
                  <a:pt x="15" y="309"/>
                </a:lnTo>
                <a:lnTo>
                  <a:pt x="15" y="7"/>
                </a:lnTo>
                <a:lnTo>
                  <a:pt x="8" y="14"/>
                </a:lnTo>
                <a:lnTo>
                  <a:pt x="416" y="14"/>
                </a:lnTo>
                <a:lnTo>
                  <a:pt x="409" y="7"/>
                </a:lnTo>
                <a:lnTo>
                  <a:pt x="409" y="309"/>
                </a:lnTo>
                <a:lnTo>
                  <a:pt x="423" y="316"/>
                </a:lnTo>
                <a:lnTo>
                  <a:pt x="423" y="0"/>
                </a:lnTo>
                <a:lnTo>
                  <a:pt x="0" y="0"/>
                </a:lnTo>
                <a:lnTo>
                  <a:pt x="0" y="316"/>
                </a:lnTo>
                <a:lnTo>
                  <a:pt x="423" y="316"/>
                </a:lnTo>
                <a:lnTo>
                  <a:pt x="409" y="309"/>
                </a:lnTo>
                <a:close/>
              </a:path>
            </a:pathLst>
          </a:custGeom>
          <a:solidFill>
            <a:srgbClr val="FFFF7D"/>
          </a:solidFill>
          <a:ln w="9525">
            <a:noFill/>
            <a:round/>
            <a:headEnd/>
            <a:tailEnd/>
          </a:ln>
        </p:spPr>
        <p:txBody>
          <a:bodyPr/>
          <a:lstStyle/>
          <a:p>
            <a:endParaRPr lang="en-US"/>
          </a:p>
        </p:txBody>
      </p:sp>
      <p:sp>
        <p:nvSpPr>
          <p:cNvPr id="441349" name="Freeform 5"/>
          <p:cNvSpPr>
            <a:spLocks/>
          </p:cNvSpPr>
          <p:nvPr/>
        </p:nvSpPr>
        <p:spPr bwMode="auto">
          <a:xfrm>
            <a:off x="6743700" y="4932363"/>
            <a:ext cx="677863" cy="503237"/>
          </a:xfrm>
          <a:custGeom>
            <a:avLst/>
            <a:gdLst/>
            <a:ahLst/>
            <a:cxnLst>
              <a:cxn ang="0">
                <a:pos x="0" y="317"/>
              </a:cxn>
              <a:cxn ang="0">
                <a:pos x="427" y="317"/>
              </a:cxn>
              <a:cxn ang="0">
                <a:pos x="427" y="0"/>
              </a:cxn>
              <a:cxn ang="0">
                <a:pos x="0" y="0"/>
              </a:cxn>
              <a:cxn ang="0">
                <a:pos x="0" y="317"/>
              </a:cxn>
              <a:cxn ang="0">
                <a:pos x="14" y="310"/>
              </a:cxn>
              <a:cxn ang="0">
                <a:pos x="14" y="7"/>
              </a:cxn>
              <a:cxn ang="0">
                <a:pos x="7" y="14"/>
              </a:cxn>
              <a:cxn ang="0">
                <a:pos x="420" y="14"/>
              </a:cxn>
              <a:cxn ang="0">
                <a:pos x="412" y="7"/>
              </a:cxn>
              <a:cxn ang="0">
                <a:pos x="412" y="310"/>
              </a:cxn>
              <a:cxn ang="0">
                <a:pos x="420" y="302"/>
              </a:cxn>
              <a:cxn ang="0">
                <a:pos x="7" y="302"/>
              </a:cxn>
              <a:cxn ang="0">
                <a:pos x="14" y="310"/>
              </a:cxn>
              <a:cxn ang="0">
                <a:pos x="0" y="317"/>
              </a:cxn>
            </a:cxnLst>
            <a:rect l="0" t="0" r="r" b="b"/>
            <a:pathLst>
              <a:path w="427" h="317">
                <a:moveTo>
                  <a:pt x="0" y="317"/>
                </a:moveTo>
                <a:lnTo>
                  <a:pt x="427" y="317"/>
                </a:lnTo>
                <a:lnTo>
                  <a:pt x="427" y="0"/>
                </a:lnTo>
                <a:lnTo>
                  <a:pt x="0" y="0"/>
                </a:lnTo>
                <a:lnTo>
                  <a:pt x="0" y="317"/>
                </a:lnTo>
                <a:lnTo>
                  <a:pt x="14" y="310"/>
                </a:lnTo>
                <a:lnTo>
                  <a:pt x="14" y="7"/>
                </a:lnTo>
                <a:lnTo>
                  <a:pt x="7" y="14"/>
                </a:lnTo>
                <a:lnTo>
                  <a:pt x="420" y="14"/>
                </a:lnTo>
                <a:lnTo>
                  <a:pt x="412" y="7"/>
                </a:lnTo>
                <a:lnTo>
                  <a:pt x="412" y="310"/>
                </a:lnTo>
                <a:lnTo>
                  <a:pt x="420" y="302"/>
                </a:lnTo>
                <a:lnTo>
                  <a:pt x="7" y="302"/>
                </a:lnTo>
                <a:lnTo>
                  <a:pt x="14" y="310"/>
                </a:lnTo>
                <a:lnTo>
                  <a:pt x="0" y="317"/>
                </a:lnTo>
                <a:close/>
              </a:path>
            </a:pathLst>
          </a:custGeom>
          <a:solidFill>
            <a:srgbClr val="FFFF7D"/>
          </a:solidFill>
          <a:ln w="9525">
            <a:noFill/>
            <a:round/>
            <a:headEnd/>
            <a:tailEnd/>
          </a:ln>
        </p:spPr>
        <p:txBody>
          <a:bodyPr/>
          <a:lstStyle/>
          <a:p>
            <a:endParaRPr lang="en-US"/>
          </a:p>
        </p:txBody>
      </p:sp>
      <p:sp>
        <p:nvSpPr>
          <p:cNvPr id="441350" name="Rectangle 6"/>
          <p:cNvSpPr>
            <a:spLocks noChangeArrowheads="1"/>
          </p:cNvSpPr>
          <p:nvPr/>
        </p:nvSpPr>
        <p:spPr bwMode="auto">
          <a:xfrm>
            <a:off x="4527550" y="1104900"/>
            <a:ext cx="63500" cy="5481638"/>
          </a:xfrm>
          <a:prstGeom prst="rect">
            <a:avLst/>
          </a:prstGeom>
          <a:solidFill>
            <a:srgbClr val="111111"/>
          </a:solidFill>
          <a:ln w="9525">
            <a:noFill/>
            <a:miter lim="800000"/>
            <a:headEnd/>
            <a:tailEnd/>
          </a:ln>
        </p:spPr>
        <p:txBody>
          <a:bodyPr/>
          <a:lstStyle/>
          <a:p>
            <a:endParaRPr lang="en-US"/>
          </a:p>
        </p:txBody>
      </p:sp>
      <p:sp>
        <p:nvSpPr>
          <p:cNvPr id="441351" name="Freeform 7"/>
          <p:cNvSpPr>
            <a:spLocks/>
          </p:cNvSpPr>
          <p:nvPr/>
        </p:nvSpPr>
        <p:spPr bwMode="auto">
          <a:xfrm>
            <a:off x="7780338" y="4756150"/>
            <a:ext cx="1096962" cy="625475"/>
          </a:xfrm>
          <a:custGeom>
            <a:avLst/>
            <a:gdLst/>
            <a:ahLst/>
            <a:cxnLst>
              <a:cxn ang="0">
                <a:pos x="277" y="4"/>
              </a:cxn>
              <a:cxn ang="0">
                <a:pos x="154" y="34"/>
              </a:cxn>
              <a:cxn ang="0">
                <a:pos x="83" y="72"/>
              </a:cxn>
              <a:cxn ang="0">
                <a:pos x="43" y="102"/>
              </a:cxn>
              <a:cxn ang="0">
                <a:pos x="17" y="138"/>
              </a:cxn>
              <a:cxn ang="0">
                <a:pos x="2" y="175"/>
              </a:cxn>
              <a:cxn ang="0">
                <a:pos x="8" y="236"/>
              </a:cxn>
              <a:cxn ang="0">
                <a:pos x="18" y="256"/>
              </a:cxn>
              <a:cxn ang="0">
                <a:pos x="61" y="308"/>
              </a:cxn>
              <a:cxn ang="0">
                <a:pos x="104" y="336"/>
              </a:cxn>
              <a:cxn ang="0">
                <a:pos x="156" y="362"/>
              </a:cxn>
              <a:cxn ang="0">
                <a:pos x="279" y="390"/>
              </a:cxn>
              <a:cxn ang="0">
                <a:pos x="416" y="390"/>
              </a:cxn>
              <a:cxn ang="0">
                <a:pos x="538" y="362"/>
              </a:cxn>
              <a:cxn ang="0">
                <a:pos x="609" y="322"/>
              </a:cxn>
              <a:cxn ang="0">
                <a:pos x="648" y="292"/>
              </a:cxn>
              <a:cxn ang="0">
                <a:pos x="675" y="256"/>
              </a:cxn>
              <a:cxn ang="0">
                <a:pos x="689" y="218"/>
              </a:cxn>
              <a:cxn ang="0">
                <a:pos x="684" y="158"/>
              </a:cxn>
              <a:cxn ang="0">
                <a:pos x="673" y="138"/>
              </a:cxn>
              <a:cxn ang="0">
                <a:pos x="631" y="86"/>
              </a:cxn>
              <a:cxn ang="0">
                <a:pos x="588" y="59"/>
              </a:cxn>
              <a:cxn ang="0">
                <a:pos x="536" y="34"/>
              </a:cxn>
              <a:cxn ang="0">
                <a:pos x="415" y="4"/>
              </a:cxn>
              <a:cxn ang="0">
                <a:pos x="415" y="18"/>
              </a:cxn>
              <a:cxn ang="0">
                <a:pos x="532" y="48"/>
              </a:cxn>
              <a:cxn ang="0">
                <a:pos x="581" y="70"/>
              </a:cxn>
              <a:cxn ang="0">
                <a:pos x="620" y="97"/>
              </a:cxn>
              <a:cxn ang="0">
                <a:pos x="652" y="127"/>
              </a:cxn>
              <a:cxn ang="0">
                <a:pos x="670" y="163"/>
              </a:cxn>
              <a:cxn ang="0">
                <a:pos x="675" y="177"/>
              </a:cxn>
              <a:cxn ang="0">
                <a:pos x="675" y="215"/>
              </a:cxn>
              <a:cxn ang="0">
                <a:pos x="661" y="249"/>
              </a:cxn>
              <a:cxn ang="0">
                <a:pos x="652" y="265"/>
              </a:cxn>
              <a:cxn ang="0">
                <a:pos x="622" y="297"/>
              </a:cxn>
              <a:cxn ang="0">
                <a:pos x="581" y="324"/>
              </a:cxn>
              <a:cxn ang="0">
                <a:pos x="475" y="365"/>
              </a:cxn>
              <a:cxn ang="0">
                <a:pos x="347" y="379"/>
              </a:cxn>
              <a:cxn ang="0">
                <a:pos x="216" y="365"/>
              </a:cxn>
              <a:cxn ang="0">
                <a:pos x="111" y="324"/>
              </a:cxn>
              <a:cxn ang="0">
                <a:pos x="70" y="297"/>
              </a:cxn>
              <a:cxn ang="0">
                <a:pos x="40" y="265"/>
              </a:cxn>
              <a:cxn ang="0">
                <a:pos x="31" y="249"/>
              </a:cxn>
              <a:cxn ang="0">
                <a:pos x="17" y="215"/>
              </a:cxn>
              <a:cxn ang="0">
                <a:pos x="17" y="177"/>
              </a:cxn>
              <a:cxn ang="0">
                <a:pos x="22" y="163"/>
              </a:cxn>
              <a:cxn ang="0">
                <a:pos x="40" y="127"/>
              </a:cxn>
              <a:cxn ang="0">
                <a:pos x="72" y="97"/>
              </a:cxn>
              <a:cxn ang="0">
                <a:pos x="111" y="70"/>
              </a:cxn>
              <a:cxn ang="0">
                <a:pos x="159" y="48"/>
              </a:cxn>
              <a:cxn ang="0">
                <a:pos x="279" y="18"/>
              </a:cxn>
            </a:cxnLst>
            <a:rect l="0" t="0" r="r" b="b"/>
            <a:pathLst>
              <a:path w="691" h="394">
                <a:moveTo>
                  <a:pt x="347" y="0"/>
                </a:moveTo>
                <a:lnTo>
                  <a:pt x="279" y="4"/>
                </a:lnTo>
                <a:lnTo>
                  <a:pt x="277" y="4"/>
                </a:lnTo>
                <a:lnTo>
                  <a:pt x="213" y="16"/>
                </a:lnTo>
                <a:lnTo>
                  <a:pt x="156" y="34"/>
                </a:lnTo>
                <a:lnTo>
                  <a:pt x="154" y="34"/>
                </a:lnTo>
                <a:lnTo>
                  <a:pt x="104" y="57"/>
                </a:lnTo>
                <a:lnTo>
                  <a:pt x="104" y="59"/>
                </a:lnTo>
                <a:lnTo>
                  <a:pt x="83" y="72"/>
                </a:lnTo>
                <a:lnTo>
                  <a:pt x="63" y="86"/>
                </a:lnTo>
                <a:lnTo>
                  <a:pt x="61" y="86"/>
                </a:lnTo>
                <a:lnTo>
                  <a:pt x="43" y="102"/>
                </a:lnTo>
                <a:lnTo>
                  <a:pt x="29" y="120"/>
                </a:lnTo>
                <a:lnTo>
                  <a:pt x="18" y="138"/>
                </a:lnTo>
                <a:lnTo>
                  <a:pt x="17" y="138"/>
                </a:lnTo>
                <a:lnTo>
                  <a:pt x="8" y="156"/>
                </a:lnTo>
                <a:lnTo>
                  <a:pt x="8" y="158"/>
                </a:lnTo>
                <a:lnTo>
                  <a:pt x="2" y="175"/>
                </a:lnTo>
                <a:lnTo>
                  <a:pt x="0" y="197"/>
                </a:lnTo>
                <a:lnTo>
                  <a:pt x="2" y="218"/>
                </a:lnTo>
                <a:lnTo>
                  <a:pt x="8" y="236"/>
                </a:lnTo>
                <a:lnTo>
                  <a:pt x="8" y="238"/>
                </a:lnTo>
                <a:lnTo>
                  <a:pt x="17" y="256"/>
                </a:lnTo>
                <a:lnTo>
                  <a:pt x="18" y="256"/>
                </a:lnTo>
                <a:lnTo>
                  <a:pt x="29" y="274"/>
                </a:lnTo>
                <a:lnTo>
                  <a:pt x="43" y="292"/>
                </a:lnTo>
                <a:lnTo>
                  <a:pt x="61" y="308"/>
                </a:lnTo>
                <a:lnTo>
                  <a:pt x="63" y="308"/>
                </a:lnTo>
                <a:lnTo>
                  <a:pt x="83" y="322"/>
                </a:lnTo>
                <a:lnTo>
                  <a:pt x="104" y="336"/>
                </a:lnTo>
                <a:lnTo>
                  <a:pt x="104" y="338"/>
                </a:lnTo>
                <a:lnTo>
                  <a:pt x="154" y="362"/>
                </a:lnTo>
                <a:lnTo>
                  <a:pt x="156" y="362"/>
                </a:lnTo>
                <a:lnTo>
                  <a:pt x="213" y="379"/>
                </a:lnTo>
                <a:lnTo>
                  <a:pt x="277" y="390"/>
                </a:lnTo>
                <a:lnTo>
                  <a:pt x="279" y="390"/>
                </a:lnTo>
                <a:lnTo>
                  <a:pt x="347" y="394"/>
                </a:lnTo>
                <a:lnTo>
                  <a:pt x="415" y="390"/>
                </a:lnTo>
                <a:lnTo>
                  <a:pt x="416" y="390"/>
                </a:lnTo>
                <a:lnTo>
                  <a:pt x="479" y="379"/>
                </a:lnTo>
                <a:lnTo>
                  <a:pt x="536" y="362"/>
                </a:lnTo>
                <a:lnTo>
                  <a:pt x="538" y="362"/>
                </a:lnTo>
                <a:lnTo>
                  <a:pt x="588" y="338"/>
                </a:lnTo>
                <a:lnTo>
                  <a:pt x="588" y="336"/>
                </a:lnTo>
                <a:lnTo>
                  <a:pt x="609" y="322"/>
                </a:lnTo>
                <a:lnTo>
                  <a:pt x="629" y="308"/>
                </a:lnTo>
                <a:lnTo>
                  <a:pt x="631" y="308"/>
                </a:lnTo>
                <a:lnTo>
                  <a:pt x="648" y="292"/>
                </a:lnTo>
                <a:lnTo>
                  <a:pt x="663" y="274"/>
                </a:lnTo>
                <a:lnTo>
                  <a:pt x="673" y="256"/>
                </a:lnTo>
                <a:lnTo>
                  <a:pt x="675" y="256"/>
                </a:lnTo>
                <a:lnTo>
                  <a:pt x="684" y="238"/>
                </a:lnTo>
                <a:lnTo>
                  <a:pt x="684" y="236"/>
                </a:lnTo>
                <a:lnTo>
                  <a:pt x="689" y="218"/>
                </a:lnTo>
                <a:lnTo>
                  <a:pt x="691" y="197"/>
                </a:lnTo>
                <a:lnTo>
                  <a:pt x="689" y="175"/>
                </a:lnTo>
                <a:lnTo>
                  <a:pt x="684" y="158"/>
                </a:lnTo>
                <a:lnTo>
                  <a:pt x="684" y="156"/>
                </a:lnTo>
                <a:lnTo>
                  <a:pt x="675" y="138"/>
                </a:lnTo>
                <a:lnTo>
                  <a:pt x="673" y="138"/>
                </a:lnTo>
                <a:lnTo>
                  <a:pt x="663" y="120"/>
                </a:lnTo>
                <a:lnTo>
                  <a:pt x="648" y="102"/>
                </a:lnTo>
                <a:lnTo>
                  <a:pt x="631" y="86"/>
                </a:lnTo>
                <a:lnTo>
                  <a:pt x="629" y="86"/>
                </a:lnTo>
                <a:lnTo>
                  <a:pt x="609" y="72"/>
                </a:lnTo>
                <a:lnTo>
                  <a:pt x="588" y="59"/>
                </a:lnTo>
                <a:lnTo>
                  <a:pt x="588" y="57"/>
                </a:lnTo>
                <a:lnTo>
                  <a:pt x="538" y="34"/>
                </a:lnTo>
                <a:lnTo>
                  <a:pt x="536" y="34"/>
                </a:lnTo>
                <a:lnTo>
                  <a:pt x="479" y="16"/>
                </a:lnTo>
                <a:lnTo>
                  <a:pt x="416" y="4"/>
                </a:lnTo>
                <a:lnTo>
                  <a:pt x="415" y="4"/>
                </a:lnTo>
                <a:lnTo>
                  <a:pt x="347" y="0"/>
                </a:lnTo>
                <a:lnTo>
                  <a:pt x="347" y="14"/>
                </a:lnTo>
                <a:lnTo>
                  <a:pt x="415" y="18"/>
                </a:lnTo>
                <a:lnTo>
                  <a:pt x="413" y="18"/>
                </a:lnTo>
                <a:lnTo>
                  <a:pt x="475" y="30"/>
                </a:lnTo>
                <a:lnTo>
                  <a:pt x="532" y="48"/>
                </a:lnTo>
                <a:lnTo>
                  <a:pt x="531" y="48"/>
                </a:lnTo>
                <a:lnTo>
                  <a:pt x="581" y="72"/>
                </a:lnTo>
                <a:lnTo>
                  <a:pt x="581" y="70"/>
                </a:lnTo>
                <a:lnTo>
                  <a:pt x="602" y="82"/>
                </a:lnTo>
                <a:lnTo>
                  <a:pt x="622" y="97"/>
                </a:lnTo>
                <a:lnTo>
                  <a:pt x="620" y="97"/>
                </a:lnTo>
                <a:lnTo>
                  <a:pt x="638" y="113"/>
                </a:lnTo>
                <a:lnTo>
                  <a:pt x="652" y="129"/>
                </a:lnTo>
                <a:lnTo>
                  <a:pt x="652" y="127"/>
                </a:lnTo>
                <a:lnTo>
                  <a:pt x="663" y="145"/>
                </a:lnTo>
                <a:lnTo>
                  <a:pt x="661" y="145"/>
                </a:lnTo>
                <a:lnTo>
                  <a:pt x="670" y="163"/>
                </a:lnTo>
                <a:lnTo>
                  <a:pt x="670" y="161"/>
                </a:lnTo>
                <a:lnTo>
                  <a:pt x="675" y="179"/>
                </a:lnTo>
                <a:lnTo>
                  <a:pt x="675" y="177"/>
                </a:lnTo>
                <a:lnTo>
                  <a:pt x="677" y="197"/>
                </a:lnTo>
                <a:lnTo>
                  <a:pt x="675" y="217"/>
                </a:lnTo>
                <a:lnTo>
                  <a:pt x="675" y="215"/>
                </a:lnTo>
                <a:lnTo>
                  <a:pt x="670" y="233"/>
                </a:lnTo>
                <a:lnTo>
                  <a:pt x="670" y="231"/>
                </a:lnTo>
                <a:lnTo>
                  <a:pt x="661" y="249"/>
                </a:lnTo>
                <a:lnTo>
                  <a:pt x="663" y="249"/>
                </a:lnTo>
                <a:lnTo>
                  <a:pt x="652" y="267"/>
                </a:lnTo>
                <a:lnTo>
                  <a:pt x="652" y="265"/>
                </a:lnTo>
                <a:lnTo>
                  <a:pt x="638" y="281"/>
                </a:lnTo>
                <a:lnTo>
                  <a:pt x="620" y="297"/>
                </a:lnTo>
                <a:lnTo>
                  <a:pt x="622" y="297"/>
                </a:lnTo>
                <a:lnTo>
                  <a:pt x="602" y="311"/>
                </a:lnTo>
                <a:lnTo>
                  <a:pt x="581" y="326"/>
                </a:lnTo>
                <a:lnTo>
                  <a:pt x="581" y="324"/>
                </a:lnTo>
                <a:lnTo>
                  <a:pt x="531" y="347"/>
                </a:lnTo>
                <a:lnTo>
                  <a:pt x="532" y="347"/>
                </a:lnTo>
                <a:lnTo>
                  <a:pt x="475" y="365"/>
                </a:lnTo>
                <a:lnTo>
                  <a:pt x="413" y="376"/>
                </a:lnTo>
                <a:lnTo>
                  <a:pt x="415" y="376"/>
                </a:lnTo>
                <a:lnTo>
                  <a:pt x="347" y="379"/>
                </a:lnTo>
                <a:lnTo>
                  <a:pt x="279" y="376"/>
                </a:lnTo>
                <a:lnTo>
                  <a:pt x="281" y="376"/>
                </a:lnTo>
                <a:lnTo>
                  <a:pt x="216" y="365"/>
                </a:lnTo>
                <a:lnTo>
                  <a:pt x="159" y="347"/>
                </a:lnTo>
                <a:lnTo>
                  <a:pt x="161" y="347"/>
                </a:lnTo>
                <a:lnTo>
                  <a:pt x="111" y="324"/>
                </a:lnTo>
                <a:lnTo>
                  <a:pt x="111" y="326"/>
                </a:lnTo>
                <a:lnTo>
                  <a:pt x="90" y="311"/>
                </a:lnTo>
                <a:lnTo>
                  <a:pt x="70" y="297"/>
                </a:lnTo>
                <a:lnTo>
                  <a:pt x="72" y="297"/>
                </a:lnTo>
                <a:lnTo>
                  <a:pt x="54" y="281"/>
                </a:lnTo>
                <a:lnTo>
                  <a:pt x="40" y="265"/>
                </a:lnTo>
                <a:lnTo>
                  <a:pt x="40" y="267"/>
                </a:lnTo>
                <a:lnTo>
                  <a:pt x="29" y="249"/>
                </a:lnTo>
                <a:lnTo>
                  <a:pt x="31" y="249"/>
                </a:lnTo>
                <a:lnTo>
                  <a:pt x="22" y="231"/>
                </a:lnTo>
                <a:lnTo>
                  <a:pt x="22" y="233"/>
                </a:lnTo>
                <a:lnTo>
                  <a:pt x="17" y="215"/>
                </a:lnTo>
                <a:lnTo>
                  <a:pt x="17" y="217"/>
                </a:lnTo>
                <a:lnTo>
                  <a:pt x="15" y="197"/>
                </a:lnTo>
                <a:lnTo>
                  <a:pt x="17" y="177"/>
                </a:lnTo>
                <a:lnTo>
                  <a:pt x="17" y="179"/>
                </a:lnTo>
                <a:lnTo>
                  <a:pt x="22" y="161"/>
                </a:lnTo>
                <a:lnTo>
                  <a:pt x="22" y="163"/>
                </a:lnTo>
                <a:lnTo>
                  <a:pt x="31" y="145"/>
                </a:lnTo>
                <a:lnTo>
                  <a:pt x="29" y="145"/>
                </a:lnTo>
                <a:lnTo>
                  <a:pt x="40" y="127"/>
                </a:lnTo>
                <a:lnTo>
                  <a:pt x="40" y="129"/>
                </a:lnTo>
                <a:lnTo>
                  <a:pt x="54" y="113"/>
                </a:lnTo>
                <a:lnTo>
                  <a:pt x="72" y="97"/>
                </a:lnTo>
                <a:lnTo>
                  <a:pt x="70" y="97"/>
                </a:lnTo>
                <a:lnTo>
                  <a:pt x="90" y="82"/>
                </a:lnTo>
                <a:lnTo>
                  <a:pt x="111" y="70"/>
                </a:lnTo>
                <a:lnTo>
                  <a:pt x="111" y="72"/>
                </a:lnTo>
                <a:lnTo>
                  <a:pt x="161" y="48"/>
                </a:lnTo>
                <a:lnTo>
                  <a:pt x="159" y="48"/>
                </a:lnTo>
                <a:lnTo>
                  <a:pt x="216" y="30"/>
                </a:lnTo>
                <a:lnTo>
                  <a:pt x="281" y="18"/>
                </a:lnTo>
                <a:lnTo>
                  <a:pt x="279" y="18"/>
                </a:lnTo>
                <a:lnTo>
                  <a:pt x="347" y="14"/>
                </a:lnTo>
                <a:lnTo>
                  <a:pt x="347" y="0"/>
                </a:lnTo>
                <a:close/>
              </a:path>
            </a:pathLst>
          </a:custGeom>
          <a:solidFill>
            <a:srgbClr val="FFFF7D"/>
          </a:solidFill>
          <a:ln w="9525">
            <a:noFill/>
            <a:round/>
            <a:headEnd/>
            <a:tailEnd/>
          </a:ln>
        </p:spPr>
        <p:txBody>
          <a:bodyPr/>
          <a:lstStyle/>
          <a:p>
            <a:endParaRPr lang="en-US"/>
          </a:p>
        </p:txBody>
      </p:sp>
      <p:sp>
        <p:nvSpPr>
          <p:cNvPr id="441352" name="Freeform 8"/>
          <p:cNvSpPr>
            <a:spLocks/>
          </p:cNvSpPr>
          <p:nvPr/>
        </p:nvSpPr>
        <p:spPr bwMode="auto">
          <a:xfrm>
            <a:off x="7885113" y="4492625"/>
            <a:ext cx="868362" cy="493713"/>
          </a:xfrm>
          <a:custGeom>
            <a:avLst/>
            <a:gdLst/>
            <a:ahLst/>
            <a:cxnLst>
              <a:cxn ang="0">
                <a:pos x="220" y="3"/>
              </a:cxn>
              <a:cxn ang="0">
                <a:pos x="168" y="12"/>
              </a:cxn>
              <a:cxn ang="0">
                <a:pos x="83" y="44"/>
              </a:cxn>
              <a:cxn ang="0">
                <a:pos x="49" y="68"/>
              </a:cxn>
              <a:cxn ang="0">
                <a:pos x="6" y="125"/>
              </a:cxn>
              <a:cxn ang="0">
                <a:pos x="2" y="141"/>
              </a:cxn>
              <a:cxn ang="0">
                <a:pos x="2" y="170"/>
              </a:cxn>
              <a:cxn ang="0">
                <a:pos x="6" y="186"/>
              </a:cxn>
              <a:cxn ang="0">
                <a:pos x="49" y="243"/>
              </a:cxn>
              <a:cxn ang="0">
                <a:pos x="83" y="266"/>
              </a:cxn>
              <a:cxn ang="0">
                <a:pos x="168" y="298"/>
              </a:cxn>
              <a:cxn ang="0">
                <a:pos x="220" y="307"/>
              </a:cxn>
              <a:cxn ang="0">
                <a:pos x="327" y="307"/>
              </a:cxn>
              <a:cxn ang="0">
                <a:pos x="379" y="298"/>
              </a:cxn>
              <a:cxn ang="0">
                <a:pos x="465" y="266"/>
              </a:cxn>
              <a:cxn ang="0">
                <a:pos x="498" y="243"/>
              </a:cxn>
              <a:cxn ang="0">
                <a:pos x="541" y="186"/>
              </a:cxn>
              <a:cxn ang="0">
                <a:pos x="545" y="170"/>
              </a:cxn>
              <a:cxn ang="0">
                <a:pos x="545" y="141"/>
              </a:cxn>
              <a:cxn ang="0">
                <a:pos x="541" y="125"/>
              </a:cxn>
              <a:cxn ang="0">
                <a:pos x="498" y="68"/>
              </a:cxn>
              <a:cxn ang="0">
                <a:pos x="465" y="44"/>
              </a:cxn>
              <a:cxn ang="0">
                <a:pos x="379" y="12"/>
              </a:cxn>
              <a:cxn ang="0">
                <a:pos x="327" y="3"/>
              </a:cxn>
              <a:cxn ang="0">
                <a:pos x="274" y="14"/>
              </a:cxn>
              <a:cxn ang="0">
                <a:pos x="325" y="17"/>
              </a:cxn>
              <a:cxn ang="0">
                <a:pos x="420" y="39"/>
              </a:cxn>
              <a:cxn ang="0">
                <a:pos x="457" y="59"/>
              </a:cxn>
              <a:cxn ang="0">
                <a:pos x="490" y="78"/>
              </a:cxn>
              <a:cxn ang="0">
                <a:pos x="513" y="103"/>
              </a:cxn>
              <a:cxn ang="0">
                <a:pos x="529" y="130"/>
              </a:cxn>
              <a:cxn ang="0">
                <a:pos x="531" y="143"/>
              </a:cxn>
              <a:cxn ang="0">
                <a:pos x="532" y="155"/>
              </a:cxn>
              <a:cxn ang="0">
                <a:pos x="531" y="168"/>
              </a:cxn>
              <a:cxn ang="0">
                <a:pos x="529" y="180"/>
              </a:cxn>
              <a:cxn ang="0">
                <a:pos x="513" y="207"/>
              </a:cxn>
              <a:cxn ang="0">
                <a:pos x="490" y="232"/>
              </a:cxn>
              <a:cxn ang="0">
                <a:pos x="457" y="252"/>
              </a:cxn>
              <a:cxn ang="0">
                <a:pos x="420" y="272"/>
              </a:cxn>
              <a:cxn ang="0">
                <a:pos x="325" y="293"/>
              </a:cxn>
              <a:cxn ang="0">
                <a:pos x="274" y="297"/>
              </a:cxn>
              <a:cxn ang="0">
                <a:pos x="222" y="293"/>
              </a:cxn>
              <a:cxn ang="0">
                <a:pos x="127" y="272"/>
              </a:cxn>
              <a:cxn ang="0">
                <a:pos x="90" y="252"/>
              </a:cxn>
              <a:cxn ang="0">
                <a:pos x="58" y="232"/>
              </a:cxn>
              <a:cxn ang="0">
                <a:pos x="34" y="207"/>
              </a:cxn>
              <a:cxn ang="0">
                <a:pos x="18" y="180"/>
              </a:cxn>
              <a:cxn ang="0">
                <a:pos x="17" y="168"/>
              </a:cxn>
              <a:cxn ang="0">
                <a:pos x="15" y="155"/>
              </a:cxn>
              <a:cxn ang="0">
                <a:pos x="17" y="143"/>
              </a:cxn>
              <a:cxn ang="0">
                <a:pos x="18" y="130"/>
              </a:cxn>
              <a:cxn ang="0">
                <a:pos x="34" y="103"/>
              </a:cxn>
              <a:cxn ang="0">
                <a:pos x="58" y="78"/>
              </a:cxn>
              <a:cxn ang="0">
                <a:pos x="90" y="59"/>
              </a:cxn>
              <a:cxn ang="0">
                <a:pos x="127" y="39"/>
              </a:cxn>
              <a:cxn ang="0">
                <a:pos x="222" y="17"/>
              </a:cxn>
              <a:cxn ang="0">
                <a:pos x="274" y="14"/>
              </a:cxn>
            </a:cxnLst>
            <a:rect l="0" t="0" r="r" b="b"/>
            <a:pathLst>
              <a:path w="547" h="311">
                <a:moveTo>
                  <a:pt x="274" y="0"/>
                </a:moveTo>
                <a:lnTo>
                  <a:pt x="220" y="3"/>
                </a:lnTo>
                <a:lnTo>
                  <a:pt x="218" y="3"/>
                </a:lnTo>
                <a:lnTo>
                  <a:pt x="168" y="12"/>
                </a:lnTo>
                <a:lnTo>
                  <a:pt x="124" y="25"/>
                </a:lnTo>
                <a:lnTo>
                  <a:pt x="83" y="44"/>
                </a:lnTo>
                <a:lnTo>
                  <a:pt x="83" y="46"/>
                </a:lnTo>
                <a:lnTo>
                  <a:pt x="49" y="68"/>
                </a:lnTo>
                <a:lnTo>
                  <a:pt x="24" y="94"/>
                </a:lnTo>
                <a:lnTo>
                  <a:pt x="6" y="125"/>
                </a:lnTo>
                <a:lnTo>
                  <a:pt x="2" y="139"/>
                </a:lnTo>
                <a:lnTo>
                  <a:pt x="2" y="141"/>
                </a:lnTo>
                <a:lnTo>
                  <a:pt x="0" y="155"/>
                </a:lnTo>
                <a:lnTo>
                  <a:pt x="2" y="170"/>
                </a:lnTo>
                <a:lnTo>
                  <a:pt x="2" y="171"/>
                </a:lnTo>
                <a:lnTo>
                  <a:pt x="6" y="186"/>
                </a:lnTo>
                <a:lnTo>
                  <a:pt x="24" y="216"/>
                </a:lnTo>
                <a:lnTo>
                  <a:pt x="49" y="243"/>
                </a:lnTo>
                <a:lnTo>
                  <a:pt x="83" y="264"/>
                </a:lnTo>
                <a:lnTo>
                  <a:pt x="83" y="266"/>
                </a:lnTo>
                <a:lnTo>
                  <a:pt x="124" y="286"/>
                </a:lnTo>
                <a:lnTo>
                  <a:pt x="168" y="298"/>
                </a:lnTo>
                <a:lnTo>
                  <a:pt x="218" y="307"/>
                </a:lnTo>
                <a:lnTo>
                  <a:pt x="220" y="307"/>
                </a:lnTo>
                <a:lnTo>
                  <a:pt x="274" y="311"/>
                </a:lnTo>
                <a:lnTo>
                  <a:pt x="327" y="307"/>
                </a:lnTo>
                <a:lnTo>
                  <a:pt x="329" y="307"/>
                </a:lnTo>
                <a:lnTo>
                  <a:pt x="379" y="298"/>
                </a:lnTo>
                <a:lnTo>
                  <a:pt x="424" y="286"/>
                </a:lnTo>
                <a:lnTo>
                  <a:pt x="465" y="266"/>
                </a:lnTo>
                <a:lnTo>
                  <a:pt x="465" y="264"/>
                </a:lnTo>
                <a:lnTo>
                  <a:pt x="498" y="243"/>
                </a:lnTo>
                <a:lnTo>
                  <a:pt x="523" y="216"/>
                </a:lnTo>
                <a:lnTo>
                  <a:pt x="541" y="186"/>
                </a:lnTo>
                <a:lnTo>
                  <a:pt x="545" y="171"/>
                </a:lnTo>
                <a:lnTo>
                  <a:pt x="545" y="170"/>
                </a:lnTo>
                <a:lnTo>
                  <a:pt x="547" y="155"/>
                </a:lnTo>
                <a:lnTo>
                  <a:pt x="545" y="141"/>
                </a:lnTo>
                <a:lnTo>
                  <a:pt x="545" y="139"/>
                </a:lnTo>
                <a:lnTo>
                  <a:pt x="541" y="125"/>
                </a:lnTo>
                <a:lnTo>
                  <a:pt x="523" y="94"/>
                </a:lnTo>
                <a:lnTo>
                  <a:pt x="498" y="68"/>
                </a:lnTo>
                <a:lnTo>
                  <a:pt x="465" y="46"/>
                </a:lnTo>
                <a:lnTo>
                  <a:pt x="465" y="44"/>
                </a:lnTo>
                <a:lnTo>
                  <a:pt x="424" y="25"/>
                </a:lnTo>
                <a:lnTo>
                  <a:pt x="379" y="12"/>
                </a:lnTo>
                <a:lnTo>
                  <a:pt x="329" y="3"/>
                </a:lnTo>
                <a:lnTo>
                  <a:pt x="327" y="3"/>
                </a:lnTo>
                <a:lnTo>
                  <a:pt x="274" y="0"/>
                </a:lnTo>
                <a:lnTo>
                  <a:pt x="274" y="14"/>
                </a:lnTo>
                <a:lnTo>
                  <a:pt x="327" y="17"/>
                </a:lnTo>
                <a:lnTo>
                  <a:pt x="325" y="17"/>
                </a:lnTo>
                <a:lnTo>
                  <a:pt x="375" y="26"/>
                </a:lnTo>
                <a:lnTo>
                  <a:pt x="420" y="39"/>
                </a:lnTo>
                <a:lnTo>
                  <a:pt x="418" y="39"/>
                </a:lnTo>
                <a:lnTo>
                  <a:pt x="457" y="59"/>
                </a:lnTo>
                <a:lnTo>
                  <a:pt x="457" y="57"/>
                </a:lnTo>
                <a:lnTo>
                  <a:pt x="490" y="78"/>
                </a:lnTo>
                <a:lnTo>
                  <a:pt x="488" y="78"/>
                </a:lnTo>
                <a:lnTo>
                  <a:pt x="513" y="103"/>
                </a:lnTo>
                <a:lnTo>
                  <a:pt x="513" y="102"/>
                </a:lnTo>
                <a:lnTo>
                  <a:pt x="529" y="130"/>
                </a:lnTo>
                <a:lnTo>
                  <a:pt x="527" y="128"/>
                </a:lnTo>
                <a:lnTo>
                  <a:pt x="531" y="143"/>
                </a:lnTo>
                <a:lnTo>
                  <a:pt x="531" y="141"/>
                </a:lnTo>
                <a:lnTo>
                  <a:pt x="532" y="155"/>
                </a:lnTo>
                <a:lnTo>
                  <a:pt x="531" y="170"/>
                </a:lnTo>
                <a:lnTo>
                  <a:pt x="531" y="168"/>
                </a:lnTo>
                <a:lnTo>
                  <a:pt x="527" y="182"/>
                </a:lnTo>
                <a:lnTo>
                  <a:pt x="529" y="180"/>
                </a:lnTo>
                <a:lnTo>
                  <a:pt x="513" y="209"/>
                </a:lnTo>
                <a:lnTo>
                  <a:pt x="513" y="207"/>
                </a:lnTo>
                <a:lnTo>
                  <a:pt x="488" y="232"/>
                </a:lnTo>
                <a:lnTo>
                  <a:pt x="490" y="232"/>
                </a:lnTo>
                <a:lnTo>
                  <a:pt x="457" y="254"/>
                </a:lnTo>
                <a:lnTo>
                  <a:pt x="457" y="252"/>
                </a:lnTo>
                <a:lnTo>
                  <a:pt x="418" y="272"/>
                </a:lnTo>
                <a:lnTo>
                  <a:pt x="420" y="272"/>
                </a:lnTo>
                <a:lnTo>
                  <a:pt x="375" y="284"/>
                </a:lnTo>
                <a:lnTo>
                  <a:pt x="325" y="293"/>
                </a:lnTo>
                <a:lnTo>
                  <a:pt x="327" y="293"/>
                </a:lnTo>
                <a:lnTo>
                  <a:pt x="274" y="297"/>
                </a:lnTo>
                <a:lnTo>
                  <a:pt x="220" y="293"/>
                </a:lnTo>
                <a:lnTo>
                  <a:pt x="222" y="293"/>
                </a:lnTo>
                <a:lnTo>
                  <a:pt x="172" y="284"/>
                </a:lnTo>
                <a:lnTo>
                  <a:pt x="127" y="272"/>
                </a:lnTo>
                <a:lnTo>
                  <a:pt x="129" y="272"/>
                </a:lnTo>
                <a:lnTo>
                  <a:pt x="90" y="252"/>
                </a:lnTo>
                <a:lnTo>
                  <a:pt x="90" y="254"/>
                </a:lnTo>
                <a:lnTo>
                  <a:pt x="58" y="232"/>
                </a:lnTo>
                <a:lnTo>
                  <a:pt x="59" y="232"/>
                </a:lnTo>
                <a:lnTo>
                  <a:pt x="34" y="207"/>
                </a:lnTo>
                <a:lnTo>
                  <a:pt x="34" y="209"/>
                </a:lnTo>
                <a:lnTo>
                  <a:pt x="18" y="180"/>
                </a:lnTo>
                <a:lnTo>
                  <a:pt x="20" y="182"/>
                </a:lnTo>
                <a:lnTo>
                  <a:pt x="17" y="168"/>
                </a:lnTo>
                <a:lnTo>
                  <a:pt x="17" y="170"/>
                </a:lnTo>
                <a:lnTo>
                  <a:pt x="15" y="155"/>
                </a:lnTo>
                <a:lnTo>
                  <a:pt x="17" y="141"/>
                </a:lnTo>
                <a:lnTo>
                  <a:pt x="17" y="143"/>
                </a:lnTo>
                <a:lnTo>
                  <a:pt x="20" y="128"/>
                </a:lnTo>
                <a:lnTo>
                  <a:pt x="18" y="130"/>
                </a:lnTo>
                <a:lnTo>
                  <a:pt x="34" y="102"/>
                </a:lnTo>
                <a:lnTo>
                  <a:pt x="34" y="103"/>
                </a:lnTo>
                <a:lnTo>
                  <a:pt x="59" y="78"/>
                </a:lnTo>
                <a:lnTo>
                  <a:pt x="58" y="78"/>
                </a:lnTo>
                <a:lnTo>
                  <a:pt x="90" y="57"/>
                </a:lnTo>
                <a:lnTo>
                  <a:pt x="90" y="59"/>
                </a:lnTo>
                <a:lnTo>
                  <a:pt x="129" y="39"/>
                </a:lnTo>
                <a:lnTo>
                  <a:pt x="127" y="39"/>
                </a:lnTo>
                <a:lnTo>
                  <a:pt x="172" y="26"/>
                </a:lnTo>
                <a:lnTo>
                  <a:pt x="222" y="17"/>
                </a:lnTo>
                <a:lnTo>
                  <a:pt x="220" y="17"/>
                </a:lnTo>
                <a:lnTo>
                  <a:pt x="274" y="14"/>
                </a:lnTo>
                <a:lnTo>
                  <a:pt x="274" y="0"/>
                </a:lnTo>
                <a:close/>
              </a:path>
            </a:pathLst>
          </a:custGeom>
          <a:solidFill>
            <a:srgbClr val="FFFF7D"/>
          </a:solidFill>
          <a:ln w="9525">
            <a:noFill/>
            <a:round/>
            <a:headEnd/>
            <a:tailEnd/>
          </a:ln>
        </p:spPr>
        <p:txBody>
          <a:bodyPr/>
          <a:lstStyle/>
          <a:p>
            <a:endParaRPr lang="en-US"/>
          </a:p>
        </p:txBody>
      </p:sp>
      <p:sp>
        <p:nvSpPr>
          <p:cNvPr id="441353" name="Freeform 9"/>
          <p:cNvSpPr>
            <a:spLocks/>
          </p:cNvSpPr>
          <p:nvPr/>
        </p:nvSpPr>
        <p:spPr bwMode="auto">
          <a:xfrm>
            <a:off x="8050213" y="4327525"/>
            <a:ext cx="534987" cy="320675"/>
          </a:xfrm>
          <a:custGeom>
            <a:avLst/>
            <a:gdLst/>
            <a:ahLst/>
            <a:cxnLst>
              <a:cxn ang="0">
                <a:pos x="137" y="2"/>
              </a:cxn>
              <a:cxn ang="0">
                <a:pos x="105" y="7"/>
              </a:cxn>
              <a:cxn ang="0">
                <a:pos x="75" y="16"/>
              </a:cxn>
              <a:cxn ang="0">
                <a:pos x="32" y="43"/>
              </a:cxn>
              <a:cxn ang="0">
                <a:pos x="14" y="61"/>
              </a:cxn>
              <a:cxn ang="0">
                <a:pos x="0" y="100"/>
              </a:cxn>
              <a:cxn ang="0">
                <a:pos x="14" y="141"/>
              </a:cxn>
              <a:cxn ang="0">
                <a:pos x="52" y="172"/>
              </a:cxn>
              <a:cxn ang="0">
                <a:pos x="75" y="186"/>
              </a:cxn>
              <a:cxn ang="0">
                <a:pos x="136" y="200"/>
              </a:cxn>
              <a:cxn ang="0">
                <a:pos x="170" y="202"/>
              </a:cxn>
              <a:cxn ang="0">
                <a:pos x="203" y="200"/>
              </a:cxn>
              <a:cxn ang="0">
                <a:pos x="261" y="186"/>
              </a:cxn>
              <a:cxn ang="0">
                <a:pos x="287" y="173"/>
              </a:cxn>
              <a:cxn ang="0">
                <a:pos x="309" y="159"/>
              </a:cxn>
              <a:cxn ang="0">
                <a:pos x="334" y="121"/>
              </a:cxn>
              <a:cxn ang="0">
                <a:pos x="334" y="79"/>
              </a:cxn>
              <a:cxn ang="0">
                <a:pos x="309" y="43"/>
              </a:cxn>
              <a:cxn ang="0">
                <a:pos x="262" y="16"/>
              </a:cxn>
              <a:cxn ang="0">
                <a:pos x="234" y="7"/>
              </a:cxn>
              <a:cxn ang="0">
                <a:pos x="202" y="2"/>
              </a:cxn>
              <a:cxn ang="0">
                <a:pos x="170" y="14"/>
              </a:cxn>
              <a:cxn ang="0">
                <a:pos x="200" y="16"/>
              </a:cxn>
              <a:cxn ang="0">
                <a:pos x="257" y="30"/>
              </a:cxn>
              <a:cxn ang="0">
                <a:pos x="280" y="41"/>
              </a:cxn>
              <a:cxn ang="0">
                <a:pos x="300" y="53"/>
              </a:cxn>
              <a:cxn ang="0">
                <a:pos x="312" y="70"/>
              </a:cxn>
              <a:cxn ang="0">
                <a:pos x="321" y="84"/>
              </a:cxn>
              <a:cxn ang="0">
                <a:pos x="323" y="102"/>
              </a:cxn>
              <a:cxn ang="0">
                <a:pos x="320" y="118"/>
              </a:cxn>
              <a:cxn ang="0">
                <a:pos x="311" y="134"/>
              </a:cxn>
              <a:cxn ang="0">
                <a:pos x="298" y="148"/>
              </a:cxn>
              <a:cxn ang="0">
                <a:pos x="280" y="161"/>
              </a:cxn>
              <a:cxn ang="0">
                <a:pos x="255" y="172"/>
              </a:cxn>
              <a:cxn ang="0">
                <a:pos x="230" y="181"/>
              </a:cxn>
              <a:cxn ang="0">
                <a:pos x="202" y="186"/>
              </a:cxn>
              <a:cxn ang="0">
                <a:pos x="137" y="186"/>
              </a:cxn>
              <a:cxn ang="0">
                <a:pos x="109" y="181"/>
              </a:cxn>
              <a:cxn ang="0">
                <a:pos x="82" y="172"/>
              </a:cxn>
              <a:cxn ang="0">
                <a:pos x="59" y="161"/>
              </a:cxn>
              <a:cxn ang="0">
                <a:pos x="41" y="148"/>
              </a:cxn>
              <a:cxn ang="0">
                <a:pos x="27" y="134"/>
              </a:cxn>
              <a:cxn ang="0">
                <a:pos x="18" y="118"/>
              </a:cxn>
              <a:cxn ang="0">
                <a:pos x="14" y="102"/>
              </a:cxn>
              <a:cxn ang="0">
                <a:pos x="16" y="84"/>
              </a:cxn>
              <a:cxn ang="0">
                <a:pos x="25" y="70"/>
              </a:cxn>
              <a:cxn ang="0">
                <a:pos x="39" y="53"/>
              </a:cxn>
              <a:cxn ang="0">
                <a:pos x="59" y="41"/>
              </a:cxn>
              <a:cxn ang="0">
                <a:pos x="80" y="30"/>
              </a:cxn>
              <a:cxn ang="0">
                <a:pos x="139" y="16"/>
              </a:cxn>
              <a:cxn ang="0">
                <a:pos x="170" y="14"/>
              </a:cxn>
            </a:cxnLst>
            <a:rect l="0" t="0" r="r" b="b"/>
            <a:pathLst>
              <a:path w="337" h="202">
                <a:moveTo>
                  <a:pt x="170" y="0"/>
                </a:moveTo>
                <a:lnTo>
                  <a:pt x="137" y="2"/>
                </a:lnTo>
                <a:lnTo>
                  <a:pt x="136" y="2"/>
                </a:lnTo>
                <a:lnTo>
                  <a:pt x="105" y="7"/>
                </a:lnTo>
                <a:lnTo>
                  <a:pt x="77" y="16"/>
                </a:lnTo>
                <a:lnTo>
                  <a:pt x="75" y="16"/>
                </a:lnTo>
                <a:lnTo>
                  <a:pt x="52" y="28"/>
                </a:lnTo>
                <a:lnTo>
                  <a:pt x="32" y="43"/>
                </a:lnTo>
                <a:lnTo>
                  <a:pt x="30" y="43"/>
                </a:lnTo>
                <a:lnTo>
                  <a:pt x="14" y="61"/>
                </a:lnTo>
                <a:lnTo>
                  <a:pt x="4" y="79"/>
                </a:lnTo>
                <a:lnTo>
                  <a:pt x="0" y="100"/>
                </a:lnTo>
                <a:lnTo>
                  <a:pt x="4" y="121"/>
                </a:lnTo>
                <a:lnTo>
                  <a:pt x="14" y="141"/>
                </a:lnTo>
                <a:lnTo>
                  <a:pt x="30" y="159"/>
                </a:lnTo>
                <a:lnTo>
                  <a:pt x="52" y="172"/>
                </a:lnTo>
                <a:lnTo>
                  <a:pt x="52" y="173"/>
                </a:lnTo>
                <a:lnTo>
                  <a:pt x="75" y="186"/>
                </a:lnTo>
                <a:lnTo>
                  <a:pt x="105" y="195"/>
                </a:lnTo>
                <a:lnTo>
                  <a:pt x="136" y="200"/>
                </a:lnTo>
                <a:lnTo>
                  <a:pt x="137" y="200"/>
                </a:lnTo>
                <a:lnTo>
                  <a:pt x="170" y="202"/>
                </a:lnTo>
                <a:lnTo>
                  <a:pt x="202" y="200"/>
                </a:lnTo>
                <a:lnTo>
                  <a:pt x="203" y="200"/>
                </a:lnTo>
                <a:lnTo>
                  <a:pt x="234" y="195"/>
                </a:lnTo>
                <a:lnTo>
                  <a:pt x="261" y="186"/>
                </a:lnTo>
                <a:lnTo>
                  <a:pt x="262" y="186"/>
                </a:lnTo>
                <a:lnTo>
                  <a:pt x="287" y="173"/>
                </a:lnTo>
                <a:lnTo>
                  <a:pt x="287" y="172"/>
                </a:lnTo>
                <a:lnTo>
                  <a:pt x="309" y="159"/>
                </a:lnTo>
                <a:lnTo>
                  <a:pt x="323" y="141"/>
                </a:lnTo>
                <a:lnTo>
                  <a:pt x="334" y="121"/>
                </a:lnTo>
                <a:lnTo>
                  <a:pt x="337" y="100"/>
                </a:lnTo>
                <a:lnTo>
                  <a:pt x="334" y="79"/>
                </a:lnTo>
                <a:lnTo>
                  <a:pt x="323" y="61"/>
                </a:lnTo>
                <a:lnTo>
                  <a:pt x="309" y="43"/>
                </a:lnTo>
                <a:lnTo>
                  <a:pt x="287" y="28"/>
                </a:lnTo>
                <a:lnTo>
                  <a:pt x="262" y="16"/>
                </a:lnTo>
                <a:lnTo>
                  <a:pt x="261" y="16"/>
                </a:lnTo>
                <a:lnTo>
                  <a:pt x="234" y="7"/>
                </a:lnTo>
                <a:lnTo>
                  <a:pt x="203" y="2"/>
                </a:lnTo>
                <a:lnTo>
                  <a:pt x="202" y="2"/>
                </a:lnTo>
                <a:lnTo>
                  <a:pt x="170" y="0"/>
                </a:lnTo>
                <a:lnTo>
                  <a:pt x="170" y="14"/>
                </a:lnTo>
                <a:lnTo>
                  <a:pt x="202" y="16"/>
                </a:lnTo>
                <a:lnTo>
                  <a:pt x="200" y="16"/>
                </a:lnTo>
                <a:lnTo>
                  <a:pt x="230" y="21"/>
                </a:lnTo>
                <a:lnTo>
                  <a:pt x="257" y="30"/>
                </a:lnTo>
                <a:lnTo>
                  <a:pt x="255" y="30"/>
                </a:lnTo>
                <a:lnTo>
                  <a:pt x="280" y="41"/>
                </a:lnTo>
                <a:lnTo>
                  <a:pt x="280" y="39"/>
                </a:lnTo>
                <a:lnTo>
                  <a:pt x="300" y="53"/>
                </a:lnTo>
                <a:lnTo>
                  <a:pt x="298" y="53"/>
                </a:lnTo>
                <a:lnTo>
                  <a:pt x="312" y="70"/>
                </a:lnTo>
                <a:lnTo>
                  <a:pt x="312" y="68"/>
                </a:lnTo>
                <a:lnTo>
                  <a:pt x="321" y="84"/>
                </a:lnTo>
                <a:lnTo>
                  <a:pt x="320" y="82"/>
                </a:lnTo>
                <a:lnTo>
                  <a:pt x="323" y="102"/>
                </a:lnTo>
                <a:lnTo>
                  <a:pt x="323" y="98"/>
                </a:lnTo>
                <a:lnTo>
                  <a:pt x="320" y="118"/>
                </a:lnTo>
                <a:lnTo>
                  <a:pt x="320" y="116"/>
                </a:lnTo>
                <a:lnTo>
                  <a:pt x="311" y="134"/>
                </a:lnTo>
                <a:lnTo>
                  <a:pt x="312" y="132"/>
                </a:lnTo>
                <a:lnTo>
                  <a:pt x="298" y="148"/>
                </a:lnTo>
                <a:lnTo>
                  <a:pt x="300" y="148"/>
                </a:lnTo>
                <a:lnTo>
                  <a:pt x="280" y="161"/>
                </a:lnTo>
                <a:lnTo>
                  <a:pt x="280" y="159"/>
                </a:lnTo>
                <a:lnTo>
                  <a:pt x="255" y="172"/>
                </a:lnTo>
                <a:lnTo>
                  <a:pt x="257" y="172"/>
                </a:lnTo>
                <a:lnTo>
                  <a:pt x="230" y="181"/>
                </a:lnTo>
                <a:lnTo>
                  <a:pt x="200" y="186"/>
                </a:lnTo>
                <a:lnTo>
                  <a:pt x="202" y="186"/>
                </a:lnTo>
                <a:lnTo>
                  <a:pt x="170" y="188"/>
                </a:lnTo>
                <a:lnTo>
                  <a:pt x="137" y="186"/>
                </a:lnTo>
                <a:lnTo>
                  <a:pt x="139" y="186"/>
                </a:lnTo>
                <a:lnTo>
                  <a:pt x="109" y="181"/>
                </a:lnTo>
                <a:lnTo>
                  <a:pt x="80" y="172"/>
                </a:lnTo>
                <a:lnTo>
                  <a:pt x="82" y="172"/>
                </a:lnTo>
                <a:lnTo>
                  <a:pt x="59" y="159"/>
                </a:lnTo>
                <a:lnTo>
                  <a:pt x="59" y="161"/>
                </a:lnTo>
                <a:lnTo>
                  <a:pt x="39" y="148"/>
                </a:lnTo>
                <a:lnTo>
                  <a:pt x="41" y="148"/>
                </a:lnTo>
                <a:lnTo>
                  <a:pt x="25" y="132"/>
                </a:lnTo>
                <a:lnTo>
                  <a:pt x="27" y="134"/>
                </a:lnTo>
                <a:lnTo>
                  <a:pt x="18" y="116"/>
                </a:lnTo>
                <a:lnTo>
                  <a:pt x="18" y="118"/>
                </a:lnTo>
                <a:lnTo>
                  <a:pt x="14" y="98"/>
                </a:lnTo>
                <a:lnTo>
                  <a:pt x="14" y="102"/>
                </a:lnTo>
                <a:lnTo>
                  <a:pt x="18" y="82"/>
                </a:lnTo>
                <a:lnTo>
                  <a:pt x="16" y="84"/>
                </a:lnTo>
                <a:lnTo>
                  <a:pt x="25" y="68"/>
                </a:lnTo>
                <a:lnTo>
                  <a:pt x="25" y="70"/>
                </a:lnTo>
                <a:lnTo>
                  <a:pt x="41" y="53"/>
                </a:lnTo>
                <a:lnTo>
                  <a:pt x="39" y="53"/>
                </a:lnTo>
                <a:lnTo>
                  <a:pt x="59" y="39"/>
                </a:lnTo>
                <a:lnTo>
                  <a:pt x="59" y="41"/>
                </a:lnTo>
                <a:lnTo>
                  <a:pt x="82" y="30"/>
                </a:lnTo>
                <a:lnTo>
                  <a:pt x="80" y="30"/>
                </a:lnTo>
                <a:lnTo>
                  <a:pt x="109" y="21"/>
                </a:lnTo>
                <a:lnTo>
                  <a:pt x="139" y="16"/>
                </a:lnTo>
                <a:lnTo>
                  <a:pt x="137" y="16"/>
                </a:lnTo>
                <a:lnTo>
                  <a:pt x="170" y="14"/>
                </a:lnTo>
                <a:lnTo>
                  <a:pt x="170" y="0"/>
                </a:lnTo>
                <a:close/>
              </a:path>
            </a:pathLst>
          </a:custGeom>
          <a:solidFill>
            <a:srgbClr val="FFFF7D"/>
          </a:solidFill>
          <a:ln w="9525">
            <a:noFill/>
            <a:round/>
            <a:headEnd/>
            <a:tailEnd/>
          </a:ln>
        </p:spPr>
        <p:txBody>
          <a:bodyPr/>
          <a:lstStyle/>
          <a:p>
            <a:endParaRPr lang="en-US"/>
          </a:p>
        </p:txBody>
      </p:sp>
      <p:sp>
        <p:nvSpPr>
          <p:cNvPr id="441354" name="Freeform 10"/>
          <p:cNvSpPr>
            <a:spLocks/>
          </p:cNvSpPr>
          <p:nvPr/>
        </p:nvSpPr>
        <p:spPr bwMode="auto">
          <a:xfrm>
            <a:off x="4941888" y="2068513"/>
            <a:ext cx="1271587" cy="503237"/>
          </a:xfrm>
          <a:custGeom>
            <a:avLst/>
            <a:gdLst/>
            <a:ahLst/>
            <a:cxnLst>
              <a:cxn ang="0">
                <a:pos x="787" y="310"/>
              </a:cxn>
              <a:cxn ang="0">
                <a:pos x="794" y="302"/>
              </a:cxn>
              <a:cxn ang="0">
                <a:pos x="7" y="302"/>
              </a:cxn>
              <a:cxn ang="0">
                <a:pos x="14" y="310"/>
              </a:cxn>
              <a:cxn ang="0">
                <a:pos x="14" y="7"/>
              </a:cxn>
              <a:cxn ang="0">
                <a:pos x="7" y="14"/>
              </a:cxn>
              <a:cxn ang="0">
                <a:pos x="794" y="14"/>
              </a:cxn>
              <a:cxn ang="0">
                <a:pos x="787" y="7"/>
              </a:cxn>
              <a:cxn ang="0">
                <a:pos x="787" y="310"/>
              </a:cxn>
              <a:cxn ang="0">
                <a:pos x="801" y="317"/>
              </a:cxn>
              <a:cxn ang="0">
                <a:pos x="801" y="0"/>
              </a:cxn>
              <a:cxn ang="0">
                <a:pos x="0" y="0"/>
              </a:cxn>
              <a:cxn ang="0">
                <a:pos x="0" y="317"/>
              </a:cxn>
              <a:cxn ang="0">
                <a:pos x="801" y="317"/>
              </a:cxn>
              <a:cxn ang="0">
                <a:pos x="787" y="310"/>
              </a:cxn>
            </a:cxnLst>
            <a:rect l="0" t="0" r="r" b="b"/>
            <a:pathLst>
              <a:path w="801" h="317">
                <a:moveTo>
                  <a:pt x="787" y="310"/>
                </a:moveTo>
                <a:lnTo>
                  <a:pt x="794" y="302"/>
                </a:lnTo>
                <a:lnTo>
                  <a:pt x="7" y="302"/>
                </a:lnTo>
                <a:lnTo>
                  <a:pt x="14" y="310"/>
                </a:lnTo>
                <a:lnTo>
                  <a:pt x="14" y="7"/>
                </a:lnTo>
                <a:lnTo>
                  <a:pt x="7" y="14"/>
                </a:lnTo>
                <a:lnTo>
                  <a:pt x="794" y="14"/>
                </a:lnTo>
                <a:lnTo>
                  <a:pt x="787" y="7"/>
                </a:lnTo>
                <a:lnTo>
                  <a:pt x="787" y="310"/>
                </a:lnTo>
                <a:lnTo>
                  <a:pt x="801" y="317"/>
                </a:lnTo>
                <a:lnTo>
                  <a:pt x="801" y="0"/>
                </a:lnTo>
                <a:lnTo>
                  <a:pt x="0" y="0"/>
                </a:lnTo>
                <a:lnTo>
                  <a:pt x="0" y="317"/>
                </a:lnTo>
                <a:lnTo>
                  <a:pt x="801" y="317"/>
                </a:lnTo>
                <a:lnTo>
                  <a:pt x="787" y="310"/>
                </a:lnTo>
                <a:close/>
              </a:path>
            </a:pathLst>
          </a:custGeom>
          <a:solidFill>
            <a:srgbClr val="FFFF7D"/>
          </a:solidFill>
          <a:ln w="9525">
            <a:noFill/>
            <a:round/>
            <a:headEnd/>
            <a:tailEnd/>
          </a:ln>
        </p:spPr>
        <p:txBody>
          <a:bodyPr/>
          <a:lstStyle/>
          <a:p>
            <a:endParaRPr lang="en-US"/>
          </a:p>
        </p:txBody>
      </p:sp>
      <p:sp>
        <p:nvSpPr>
          <p:cNvPr id="441355" name="Freeform 11"/>
          <p:cNvSpPr>
            <a:spLocks/>
          </p:cNvSpPr>
          <p:nvPr/>
        </p:nvSpPr>
        <p:spPr bwMode="auto">
          <a:xfrm>
            <a:off x="4941888" y="3032125"/>
            <a:ext cx="1271587" cy="501650"/>
          </a:xfrm>
          <a:custGeom>
            <a:avLst/>
            <a:gdLst/>
            <a:ahLst/>
            <a:cxnLst>
              <a:cxn ang="0">
                <a:pos x="787" y="309"/>
              </a:cxn>
              <a:cxn ang="0">
                <a:pos x="794" y="302"/>
              </a:cxn>
              <a:cxn ang="0">
                <a:pos x="7" y="302"/>
              </a:cxn>
              <a:cxn ang="0">
                <a:pos x="14" y="309"/>
              </a:cxn>
              <a:cxn ang="0">
                <a:pos x="14" y="7"/>
              </a:cxn>
              <a:cxn ang="0">
                <a:pos x="7" y="14"/>
              </a:cxn>
              <a:cxn ang="0">
                <a:pos x="794" y="14"/>
              </a:cxn>
              <a:cxn ang="0">
                <a:pos x="787" y="7"/>
              </a:cxn>
              <a:cxn ang="0">
                <a:pos x="787" y="309"/>
              </a:cxn>
              <a:cxn ang="0">
                <a:pos x="801" y="316"/>
              </a:cxn>
              <a:cxn ang="0">
                <a:pos x="801" y="0"/>
              </a:cxn>
              <a:cxn ang="0">
                <a:pos x="0" y="0"/>
              </a:cxn>
              <a:cxn ang="0">
                <a:pos x="0" y="316"/>
              </a:cxn>
              <a:cxn ang="0">
                <a:pos x="801" y="316"/>
              </a:cxn>
              <a:cxn ang="0">
                <a:pos x="787" y="309"/>
              </a:cxn>
            </a:cxnLst>
            <a:rect l="0" t="0" r="r" b="b"/>
            <a:pathLst>
              <a:path w="801" h="316">
                <a:moveTo>
                  <a:pt x="787" y="309"/>
                </a:moveTo>
                <a:lnTo>
                  <a:pt x="794" y="302"/>
                </a:lnTo>
                <a:lnTo>
                  <a:pt x="7" y="302"/>
                </a:lnTo>
                <a:lnTo>
                  <a:pt x="14" y="309"/>
                </a:lnTo>
                <a:lnTo>
                  <a:pt x="14" y="7"/>
                </a:lnTo>
                <a:lnTo>
                  <a:pt x="7" y="14"/>
                </a:lnTo>
                <a:lnTo>
                  <a:pt x="794" y="14"/>
                </a:lnTo>
                <a:lnTo>
                  <a:pt x="787" y="7"/>
                </a:lnTo>
                <a:lnTo>
                  <a:pt x="787" y="309"/>
                </a:lnTo>
                <a:lnTo>
                  <a:pt x="801" y="316"/>
                </a:lnTo>
                <a:lnTo>
                  <a:pt x="801" y="0"/>
                </a:lnTo>
                <a:lnTo>
                  <a:pt x="0" y="0"/>
                </a:lnTo>
                <a:lnTo>
                  <a:pt x="0" y="316"/>
                </a:lnTo>
                <a:lnTo>
                  <a:pt x="801" y="316"/>
                </a:lnTo>
                <a:lnTo>
                  <a:pt x="787" y="309"/>
                </a:lnTo>
                <a:close/>
              </a:path>
            </a:pathLst>
          </a:custGeom>
          <a:solidFill>
            <a:srgbClr val="FFFF7D"/>
          </a:solidFill>
          <a:ln w="9525">
            <a:noFill/>
            <a:round/>
            <a:headEnd/>
            <a:tailEnd/>
          </a:ln>
        </p:spPr>
        <p:txBody>
          <a:bodyPr/>
          <a:lstStyle/>
          <a:p>
            <a:endParaRPr lang="en-US"/>
          </a:p>
        </p:txBody>
      </p:sp>
      <p:sp>
        <p:nvSpPr>
          <p:cNvPr id="441356" name="Freeform 12"/>
          <p:cNvSpPr>
            <a:spLocks/>
          </p:cNvSpPr>
          <p:nvPr/>
        </p:nvSpPr>
        <p:spPr bwMode="auto">
          <a:xfrm>
            <a:off x="4948238" y="5935663"/>
            <a:ext cx="1265237" cy="504825"/>
          </a:xfrm>
          <a:custGeom>
            <a:avLst/>
            <a:gdLst/>
            <a:ahLst/>
            <a:cxnLst>
              <a:cxn ang="0">
                <a:pos x="783" y="311"/>
              </a:cxn>
              <a:cxn ang="0">
                <a:pos x="790" y="304"/>
              </a:cxn>
              <a:cxn ang="0">
                <a:pos x="7" y="304"/>
              </a:cxn>
              <a:cxn ang="0">
                <a:pos x="14" y="311"/>
              </a:cxn>
              <a:cxn ang="0">
                <a:pos x="14" y="7"/>
              </a:cxn>
              <a:cxn ang="0">
                <a:pos x="7" y="14"/>
              </a:cxn>
              <a:cxn ang="0">
                <a:pos x="790" y="14"/>
              </a:cxn>
              <a:cxn ang="0">
                <a:pos x="783" y="7"/>
              </a:cxn>
              <a:cxn ang="0">
                <a:pos x="783" y="311"/>
              </a:cxn>
              <a:cxn ang="0">
                <a:pos x="797" y="318"/>
              </a:cxn>
              <a:cxn ang="0">
                <a:pos x="797" y="0"/>
              </a:cxn>
              <a:cxn ang="0">
                <a:pos x="0" y="0"/>
              </a:cxn>
              <a:cxn ang="0">
                <a:pos x="0" y="318"/>
              </a:cxn>
              <a:cxn ang="0">
                <a:pos x="797" y="318"/>
              </a:cxn>
              <a:cxn ang="0">
                <a:pos x="783" y="311"/>
              </a:cxn>
            </a:cxnLst>
            <a:rect l="0" t="0" r="r" b="b"/>
            <a:pathLst>
              <a:path w="797" h="318">
                <a:moveTo>
                  <a:pt x="783" y="311"/>
                </a:moveTo>
                <a:lnTo>
                  <a:pt x="790" y="304"/>
                </a:lnTo>
                <a:lnTo>
                  <a:pt x="7" y="304"/>
                </a:lnTo>
                <a:lnTo>
                  <a:pt x="14" y="311"/>
                </a:lnTo>
                <a:lnTo>
                  <a:pt x="14" y="7"/>
                </a:lnTo>
                <a:lnTo>
                  <a:pt x="7" y="14"/>
                </a:lnTo>
                <a:lnTo>
                  <a:pt x="790" y="14"/>
                </a:lnTo>
                <a:lnTo>
                  <a:pt x="783" y="7"/>
                </a:lnTo>
                <a:lnTo>
                  <a:pt x="783" y="311"/>
                </a:lnTo>
                <a:lnTo>
                  <a:pt x="797" y="318"/>
                </a:lnTo>
                <a:lnTo>
                  <a:pt x="797" y="0"/>
                </a:lnTo>
                <a:lnTo>
                  <a:pt x="0" y="0"/>
                </a:lnTo>
                <a:lnTo>
                  <a:pt x="0" y="318"/>
                </a:lnTo>
                <a:lnTo>
                  <a:pt x="797" y="318"/>
                </a:lnTo>
                <a:lnTo>
                  <a:pt x="783" y="311"/>
                </a:lnTo>
                <a:close/>
              </a:path>
            </a:pathLst>
          </a:custGeom>
          <a:solidFill>
            <a:srgbClr val="FFFF7D"/>
          </a:solidFill>
          <a:ln w="9525">
            <a:noFill/>
            <a:round/>
            <a:headEnd/>
            <a:tailEnd/>
          </a:ln>
        </p:spPr>
        <p:txBody>
          <a:bodyPr/>
          <a:lstStyle/>
          <a:p>
            <a:endParaRPr lang="en-US"/>
          </a:p>
        </p:txBody>
      </p:sp>
      <p:sp>
        <p:nvSpPr>
          <p:cNvPr id="441357" name="Freeform 13"/>
          <p:cNvSpPr>
            <a:spLocks/>
          </p:cNvSpPr>
          <p:nvPr/>
        </p:nvSpPr>
        <p:spPr bwMode="auto">
          <a:xfrm>
            <a:off x="2924175" y="1104900"/>
            <a:ext cx="1271588" cy="550863"/>
          </a:xfrm>
          <a:custGeom>
            <a:avLst/>
            <a:gdLst/>
            <a:ahLst/>
            <a:cxnLst>
              <a:cxn ang="0">
                <a:pos x="14" y="7"/>
              </a:cxn>
              <a:cxn ang="0">
                <a:pos x="7" y="15"/>
              </a:cxn>
              <a:cxn ang="0">
                <a:pos x="794" y="15"/>
              </a:cxn>
              <a:cxn ang="0">
                <a:pos x="787" y="7"/>
              </a:cxn>
              <a:cxn ang="0">
                <a:pos x="787" y="340"/>
              </a:cxn>
              <a:cxn ang="0">
                <a:pos x="794" y="333"/>
              </a:cxn>
              <a:cxn ang="0">
                <a:pos x="7" y="333"/>
              </a:cxn>
              <a:cxn ang="0">
                <a:pos x="14" y="340"/>
              </a:cxn>
              <a:cxn ang="0">
                <a:pos x="14" y="7"/>
              </a:cxn>
              <a:cxn ang="0">
                <a:pos x="0" y="0"/>
              </a:cxn>
              <a:cxn ang="0">
                <a:pos x="0" y="347"/>
              </a:cxn>
              <a:cxn ang="0">
                <a:pos x="801" y="347"/>
              </a:cxn>
              <a:cxn ang="0">
                <a:pos x="801" y="0"/>
              </a:cxn>
              <a:cxn ang="0">
                <a:pos x="0" y="0"/>
              </a:cxn>
              <a:cxn ang="0">
                <a:pos x="14" y="7"/>
              </a:cxn>
            </a:cxnLst>
            <a:rect l="0" t="0" r="r" b="b"/>
            <a:pathLst>
              <a:path w="801" h="347">
                <a:moveTo>
                  <a:pt x="14" y="7"/>
                </a:moveTo>
                <a:lnTo>
                  <a:pt x="7" y="15"/>
                </a:lnTo>
                <a:lnTo>
                  <a:pt x="794" y="15"/>
                </a:lnTo>
                <a:lnTo>
                  <a:pt x="787" y="7"/>
                </a:lnTo>
                <a:lnTo>
                  <a:pt x="787" y="340"/>
                </a:lnTo>
                <a:lnTo>
                  <a:pt x="794" y="333"/>
                </a:lnTo>
                <a:lnTo>
                  <a:pt x="7" y="333"/>
                </a:lnTo>
                <a:lnTo>
                  <a:pt x="14" y="340"/>
                </a:lnTo>
                <a:lnTo>
                  <a:pt x="14" y="7"/>
                </a:lnTo>
                <a:lnTo>
                  <a:pt x="0" y="0"/>
                </a:lnTo>
                <a:lnTo>
                  <a:pt x="0" y="347"/>
                </a:lnTo>
                <a:lnTo>
                  <a:pt x="801" y="347"/>
                </a:lnTo>
                <a:lnTo>
                  <a:pt x="801" y="0"/>
                </a:lnTo>
                <a:lnTo>
                  <a:pt x="0" y="0"/>
                </a:lnTo>
                <a:lnTo>
                  <a:pt x="14" y="7"/>
                </a:lnTo>
                <a:close/>
              </a:path>
            </a:pathLst>
          </a:custGeom>
          <a:solidFill>
            <a:srgbClr val="FFFF7D"/>
          </a:solidFill>
          <a:ln w="9525">
            <a:noFill/>
            <a:round/>
            <a:headEnd/>
            <a:tailEnd/>
          </a:ln>
        </p:spPr>
        <p:txBody>
          <a:bodyPr/>
          <a:lstStyle/>
          <a:p>
            <a:endParaRPr lang="en-US"/>
          </a:p>
        </p:txBody>
      </p:sp>
      <p:sp>
        <p:nvSpPr>
          <p:cNvPr id="441358" name="Rectangle 14"/>
          <p:cNvSpPr>
            <a:spLocks noChangeArrowheads="1"/>
          </p:cNvSpPr>
          <p:nvPr/>
        </p:nvSpPr>
        <p:spPr bwMode="auto">
          <a:xfrm>
            <a:off x="3046413" y="1250950"/>
            <a:ext cx="1112837" cy="317500"/>
          </a:xfrm>
          <a:prstGeom prst="rect">
            <a:avLst/>
          </a:prstGeom>
          <a:noFill/>
          <a:ln w="9525">
            <a:noFill/>
            <a:miter lim="800000"/>
            <a:headEnd/>
            <a:tailEnd/>
          </a:ln>
        </p:spPr>
        <p:txBody>
          <a:bodyPr wrap="none" lIns="0" tIns="0" rIns="0" bIns="0">
            <a:spAutoFit/>
          </a:bodyPr>
          <a:lstStyle/>
          <a:p>
            <a:pPr eaLnBrk="0" hangingPunct="0">
              <a:buSzTx/>
              <a:buFont typeface="Monotype Sorts" pitchFamily="2" charset="2"/>
              <a:buNone/>
            </a:pPr>
            <a:r>
              <a:rPr kumimoji="1" lang="en-US" sz="1900" b="0">
                <a:solidFill>
                  <a:srgbClr val="FFFF7D"/>
                </a:solidFill>
                <a:latin typeface="Arial" charset="0"/>
              </a:rPr>
              <a:t>CORTEX</a:t>
            </a:r>
            <a:endParaRPr kumimoji="1" lang="en-US" sz="1600" b="0">
              <a:solidFill>
                <a:srgbClr val="000000"/>
              </a:solidFill>
              <a:latin typeface="Arial Black" pitchFamily="34" charset="0"/>
            </a:endParaRPr>
          </a:p>
        </p:txBody>
      </p:sp>
      <p:sp>
        <p:nvSpPr>
          <p:cNvPr id="441359" name="Freeform 15"/>
          <p:cNvSpPr>
            <a:spLocks/>
          </p:cNvSpPr>
          <p:nvPr/>
        </p:nvSpPr>
        <p:spPr bwMode="auto">
          <a:xfrm>
            <a:off x="2924175" y="2068513"/>
            <a:ext cx="1271588" cy="503237"/>
          </a:xfrm>
          <a:custGeom>
            <a:avLst/>
            <a:gdLst/>
            <a:ahLst/>
            <a:cxnLst>
              <a:cxn ang="0">
                <a:pos x="0" y="317"/>
              </a:cxn>
              <a:cxn ang="0">
                <a:pos x="801" y="317"/>
              </a:cxn>
              <a:cxn ang="0">
                <a:pos x="801" y="0"/>
              </a:cxn>
              <a:cxn ang="0">
                <a:pos x="0" y="0"/>
              </a:cxn>
              <a:cxn ang="0">
                <a:pos x="0" y="317"/>
              </a:cxn>
              <a:cxn ang="0">
                <a:pos x="14" y="310"/>
              </a:cxn>
              <a:cxn ang="0">
                <a:pos x="14" y="7"/>
              </a:cxn>
              <a:cxn ang="0">
                <a:pos x="7" y="14"/>
              </a:cxn>
              <a:cxn ang="0">
                <a:pos x="794" y="14"/>
              </a:cxn>
              <a:cxn ang="0">
                <a:pos x="787" y="7"/>
              </a:cxn>
              <a:cxn ang="0">
                <a:pos x="787" y="310"/>
              </a:cxn>
              <a:cxn ang="0">
                <a:pos x="794" y="302"/>
              </a:cxn>
              <a:cxn ang="0">
                <a:pos x="7" y="302"/>
              </a:cxn>
              <a:cxn ang="0">
                <a:pos x="14" y="310"/>
              </a:cxn>
              <a:cxn ang="0">
                <a:pos x="0" y="317"/>
              </a:cxn>
            </a:cxnLst>
            <a:rect l="0" t="0" r="r" b="b"/>
            <a:pathLst>
              <a:path w="801" h="317">
                <a:moveTo>
                  <a:pt x="0" y="317"/>
                </a:moveTo>
                <a:lnTo>
                  <a:pt x="801" y="317"/>
                </a:lnTo>
                <a:lnTo>
                  <a:pt x="801" y="0"/>
                </a:lnTo>
                <a:lnTo>
                  <a:pt x="0" y="0"/>
                </a:lnTo>
                <a:lnTo>
                  <a:pt x="0" y="317"/>
                </a:lnTo>
                <a:lnTo>
                  <a:pt x="14" y="310"/>
                </a:lnTo>
                <a:lnTo>
                  <a:pt x="14" y="7"/>
                </a:lnTo>
                <a:lnTo>
                  <a:pt x="7" y="14"/>
                </a:lnTo>
                <a:lnTo>
                  <a:pt x="794" y="14"/>
                </a:lnTo>
                <a:lnTo>
                  <a:pt x="787" y="7"/>
                </a:lnTo>
                <a:lnTo>
                  <a:pt x="787" y="310"/>
                </a:lnTo>
                <a:lnTo>
                  <a:pt x="794" y="302"/>
                </a:lnTo>
                <a:lnTo>
                  <a:pt x="7" y="302"/>
                </a:lnTo>
                <a:lnTo>
                  <a:pt x="14" y="310"/>
                </a:lnTo>
                <a:lnTo>
                  <a:pt x="0" y="317"/>
                </a:lnTo>
                <a:close/>
              </a:path>
            </a:pathLst>
          </a:custGeom>
          <a:solidFill>
            <a:srgbClr val="FFFF7D"/>
          </a:solidFill>
          <a:ln w="9525">
            <a:noFill/>
            <a:round/>
            <a:headEnd/>
            <a:tailEnd/>
          </a:ln>
        </p:spPr>
        <p:txBody>
          <a:bodyPr/>
          <a:lstStyle/>
          <a:p>
            <a:endParaRPr lang="en-US"/>
          </a:p>
        </p:txBody>
      </p:sp>
      <p:sp>
        <p:nvSpPr>
          <p:cNvPr id="441360" name="Rectangle 16"/>
          <p:cNvSpPr>
            <a:spLocks noChangeArrowheads="1"/>
          </p:cNvSpPr>
          <p:nvPr/>
        </p:nvSpPr>
        <p:spPr bwMode="auto">
          <a:xfrm>
            <a:off x="3275013" y="2190750"/>
            <a:ext cx="657225" cy="317500"/>
          </a:xfrm>
          <a:prstGeom prst="rect">
            <a:avLst/>
          </a:prstGeom>
          <a:noFill/>
          <a:ln w="9525">
            <a:noFill/>
            <a:miter lim="800000"/>
            <a:headEnd/>
            <a:tailEnd/>
          </a:ln>
        </p:spPr>
        <p:txBody>
          <a:bodyPr wrap="none" lIns="0" tIns="0" rIns="0" bIns="0">
            <a:spAutoFit/>
          </a:bodyPr>
          <a:lstStyle/>
          <a:p>
            <a:pPr eaLnBrk="0" hangingPunct="0">
              <a:buSzTx/>
              <a:buFont typeface="Monotype Sorts" pitchFamily="2" charset="2"/>
              <a:buNone/>
            </a:pPr>
            <a:r>
              <a:rPr kumimoji="1" lang="en-US" sz="1900" b="0">
                <a:solidFill>
                  <a:srgbClr val="FFFF7D"/>
                </a:solidFill>
                <a:latin typeface="Arial" charset="0"/>
              </a:rPr>
              <a:t>MGB</a:t>
            </a:r>
            <a:endParaRPr kumimoji="1" lang="en-US" sz="1600" b="0">
              <a:solidFill>
                <a:srgbClr val="000000"/>
              </a:solidFill>
              <a:latin typeface="Arial Black" pitchFamily="34" charset="0"/>
            </a:endParaRPr>
          </a:p>
        </p:txBody>
      </p:sp>
      <p:sp>
        <p:nvSpPr>
          <p:cNvPr id="441361" name="Freeform 17"/>
          <p:cNvSpPr>
            <a:spLocks/>
          </p:cNvSpPr>
          <p:nvPr/>
        </p:nvSpPr>
        <p:spPr bwMode="auto">
          <a:xfrm>
            <a:off x="2924175" y="3032125"/>
            <a:ext cx="1271588" cy="501650"/>
          </a:xfrm>
          <a:custGeom>
            <a:avLst/>
            <a:gdLst/>
            <a:ahLst/>
            <a:cxnLst>
              <a:cxn ang="0">
                <a:pos x="0" y="316"/>
              </a:cxn>
              <a:cxn ang="0">
                <a:pos x="801" y="316"/>
              </a:cxn>
              <a:cxn ang="0">
                <a:pos x="801" y="0"/>
              </a:cxn>
              <a:cxn ang="0">
                <a:pos x="0" y="0"/>
              </a:cxn>
              <a:cxn ang="0">
                <a:pos x="0" y="316"/>
              </a:cxn>
              <a:cxn ang="0">
                <a:pos x="14" y="309"/>
              </a:cxn>
              <a:cxn ang="0">
                <a:pos x="14" y="7"/>
              </a:cxn>
              <a:cxn ang="0">
                <a:pos x="7" y="14"/>
              </a:cxn>
              <a:cxn ang="0">
                <a:pos x="794" y="14"/>
              </a:cxn>
              <a:cxn ang="0">
                <a:pos x="787" y="7"/>
              </a:cxn>
              <a:cxn ang="0">
                <a:pos x="787" y="309"/>
              </a:cxn>
              <a:cxn ang="0">
                <a:pos x="794" y="302"/>
              </a:cxn>
              <a:cxn ang="0">
                <a:pos x="7" y="302"/>
              </a:cxn>
              <a:cxn ang="0">
                <a:pos x="14" y="309"/>
              </a:cxn>
              <a:cxn ang="0">
                <a:pos x="0" y="316"/>
              </a:cxn>
            </a:cxnLst>
            <a:rect l="0" t="0" r="r" b="b"/>
            <a:pathLst>
              <a:path w="801" h="316">
                <a:moveTo>
                  <a:pt x="0" y="316"/>
                </a:moveTo>
                <a:lnTo>
                  <a:pt x="801" y="316"/>
                </a:lnTo>
                <a:lnTo>
                  <a:pt x="801" y="0"/>
                </a:lnTo>
                <a:lnTo>
                  <a:pt x="0" y="0"/>
                </a:lnTo>
                <a:lnTo>
                  <a:pt x="0" y="316"/>
                </a:lnTo>
                <a:lnTo>
                  <a:pt x="14" y="309"/>
                </a:lnTo>
                <a:lnTo>
                  <a:pt x="14" y="7"/>
                </a:lnTo>
                <a:lnTo>
                  <a:pt x="7" y="14"/>
                </a:lnTo>
                <a:lnTo>
                  <a:pt x="794" y="14"/>
                </a:lnTo>
                <a:lnTo>
                  <a:pt x="787" y="7"/>
                </a:lnTo>
                <a:lnTo>
                  <a:pt x="787" y="309"/>
                </a:lnTo>
                <a:lnTo>
                  <a:pt x="794" y="302"/>
                </a:lnTo>
                <a:lnTo>
                  <a:pt x="7" y="302"/>
                </a:lnTo>
                <a:lnTo>
                  <a:pt x="14" y="309"/>
                </a:lnTo>
                <a:lnTo>
                  <a:pt x="0" y="316"/>
                </a:lnTo>
                <a:close/>
              </a:path>
            </a:pathLst>
          </a:custGeom>
          <a:solidFill>
            <a:srgbClr val="FFFF7D"/>
          </a:solidFill>
          <a:ln w="9525">
            <a:noFill/>
            <a:round/>
            <a:headEnd/>
            <a:tailEnd/>
          </a:ln>
        </p:spPr>
        <p:txBody>
          <a:bodyPr/>
          <a:lstStyle/>
          <a:p>
            <a:endParaRPr lang="en-US"/>
          </a:p>
        </p:txBody>
      </p:sp>
      <p:sp>
        <p:nvSpPr>
          <p:cNvPr id="441362" name="Rectangle 18"/>
          <p:cNvSpPr>
            <a:spLocks noChangeArrowheads="1"/>
          </p:cNvSpPr>
          <p:nvPr/>
        </p:nvSpPr>
        <p:spPr bwMode="auto">
          <a:xfrm>
            <a:off x="3429000" y="3154363"/>
            <a:ext cx="349250" cy="317500"/>
          </a:xfrm>
          <a:prstGeom prst="rect">
            <a:avLst/>
          </a:prstGeom>
          <a:noFill/>
          <a:ln w="9525">
            <a:noFill/>
            <a:miter lim="800000"/>
            <a:headEnd/>
            <a:tailEnd/>
          </a:ln>
        </p:spPr>
        <p:txBody>
          <a:bodyPr wrap="none" lIns="0" tIns="0" rIns="0" bIns="0">
            <a:spAutoFit/>
          </a:bodyPr>
          <a:lstStyle/>
          <a:p>
            <a:pPr eaLnBrk="0" hangingPunct="0">
              <a:buSzTx/>
              <a:buFont typeface="Monotype Sorts" pitchFamily="2" charset="2"/>
              <a:buNone/>
            </a:pPr>
            <a:r>
              <a:rPr kumimoji="1" lang="en-US" sz="1900" b="0">
                <a:solidFill>
                  <a:srgbClr val="FFFF7D"/>
                </a:solidFill>
                <a:latin typeface="Arial" charset="0"/>
              </a:rPr>
              <a:t>IC</a:t>
            </a:r>
            <a:endParaRPr kumimoji="1" lang="en-US" sz="1600" b="0">
              <a:solidFill>
                <a:srgbClr val="000000"/>
              </a:solidFill>
              <a:latin typeface="Arial Black" pitchFamily="34" charset="0"/>
            </a:endParaRPr>
          </a:p>
        </p:txBody>
      </p:sp>
      <p:sp>
        <p:nvSpPr>
          <p:cNvPr id="441363" name="Freeform 19"/>
          <p:cNvSpPr>
            <a:spLocks/>
          </p:cNvSpPr>
          <p:nvPr/>
        </p:nvSpPr>
        <p:spPr bwMode="auto">
          <a:xfrm>
            <a:off x="1728788" y="4926013"/>
            <a:ext cx="682625" cy="506412"/>
          </a:xfrm>
          <a:custGeom>
            <a:avLst/>
            <a:gdLst/>
            <a:ahLst/>
            <a:cxnLst>
              <a:cxn ang="0">
                <a:pos x="0" y="319"/>
              </a:cxn>
              <a:cxn ang="0">
                <a:pos x="430" y="319"/>
              </a:cxn>
              <a:cxn ang="0">
                <a:pos x="430" y="0"/>
              </a:cxn>
              <a:cxn ang="0">
                <a:pos x="0" y="0"/>
              </a:cxn>
              <a:cxn ang="0">
                <a:pos x="0" y="319"/>
              </a:cxn>
              <a:cxn ang="0">
                <a:pos x="14" y="312"/>
              </a:cxn>
              <a:cxn ang="0">
                <a:pos x="14" y="8"/>
              </a:cxn>
              <a:cxn ang="0">
                <a:pos x="7" y="15"/>
              </a:cxn>
              <a:cxn ang="0">
                <a:pos x="423" y="15"/>
              </a:cxn>
              <a:cxn ang="0">
                <a:pos x="416" y="8"/>
              </a:cxn>
              <a:cxn ang="0">
                <a:pos x="416" y="312"/>
              </a:cxn>
              <a:cxn ang="0">
                <a:pos x="423" y="305"/>
              </a:cxn>
              <a:cxn ang="0">
                <a:pos x="7" y="305"/>
              </a:cxn>
              <a:cxn ang="0">
                <a:pos x="14" y="312"/>
              </a:cxn>
              <a:cxn ang="0">
                <a:pos x="0" y="319"/>
              </a:cxn>
            </a:cxnLst>
            <a:rect l="0" t="0" r="r" b="b"/>
            <a:pathLst>
              <a:path w="430" h="319">
                <a:moveTo>
                  <a:pt x="0" y="319"/>
                </a:moveTo>
                <a:lnTo>
                  <a:pt x="430" y="319"/>
                </a:lnTo>
                <a:lnTo>
                  <a:pt x="430" y="0"/>
                </a:lnTo>
                <a:lnTo>
                  <a:pt x="0" y="0"/>
                </a:lnTo>
                <a:lnTo>
                  <a:pt x="0" y="319"/>
                </a:lnTo>
                <a:lnTo>
                  <a:pt x="14" y="312"/>
                </a:lnTo>
                <a:lnTo>
                  <a:pt x="14" y="8"/>
                </a:lnTo>
                <a:lnTo>
                  <a:pt x="7" y="15"/>
                </a:lnTo>
                <a:lnTo>
                  <a:pt x="423" y="15"/>
                </a:lnTo>
                <a:lnTo>
                  <a:pt x="416" y="8"/>
                </a:lnTo>
                <a:lnTo>
                  <a:pt x="416" y="312"/>
                </a:lnTo>
                <a:lnTo>
                  <a:pt x="423" y="305"/>
                </a:lnTo>
                <a:lnTo>
                  <a:pt x="7" y="305"/>
                </a:lnTo>
                <a:lnTo>
                  <a:pt x="14" y="312"/>
                </a:lnTo>
                <a:lnTo>
                  <a:pt x="0" y="319"/>
                </a:lnTo>
                <a:close/>
              </a:path>
            </a:pathLst>
          </a:custGeom>
          <a:solidFill>
            <a:srgbClr val="FFFF7D"/>
          </a:solidFill>
          <a:ln w="9525">
            <a:noFill/>
            <a:round/>
            <a:headEnd/>
            <a:tailEnd/>
          </a:ln>
        </p:spPr>
        <p:txBody>
          <a:bodyPr/>
          <a:lstStyle/>
          <a:p>
            <a:endParaRPr lang="en-US"/>
          </a:p>
        </p:txBody>
      </p:sp>
      <p:sp>
        <p:nvSpPr>
          <p:cNvPr id="441364" name="Rectangle 20"/>
          <p:cNvSpPr>
            <a:spLocks noChangeArrowheads="1"/>
          </p:cNvSpPr>
          <p:nvPr/>
        </p:nvSpPr>
        <p:spPr bwMode="auto">
          <a:xfrm>
            <a:off x="1779588" y="5048250"/>
            <a:ext cx="631825" cy="317500"/>
          </a:xfrm>
          <a:prstGeom prst="rect">
            <a:avLst/>
          </a:prstGeom>
          <a:noFill/>
          <a:ln w="9525">
            <a:noFill/>
            <a:miter lim="800000"/>
            <a:headEnd/>
            <a:tailEnd/>
          </a:ln>
        </p:spPr>
        <p:txBody>
          <a:bodyPr wrap="none" lIns="0" tIns="0" rIns="0" bIns="0">
            <a:spAutoFit/>
          </a:bodyPr>
          <a:lstStyle/>
          <a:p>
            <a:pPr eaLnBrk="0" hangingPunct="0">
              <a:buSzTx/>
              <a:buFont typeface="Monotype Sorts" pitchFamily="2" charset="2"/>
              <a:buNone/>
            </a:pPr>
            <a:r>
              <a:rPr kumimoji="1" lang="en-US" sz="1900" b="0">
                <a:solidFill>
                  <a:srgbClr val="FFFF7D"/>
                </a:solidFill>
                <a:latin typeface="Arial" charset="0"/>
              </a:rPr>
              <a:t>DCN</a:t>
            </a:r>
            <a:endParaRPr kumimoji="1" lang="en-US" sz="1600" b="0">
              <a:solidFill>
                <a:srgbClr val="000000"/>
              </a:solidFill>
              <a:latin typeface="Arial Black" pitchFamily="34" charset="0"/>
            </a:endParaRPr>
          </a:p>
        </p:txBody>
      </p:sp>
      <p:sp>
        <p:nvSpPr>
          <p:cNvPr id="441365" name="Freeform 21"/>
          <p:cNvSpPr>
            <a:spLocks/>
          </p:cNvSpPr>
          <p:nvPr/>
        </p:nvSpPr>
        <p:spPr bwMode="auto">
          <a:xfrm>
            <a:off x="1728788" y="5410200"/>
            <a:ext cx="682625" cy="501650"/>
          </a:xfrm>
          <a:custGeom>
            <a:avLst/>
            <a:gdLst/>
            <a:ahLst/>
            <a:cxnLst>
              <a:cxn ang="0">
                <a:pos x="0" y="316"/>
              </a:cxn>
              <a:cxn ang="0">
                <a:pos x="430" y="316"/>
              </a:cxn>
              <a:cxn ang="0">
                <a:pos x="430" y="0"/>
              </a:cxn>
              <a:cxn ang="0">
                <a:pos x="0" y="0"/>
              </a:cxn>
              <a:cxn ang="0">
                <a:pos x="0" y="316"/>
              </a:cxn>
              <a:cxn ang="0">
                <a:pos x="14" y="309"/>
              </a:cxn>
              <a:cxn ang="0">
                <a:pos x="14" y="7"/>
              </a:cxn>
              <a:cxn ang="0">
                <a:pos x="7" y="14"/>
              </a:cxn>
              <a:cxn ang="0">
                <a:pos x="423" y="14"/>
              </a:cxn>
              <a:cxn ang="0">
                <a:pos x="416" y="7"/>
              </a:cxn>
              <a:cxn ang="0">
                <a:pos x="416" y="309"/>
              </a:cxn>
              <a:cxn ang="0">
                <a:pos x="423" y="302"/>
              </a:cxn>
              <a:cxn ang="0">
                <a:pos x="7" y="302"/>
              </a:cxn>
              <a:cxn ang="0">
                <a:pos x="14" y="309"/>
              </a:cxn>
              <a:cxn ang="0">
                <a:pos x="0" y="316"/>
              </a:cxn>
            </a:cxnLst>
            <a:rect l="0" t="0" r="r" b="b"/>
            <a:pathLst>
              <a:path w="430" h="316">
                <a:moveTo>
                  <a:pt x="0" y="316"/>
                </a:moveTo>
                <a:lnTo>
                  <a:pt x="430" y="316"/>
                </a:lnTo>
                <a:lnTo>
                  <a:pt x="430" y="0"/>
                </a:lnTo>
                <a:lnTo>
                  <a:pt x="0" y="0"/>
                </a:lnTo>
                <a:lnTo>
                  <a:pt x="0" y="316"/>
                </a:lnTo>
                <a:lnTo>
                  <a:pt x="14" y="309"/>
                </a:lnTo>
                <a:lnTo>
                  <a:pt x="14" y="7"/>
                </a:lnTo>
                <a:lnTo>
                  <a:pt x="7" y="14"/>
                </a:lnTo>
                <a:lnTo>
                  <a:pt x="423" y="14"/>
                </a:lnTo>
                <a:lnTo>
                  <a:pt x="416" y="7"/>
                </a:lnTo>
                <a:lnTo>
                  <a:pt x="416" y="309"/>
                </a:lnTo>
                <a:lnTo>
                  <a:pt x="423" y="302"/>
                </a:lnTo>
                <a:lnTo>
                  <a:pt x="7" y="302"/>
                </a:lnTo>
                <a:lnTo>
                  <a:pt x="14" y="309"/>
                </a:lnTo>
                <a:lnTo>
                  <a:pt x="0" y="316"/>
                </a:lnTo>
                <a:close/>
              </a:path>
            </a:pathLst>
          </a:custGeom>
          <a:solidFill>
            <a:srgbClr val="FFFF7D"/>
          </a:solidFill>
          <a:ln w="9525">
            <a:noFill/>
            <a:round/>
            <a:headEnd/>
            <a:tailEnd/>
          </a:ln>
        </p:spPr>
        <p:txBody>
          <a:bodyPr/>
          <a:lstStyle/>
          <a:p>
            <a:endParaRPr lang="en-US"/>
          </a:p>
        </p:txBody>
      </p:sp>
      <p:sp>
        <p:nvSpPr>
          <p:cNvPr id="441366" name="Rectangle 22"/>
          <p:cNvSpPr>
            <a:spLocks noChangeArrowheads="1"/>
          </p:cNvSpPr>
          <p:nvPr/>
        </p:nvSpPr>
        <p:spPr bwMode="auto">
          <a:xfrm>
            <a:off x="1790700" y="5532438"/>
            <a:ext cx="617538" cy="317500"/>
          </a:xfrm>
          <a:prstGeom prst="rect">
            <a:avLst/>
          </a:prstGeom>
          <a:noFill/>
          <a:ln w="9525">
            <a:noFill/>
            <a:miter lim="800000"/>
            <a:headEnd/>
            <a:tailEnd/>
          </a:ln>
        </p:spPr>
        <p:txBody>
          <a:bodyPr wrap="none" lIns="0" tIns="0" rIns="0" bIns="0">
            <a:spAutoFit/>
          </a:bodyPr>
          <a:lstStyle/>
          <a:p>
            <a:pPr eaLnBrk="0" hangingPunct="0">
              <a:buSzTx/>
              <a:buFont typeface="Monotype Sorts" pitchFamily="2" charset="2"/>
              <a:buNone/>
            </a:pPr>
            <a:r>
              <a:rPr kumimoji="1" lang="en-US" sz="1900" b="0">
                <a:solidFill>
                  <a:srgbClr val="FFFF7D"/>
                </a:solidFill>
                <a:latin typeface="Arial" charset="0"/>
              </a:rPr>
              <a:t>VCN</a:t>
            </a:r>
            <a:endParaRPr kumimoji="1" lang="en-US" sz="1600" b="0">
              <a:solidFill>
                <a:srgbClr val="000000"/>
              </a:solidFill>
              <a:latin typeface="Arial Black" pitchFamily="34" charset="0"/>
            </a:endParaRPr>
          </a:p>
        </p:txBody>
      </p:sp>
      <p:sp>
        <p:nvSpPr>
          <p:cNvPr id="441367" name="Freeform 23"/>
          <p:cNvSpPr>
            <a:spLocks/>
          </p:cNvSpPr>
          <p:nvPr/>
        </p:nvSpPr>
        <p:spPr bwMode="auto">
          <a:xfrm>
            <a:off x="2924175" y="5935663"/>
            <a:ext cx="1271588" cy="504825"/>
          </a:xfrm>
          <a:custGeom>
            <a:avLst/>
            <a:gdLst/>
            <a:ahLst/>
            <a:cxnLst>
              <a:cxn ang="0">
                <a:pos x="0" y="318"/>
              </a:cxn>
              <a:cxn ang="0">
                <a:pos x="801" y="318"/>
              </a:cxn>
              <a:cxn ang="0">
                <a:pos x="801" y="0"/>
              </a:cxn>
              <a:cxn ang="0">
                <a:pos x="0" y="0"/>
              </a:cxn>
              <a:cxn ang="0">
                <a:pos x="0" y="318"/>
              </a:cxn>
              <a:cxn ang="0">
                <a:pos x="14" y="311"/>
              </a:cxn>
              <a:cxn ang="0">
                <a:pos x="14" y="7"/>
              </a:cxn>
              <a:cxn ang="0">
                <a:pos x="7" y="14"/>
              </a:cxn>
              <a:cxn ang="0">
                <a:pos x="794" y="14"/>
              </a:cxn>
              <a:cxn ang="0">
                <a:pos x="787" y="7"/>
              </a:cxn>
              <a:cxn ang="0">
                <a:pos x="787" y="311"/>
              </a:cxn>
              <a:cxn ang="0">
                <a:pos x="794" y="304"/>
              </a:cxn>
              <a:cxn ang="0">
                <a:pos x="7" y="304"/>
              </a:cxn>
              <a:cxn ang="0">
                <a:pos x="14" y="311"/>
              </a:cxn>
              <a:cxn ang="0">
                <a:pos x="0" y="318"/>
              </a:cxn>
            </a:cxnLst>
            <a:rect l="0" t="0" r="r" b="b"/>
            <a:pathLst>
              <a:path w="801" h="318">
                <a:moveTo>
                  <a:pt x="0" y="318"/>
                </a:moveTo>
                <a:lnTo>
                  <a:pt x="801" y="318"/>
                </a:lnTo>
                <a:lnTo>
                  <a:pt x="801" y="0"/>
                </a:lnTo>
                <a:lnTo>
                  <a:pt x="0" y="0"/>
                </a:lnTo>
                <a:lnTo>
                  <a:pt x="0" y="318"/>
                </a:lnTo>
                <a:lnTo>
                  <a:pt x="14" y="311"/>
                </a:lnTo>
                <a:lnTo>
                  <a:pt x="14" y="7"/>
                </a:lnTo>
                <a:lnTo>
                  <a:pt x="7" y="14"/>
                </a:lnTo>
                <a:lnTo>
                  <a:pt x="794" y="14"/>
                </a:lnTo>
                <a:lnTo>
                  <a:pt x="787" y="7"/>
                </a:lnTo>
                <a:lnTo>
                  <a:pt x="787" y="311"/>
                </a:lnTo>
                <a:lnTo>
                  <a:pt x="794" y="304"/>
                </a:lnTo>
                <a:lnTo>
                  <a:pt x="7" y="304"/>
                </a:lnTo>
                <a:lnTo>
                  <a:pt x="14" y="311"/>
                </a:lnTo>
                <a:lnTo>
                  <a:pt x="0" y="318"/>
                </a:lnTo>
                <a:close/>
              </a:path>
            </a:pathLst>
          </a:custGeom>
          <a:solidFill>
            <a:srgbClr val="FFFF7D"/>
          </a:solidFill>
          <a:ln w="9525">
            <a:noFill/>
            <a:round/>
            <a:headEnd/>
            <a:tailEnd/>
          </a:ln>
        </p:spPr>
        <p:txBody>
          <a:bodyPr/>
          <a:lstStyle/>
          <a:p>
            <a:endParaRPr lang="en-US"/>
          </a:p>
        </p:txBody>
      </p:sp>
      <p:sp>
        <p:nvSpPr>
          <p:cNvPr id="441368" name="Rectangle 24"/>
          <p:cNvSpPr>
            <a:spLocks noChangeArrowheads="1"/>
          </p:cNvSpPr>
          <p:nvPr/>
        </p:nvSpPr>
        <p:spPr bwMode="auto">
          <a:xfrm>
            <a:off x="3267075" y="6057900"/>
            <a:ext cx="628650" cy="317500"/>
          </a:xfrm>
          <a:prstGeom prst="rect">
            <a:avLst/>
          </a:prstGeom>
          <a:noFill/>
          <a:ln w="9525">
            <a:noFill/>
            <a:miter lim="800000"/>
            <a:headEnd/>
            <a:tailEnd/>
          </a:ln>
        </p:spPr>
        <p:txBody>
          <a:bodyPr wrap="none" lIns="0" tIns="0" rIns="0" bIns="0">
            <a:spAutoFit/>
          </a:bodyPr>
          <a:lstStyle/>
          <a:p>
            <a:pPr eaLnBrk="0" hangingPunct="0">
              <a:buSzTx/>
              <a:buFont typeface="Monotype Sorts" pitchFamily="2" charset="2"/>
              <a:buNone/>
            </a:pPr>
            <a:r>
              <a:rPr kumimoji="1" lang="en-US" sz="1900" b="0">
                <a:solidFill>
                  <a:srgbClr val="FFFF7D"/>
                </a:solidFill>
                <a:latin typeface="Arial" charset="0"/>
              </a:rPr>
              <a:t>SOC</a:t>
            </a:r>
            <a:endParaRPr kumimoji="1" lang="en-US" sz="1600" b="0">
              <a:solidFill>
                <a:srgbClr val="000000"/>
              </a:solidFill>
              <a:latin typeface="Arial Black" pitchFamily="34" charset="0"/>
            </a:endParaRPr>
          </a:p>
        </p:txBody>
      </p:sp>
      <p:grpSp>
        <p:nvGrpSpPr>
          <p:cNvPr id="2" name="Group 25"/>
          <p:cNvGrpSpPr>
            <a:grpSpLocks/>
          </p:cNvGrpSpPr>
          <p:nvPr/>
        </p:nvGrpSpPr>
        <p:grpSpPr bwMode="auto">
          <a:xfrm>
            <a:off x="255588" y="4057650"/>
            <a:ext cx="1274762" cy="1328738"/>
            <a:chOff x="161" y="2556"/>
            <a:chExt cx="803" cy="837"/>
          </a:xfrm>
        </p:grpSpPr>
        <p:sp>
          <p:nvSpPr>
            <p:cNvPr id="441370" name="Freeform 26"/>
            <p:cNvSpPr>
              <a:spLocks/>
            </p:cNvSpPr>
            <p:nvPr/>
          </p:nvSpPr>
          <p:spPr bwMode="auto">
            <a:xfrm>
              <a:off x="173" y="3000"/>
              <a:ext cx="687" cy="393"/>
            </a:xfrm>
            <a:custGeom>
              <a:avLst/>
              <a:gdLst/>
              <a:ahLst/>
              <a:cxnLst>
                <a:cxn ang="0">
                  <a:pos x="411" y="18"/>
                </a:cxn>
                <a:cxn ang="0">
                  <a:pos x="528" y="46"/>
                </a:cxn>
                <a:cxn ang="0">
                  <a:pos x="600" y="82"/>
                </a:cxn>
                <a:cxn ang="0">
                  <a:pos x="634" y="111"/>
                </a:cxn>
                <a:cxn ang="0">
                  <a:pos x="661" y="143"/>
                </a:cxn>
                <a:cxn ang="0">
                  <a:pos x="671" y="177"/>
                </a:cxn>
                <a:cxn ang="0">
                  <a:pos x="671" y="214"/>
                </a:cxn>
                <a:cxn ang="0">
                  <a:pos x="659" y="248"/>
                </a:cxn>
                <a:cxn ang="0">
                  <a:pos x="648" y="263"/>
                </a:cxn>
                <a:cxn ang="0">
                  <a:pos x="598" y="311"/>
                </a:cxn>
                <a:cxn ang="0">
                  <a:pos x="578" y="322"/>
                </a:cxn>
                <a:cxn ang="0">
                  <a:pos x="473" y="363"/>
                </a:cxn>
                <a:cxn ang="0">
                  <a:pos x="345" y="379"/>
                </a:cxn>
                <a:cxn ang="0">
                  <a:pos x="216" y="363"/>
                </a:cxn>
                <a:cxn ang="0">
                  <a:pos x="111" y="322"/>
                </a:cxn>
                <a:cxn ang="0">
                  <a:pos x="91" y="311"/>
                </a:cxn>
                <a:cxn ang="0">
                  <a:pos x="39" y="263"/>
                </a:cxn>
                <a:cxn ang="0">
                  <a:pos x="30" y="247"/>
                </a:cxn>
                <a:cxn ang="0">
                  <a:pos x="16" y="213"/>
                </a:cxn>
                <a:cxn ang="0">
                  <a:pos x="16" y="175"/>
                </a:cxn>
                <a:cxn ang="0">
                  <a:pos x="22" y="161"/>
                </a:cxn>
                <a:cxn ang="0">
                  <a:pos x="39" y="127"/>
                </a:cxn>
                <a:cxn ang="0">
                  <a:pos x="72" y="96"/>
                </a:cxn>
                <a:cxn ang="0">
                  <a:pos x="111" y="68"/>
                </a:cxn>
                <a:cxn ang="0">
                  <a:pos x="159" y="46"/>
                </a:cxn>
                <a:cxn ang="0">
                  <a:pos x="277" y="18"/>
                </a:cxn>
                <a:cxn ang="0">
                  <a:pos x="277" y="3"/>
                </a:cxn>
                <a:cxn ang="0">
                  <a:pos x="155" y="32"/>
                </a:cxn>
                <a:cxn ang="0">
                  <a:pos x="104" y="57"/>
                </a:cxn>
                <a:cxn ang="0">
                  <a:pos x="61" y="86"/>
                </a:cxn>
                <a:cxn ang="0">
                  <a:pos x="29" y="120"/>
                </a:cxn>
                <a:cxn ang="0">
                  <a:pos x="7" y="154"/>
                </a:cxn>
                <a:cxn ang="0">
                  <a:pos x="0" y="195"/>
                </a:cxn>
                <a:cxn ang="0">
                  <a:pos x="7" y="236"/>
                </a:cxn>
                <a:cxn ang="0">
                  <a:pos x="29" y="272"/>
                </a:cxn>
                <a:cxn ang="0">
                  <a:pos x="61" y="306"/>
                </a:cxn>
                <a:cxn ang="0">
                  <a:pos x="104" y="334"/>
                </a:cxn>
                <a:cxn ang="0">
                  <a:pos x="155" y="359"/>
                </a:cxn>
                <a:cxn ang="0">
                  <a:pos x="277" y="390"/>
                </a:cxn>
                <a:cxn ang="0">
                  <a:pos x="414" y="390"/>
                </a:cxn>
                <a:cxn ang="0">
                  <a:pos x="536" y="359"/>
                </a:cxn>
                <a:cxn ang="0">
                  <a:pos x="607" y="322"/>
                </a:cxn>
                <a:cxn ang="0">
                  <a:pos x="645" y="291"/>
                </a:cxn>
                <a:cxn ang="0">
                  <a:pos x="673" y="254"/>
                </a:cxn>
                <a:cxn ang="0">
                  <a:pos x="687" y="195"/>
                </a:cxn>
                <a:cxn ang="0">
                  <a:pos x="671" y="136"/>
                </a:cxn>
                <a:cxn ang="0">
                  <a:pos x="645" y="100"/>
                </a:cxn>
                <a:cxn ang="0">
                  <a:pos x="607" y="71"/>
                </a:cxn>
                <a:cxn ang="0">
                  <a:pos x="536" y="32"/>
                </a:cxn>
                <a:cxn ang="0">
                  <a:pos x="414" y="3"/>
                </a:cxn>
                <a:cxn ang="0">
                  <a:pos x="345" y="14"/>
                </a:cxn>
              </a:cxnLst>
              <a:rect l="0" t="0" r="r" b="b"/>
              <a:pathLst>
                <a:path w="687" h="393">
                  <a:moveTo>
                    <a:pt x="345" y="14"/>
                  </a:moveTo>
                  <a:lnTo>
                    <a:pt x="412" y="18"/>
                  </a:lnTo>
                  <a:lnTo>
                    <a:pt x="411" y="18"/>
                  </a:lnTo>
                  <a:lnTo>
                    <a:pt x="473" y="28"/>
                  </a:lnTo>
                  <a:lnTo>
                    <a:pt x="530" y="46"/>
                  </a:lnTo>
                  <a:lnTo>
                    <a:pt x="528" y="46"/>
                  </a:lnTo>
                  <a:lnTo>
                    <a:pt x="578" y="69"/>
                  </a:lnTo>
                  <a:lnTo>
                    <a:pt x="578" y="68"/>
                  </a:lnTo>
                  <a:lnTo>
                    <a:pt x="600" y="82"/>
                  </a:lnTo>
                  <a:lnTo>
                    <a:pt x="620" y="96"/>
                  </a:lnTo>
                  <a:lnTo>
                    <a:pt x="618" y="96"/>
                  </a:lnTo>
                  <a:lnTo>
                    <a:pt x="634" y="111"/>
                  </a:lnTo>
                  <a:lnTo>
                    <a:pt x="648" y="128"/>
                  </a:lnTo>
                  <a:lnTo>
                    <a:pt x="648" y="127"/>
                  </a:lnTo>
                  <a:lnTo>
                    <a:pt x="661" y="143"/>
                  </a:lnTo>
                  <a:lnTo>
                    <a:pt x="659" y="141"/>
                  </a:lnTo>
                  <a:lnTo>
                    <a:pt x="666" y="159"/>
                  </a:lnTo>
                  <a:lnTo>
                    <a:pt x="671" y="177"/>
                  </a:lnTo>
                  <a:lnTo>
                    <a:pt x="671" y="175"/>
                  </a:lnTo>
                  <a:lnTo>
                    <a:pt x="673" y="195"/>
                  </a:lnTo>
                  <a:lnTo>
                    <a:pt x="671" y="214"/>
                  </a:lnTo>
                  <a:lnTo>
                    <a:pt x="671" y="213"/>
                  </a:lnTo>
                  <a:lnTo>
                    <a:pt x="666" y="230"/>
                  </a:lnTo>
                  <a:lnTo>
                    <a:pt x="659" y="248"/>
                  </a:lnTo>
                  <a:lnTo>
                    <a:pt x="661" y="247"/>
                  </a:lnTo>
                  <a:lnTo>
                    <a:pt x="648" y="264"/>
                  </a:lnTo>
                  <a:lnTo>
                    <a:pt x="648" y="263"/>
                  </a:lnTo>
                  <a:lnTo>
                    <a:pt x="634" y="281"/>
                  </a:lnTo>
                  <a:lnTo>
                    <a:pt x="618" y="295"/>
                  </a:lnTo>
                  <a:lnTo>
                    <a:pt x="598" y="311"/>
                  </a:lnTo>
                  <a:lnTo>
                    <a:pt x="600" y="311"/>
                  </a:lnTo>
                  <a:lnTo>
                    <a:pt x="578" y="324"/>
                  </a:lnTo>
                  <a:lnTo>
                    <a:pt x="578" y="322"/>
                  </a:lnTo>
                  <a:lnTo>
                    <a:pt x="528" y="345"/>
                  </a:lnTo>
                  <a:lnTo>
                    <a:pt x="530" y="345"/>
                  </a:lnTo>
                  <a:lnTo>
                    <a:pt x="473" y="363"/>
                  </a:lnTo>
                  <a:lnTo>
                    <a:pt x="411" y="375"/>
                  </a:lnTo>
                  <a:lnTo>
                    <a:pt x="412" y="375"/>
                  </a:lnTo>
                  <a:lnTo>
                    <a:pt x="345" y="379"/>
                  </a:lnTo>
                  <a:lnTo>
                    <a:pt x="277" y="375"/>
                  </a:lnTo>
                  <a:lnTo>
                    <a:pt x="279" y="375"/>
                  </a:lnTo>
                  <a:lnTo>
                    <a:pt x="216" y="363"/>
                  </a:lnTo>
                  <a:lnTo>
                    <a:pt x="159" y="345"/>
                  </a:lnTo>
                  <a:lnTo>
                    <a:pt x="161" y="345"/>
                  </a:lnTo>
                  <a:lnTo>
                    <a:pt x="111" y="322"/>
                  </a:lnTo>
                  <a:lnTo>
                    <a:pt x="111" y="324"/>
                  </a:lnTo>
                  <a:lnTo>
                    <a:pt x="89" y="311"/>
                  </a:lnTo>
                  <a:lnTo>
                    <a:pt x="91" y="311"/>
                  </a:lnTo>
                  <a:lnTo>
                    <a:pt x="72" y="295"/>
                  </a:lnTo>
                  <a:lnTo>
                    <a:pt x="54" y="281"/>
                  </a:lnTo>
                  <a:lnTo>
                    <a:pt x="39" y="263"/>
                  </a:lnTo>
                  <a:lnTo>
                    <a:pt x="39" y="264"/>
                  </a:lnTo>
                  <a:lnTo>
                    <a:pt x="29" y="247"/>
                  </a:lnTo>
                  <a:lnTo>
                    <a:pt x="30" y="247"/>
                  </a:lnTo>
                  <a:lnTo>
                    <a:pt x="22" y="229"/>
                  </a:lnTo>
                  <a:lnTo>
                    <a:pt x="22" y="230"/>
                  </a:lnTo>
                  <a:lnTo>
                    <a:pt x="16" y="213"/>
                  </a:lnTo>
                  <a:lnTo>
                    <a:pt x="16" y="214"/>
                  </a:lnTo>
                  <a:lnTo>
                    <a:pt x="14" y="195"/>
                  </a:lnTo>
                  <a:lnTo>
                    <a:pt x="16" y="175"/>
                  </a:lnTo>
                  <a:lnTo>
                    <a:pt x="16" y="177"/>
                  </a:lnTo>
                  <a:lnTo>
                    <a:pt x="22" y="159"/>
                  </a:lnTo>
                  <a:lnTo>
                    <a:pt x="22" y="161"/>
                  </a:lnTo>
                  <a:lnTo>
                    <a:pt x="30" y="143"/>
                  </a:lnTo>
                  <a:lnTo>
                    <a:pt x="29" y="143"/>
                  </a:lnTo>
                  <a:lnTo>
                    <a:pt x="39" y="127"/>
                  </a:lnTo>
                  <a:lnTo>
                    <a:pt x="39" y="128"/>
                  </a:lnTo>
                  <a:lnTo>
                    <a:pt x="54" y="111"/>
                  </a:lnTo>
                  <a:lnTo>
                    <a:pt x="72" y="96"/>
                  </a:lnTo>
                  <a:lnTo>
                    <a:pt x="70" y="96"/>
                  </a:lnTo>
                  <a:lnTo>
                    <a:pt x="89" y="82"/>
                  </a:lnTo>
                  <a:lnTo>
                    <a:pt x="111" y="68"/>
                  </a:lnTo>
                  <a:lnTo>
                    <a:pt x="111" y="69"/>
                  </a:lnTo>
                  <a:lnTo>
                    <a:pt x="161" y="46"/>
                  </a:lnTo>
                  <a:lnTo>
                    <a:pt x="159" y="46"/>
                  </a:lnTo>
                  <a:lnTo>
                    <a:pt x="216" y="28"/>
                  </a:lnTo>
                  <a:lnTo>
                    <a:pt x="279" y="18"/>
                  </a:lnTo>
                  <a:lnTo>
                    <a:pt x="277" y="18"/>
                  </a:lnTo>
                  <a:lnTo>
                    <a:pt x="345" y="14"/>
                  </a:lnTo>
                  <a:lnTo>
                    <a:pt x="345" y="0"/>
                  </a:lnTo>
                  <a:lnTo>
                    <a:pt x="277" y="3"/>
                  </a:lnTo>
                  <a:lnTo>
                    <a:pt x="275" y="3"/>
                  </a:lnTo>
                  <a:lnTo>
                    <a:pt x="213" y="14"/>
                  </a:lnTo>
                  <a:lnTo>
                    <a:pt x="155" y="32"/>
                  </a:lnTo>
                  <a:lnTo>
                    <a:pt x="154" y="32"/>
                  </a:lnTo>
                  <a:lnTo>
                    <a:pt x="104" y="55"/>
                  </a:lnTo>
                  <a:lnTo>
                    <a:pt x="104" y="57"/>
                  </a:lnTo>
                  <a:lnTo>
                    <a:pt x="82" y="71"/>
                  </a:lnTo>
                  <a:lnTo>
                    <a:pt x="63" y="86"/>
                  </a:lnTo>
                  <a:lnTo>
                    <a:pt x="61" y="86"/>
                  </a:lnTo>
                  <a:lnTo>
                    <a:pt x="43" y="100"/>
                  </a:lnTo>
                  <a:lnTo>
                    <a:pt x="29" y="118"/>
                  </a:lnTo>
                  <a:lnTo>
                    <a:pt x="29" y="120"/>
                  </a:lnTo>
                  <a:lnTo>
                    <a:pt x="18" y="136"/>
                  </a:lnTo>
                  <a:lnTo>
                    <a:pt x="16" y="136"/>
                  </a:lnTo>
                  <a:lnTo>
                    <a:pt x="7" y="154"/>
                  </a:lnTo>
                  <a:lnTo>
                    <a:pt x="7" y="155"/>
                  </a:lnTo>
                  <a:lnTo>
                    <a:pt x="2" y="173"/>
                  </a:lnTo>
                  <a:lnTo>
                    <a:pt x="0" y="195"/>
                  </a:lnTo>
                  <a:lnTo>
                    <a:pt x="2" y="216"/>
                  </a:lnTo>
                  <a:lnTo>
                    <a:pt x="7" y="234"/>
                  </a:lnTo>
                  <a:lnTo>
                    <a:pt x="7" y="236"/>
                  </a:lnTo>
                  <a:lnTo>
                    <a:pt x="16" y="254"/>
                  </a:lnTo>
                  <a:lnTo>
                    <a:pt x="18" y="254"/>
                  </a:lnTo>
                  <a:lnTo>
                    <a:pt x="29" y="272"/>
                  </a:lnTo>
                  <a:lnTo>
                    <a:pt x="29" y="273"/>
                  </a:lnTo>
                  <a:lnTo>
                    <a:pt x="43" y="291"/>
                  </a:lnTo>
                  <a:lnTo>
                    <a:pt x="61" y="306"/>
                  </a:lnTo>
                  <a:lnTo>
                    <a:pt x="80" y="322"/>
                  </a:lnTo>
                  <a:lnTo>
                    <a:pt x="82" y="322"/>
                  </a:lnTo>
                  <a:lnTo>
                    <a:pt x="104" y="334"/>
                  </a:lnTo>
                  <a:lnTo>
                    <a:pt x="104" y="336"/>
                  </a:lnTo>
                  <a:lnTo>
                    <a:pt x="154" y="359"/>
                  </a:lnTo>
                  <a:lnTo>
                    <a:pt x="155" y="359"/>
                  </a:lnTo>
                  <a:lnTo>
                    <a:pt x="213" y="377"/>
                  </a:lnTo>
                  <a:lnTo>
                    <a:pt x="275" y="390"/>
                  </a:lnTo>
                  <a:lnTo>
                    <a:pt x="277" y="390"/>
                  </a:lnTo>
                  <a:lnTo>
                    <a:pt x="345" y="393"/>
                  </a:lnTo>
                  <a:lnTo>
                    <a:pt x="412" y="390"/>
                  </a:lnTo>
                  <a:lnTo>
                    <a:pt x="414" y="390"/>
                  </a:lnTo>
                  <a:lnTo>
                    <a:pt x="477" y="377"/>
                  </a:lnTo>
                  <a:lnTo>
                    <a:pt x="534" y="359"/>
                  </a:lnTo>
                  <a:lnTo>
                    <a:pt x="536" y="359"/>
                  </a:lnTo>
                  <a:lnTo>
                    <a:pt x="586" y="336"/>
                  </a:lnTo>
                  <a:lnTo>
                    <a:pt x="586" y="334"/>
                  </a:lnTo>
                  <a:lnTo>
                    <a:pt x="607" y="322"/>
                  </a:lnTo>
                  <a:lnTo>
                    <a:pt x="609" y="322"/>
                  </a:lnTo>
                  <a:lnTo>
                    <a:pt x="628" y="306"/>
                  </a:lnTo>
                  <a:lnTo>
                    <a:pt x="645" y="291"/>
                  </a:lnTo>
                  <a:lnTo>
                    <a:pt x="659" y="273"/>
                  </a:lnTo>
                  <a:lnTo>
                    <a:pt x="659" y="272"/>
                  </a:lnTo>
                  <a:lnTo>
                    <a:pt x="673" y="254"/>
                  </a:lnTo>
                  <a:lnTo>
                    <a:pt x="680" y="234"/>
                  </a:lnTo>
                  <a:lnTo>
                    <a:pt x="686" y="216"/>
                  </a:lnTo>
                  <a:lnTo>
                    <a:pt x="687" y="195"/>
                  </a:lnTo>
                  <a:lnTo>
                    <a:pt x="686" y="173"/>
                  </a:lnTo>
                  <a:lnTo>
                    <a:pt x="680" y="155"/>
                  </a:lnTo>
                  <a:lnTo>
                    <a:pt x="671" y="136"/>
                  </a:lnTo>
                  <a:lnTo>
                    <a:pt x="659" y="120"/>
                  </a:lnTo>
                  <a:lnTo>
                    <a:pt x="659" y="118"/>
                  </a:lnTo>
                  <a:lnTo>
                    <a:pt x="645" y="100"/>
                  </a:lnTo>
                  <a:lnTo>
                    <a:pt x="628" y="86"/>
                  </a:lnTo>
                  <a:lnTo>
                    <a:pt x="627" y="86"/>
                  </a:lnTo>
                  <a:lnTo>
                    <a:pt x="607" y="71"/>
                  </a:lnTo>
                  <a:lnTo>
                    <a:pt x="586" y="57"/>
                  </a:lnTo>
                  <a:lnTo>
                    <a:pt x="586" y="55"/>
                  </a:lnTo>
                  <a:lnTo>
                    <a:pt x="536" y="32"/>
                  </a:lnTo>
                  <a:lnTo>
                    <a:pt x="534" y="32"/>
                  </a:lnTo>
                  <a:lnTo>
                    <a:pt x="477" y="14"/>
                  </a:lnTo>
                  <a:lnTo>
                    <a:pt x="414" y="3"/>
                  </a:lnTo>
                  <a:lnTo>
                    <a:pt x="412" y="3"/>
                  </a:lnTo>
                  <a:lnTo>
                    <a:pt x="345" y="0"/>
                  </a:lnTo>
                  <a:lnTo>
                    <a:pt x="345" y="14"/>
                  </a:lnTo>
                  <a:close/>
                </a:path>
              </a:pathLst>
            </a:custGeom>
            <a:solidFill>
              <a:srgbClr val="FFFF7D"/>
            </a:solidFill>
            <a:ln w="9525">
              <a:noFill/>
              <a:round/>
              <a:headEnd/>
              <a:tailEnd/>
            </a:ln>
          </p:spPr>
          <p:txBody>
            <a:bodyPr/>
            <a:lstStyle/>
            <a:p>
              <a:endParaRPr lang="en-US"/>
            </a:p>
          </p:txBody>
        </p:sp>
        <p:sp>
          <p:nvSpPr>
            <p:cNvPr id="441371" name="Freeform 27"/>
            <p:cNvSpPr>
              <a:spLocks/>
            </p:cNvSpPr>
            <p:nvPr/>
          </p:nvSpPr>
          <p:spPr bwMode="auto">
            <a:xfrm>
              <a:off x="245" y="2831"/>
              <a:ext cx="546" cy="314"/>
            </a:xfrm>
            <a:custGeom>
              <a:avLst/>
              <a:gdLst/>
              <a:ahLst/>
              <a:cxnLst>
                <a:cxn ang="0">
                  <a:pos x="326" y="18"/>
                </a:cxn>
                <a:cxn ang="0">
                  <a:pos x="373" y="27"/>
                </a:cxn>
                <a:cxn ang="0">
                  <a:pos x="417" y="40"/>
                </a:cxn>
                <a:cxn ang="0">
                  <a:pos x="456" y="58"/>
                </a:cxn>
                <a:cxn ang="0">
                  <a:pos x="487" y="79"/>
                </a:cxn>
                <a:cxn ang="0">
                  <a:pos x="512" y="102"/>
                </a:cxn>
                <a:cxn ang="0">
                  <a:pos x="526" y="129"/>
                </a:cxn>
                <a:cxn ang="0">
                  <a:pos x="530" y="142"/>
                </a:cxn>
                <a:cxn ang="0">
                  <a:pos x="530" y="172"/>
                </a:cxn>
                <a:cxn ang="0">
                  <a:pos x="526" y="185"/>
                </a:cxn>
                <a:cxn ang="0">
                  <a:pos x="512" y="212"/>
                </a:cxn>
                <a:cxn ang="0">
                  <a:pos x="487" y="235"/>
                </a:cxn>
                <a:cxn ang="0">
                  <a:pos x="456" y="256"/>
                </a:cxn>
                <a:cxn ang="0">
                  <a:pos x="417" y="274"/>
                </a:cxn>
                <a:cxn ang="0">
                  <a:pos x="373" y="287"/>
                </a:cxn>
                <a:cxn ang="0">
                  <a:pos x="326" y="296"/>
                </a:cxn>
                <a:cxn ang="0">
                  <a:pos x="219" y="296"/>
                </a:cxn>
                <a:cxn ang="0">
                  <a:pos x="171" y="287"/>
                </a:cxn>
                <a:cxn ang="0">
                  <a:pos x="128" y="274"/>
                </a:cxn>
                <a:cxn ang="0">
                  <a:pos x="89" y="256"/>
                </a:cxn>
                <a:cxn ang="0">
                  <a:pos x="58" y="235"/>
                </a:cxn>
                <a:cxn ang="0">
                  <a:pos x="33" y="212"/>
                </a:cxn>
                <a:cxn ang="0">
                  <a:pos x="19" y="185"/>
                </a:cxn>
                <a:cxn ang="0">
                  <a:pos x="16" y="172"/>
                </a:cxn>
                <a:cxn ang="0">
                  <a:pos x="16" y="142"/>
                </a:cxn>
                <a:cxn ang="0">
                  <a:pos x="19" y="129"/>
                </a:cxn>
                <a:cxn ang="0">
                  <a:pos x="33" y="102"/>
                </a:cxn>
                <a:cxn ang="0">
                  <a:pos x="58" y="79"/>
                </a:cxn>
                <a:cxn ang="0">
                  <a:pos x="89" y="58"/>
                </a:cxn>
                <a:cxn ang="0">
                  <a:pos x="128" y="40"/>
                </a:cxn>
                <a:cxn ang="0">
                  <a:pos x="171" y="27"/>
                </a:cxn>
                <a:cxn ang="0">
                  <a:pos x="219" y="18"/>
                </a:cxn>
                <a:cxn ang="0">
                  <a:pos x="273" y="0"/>
                </a:cxn>
                <a:cxn ang="0">
                  <a:pos x="217" y="4"/>
                </a:cxn>
                <a:cxn ang="0">
                  <a:pos x="123" y="25"/>
                </a:cxn>
                <a:cxn ang="0">
                  <a:pos x="82" y="47"/>
                </a:cxn>
                <a:cxn ang="0">
                  <a:pos x="23" y="95"/>
                </a:cxn>
                <a:cxn ang="0">
                  <a:pos x="1" y="140"/>
                </a:cxn>
                <a:cxn ang="0">
                  <a:pos x="0" y="158"/>
                </a:cxn>
                <a:cxn ang="0">
                  <a:pos x="1" y="174"/>
                </a:cxn>
                <a:cxn ang="0">
                  <a:pos x="23" y="219"/>
                </a:cxn>
                <a:cxn ang="0">
                  <a:pos x="82" y="267"/>
                </a:cxn>
                <a:cxn ang="0">
                  <a:pos x="123" y="289"/>
                </a:cxn>
                <a:cxn ang="0">
                  <a:pos x="217" y="310"/>
                </a:cxn>
                <a:cxn ang="0">
                  <a:pos x="273" y="314"/>
                </a:cxn>
                <a:cxn ang="0">
                  <a:pos x="328" y="310"/>
                </a:cxn>
                <a:cxn ang="0">
                  <a:pos x="423" y="289"/>
                </a:cxn>
                <a:cxn ang="0">
                  <a:pos x="464" y="267"/>
                </a:cxn>
                <a:cxn ang="0">
                  <a:pos x="523" y="219"/>
                </a:cxn>
                <a:cxn ang="0">
                  <a:pos x="544" y="174"/>
                </a:cxn>
                <a:cxn ang="0">
                  <a:pos x="546" y="158"/>
                </a:cxn>
                <a:cxn ang="0">
                  <a:pos x="544" y="140"/>
                </a:cxn>
                <a:cxn ang="0">
                  <a:pos x="523" y="95"/>
                </a:cxn>
                <a:cxn ang="0">
                  <a:pos x="464" y="47"/>
                </a:cxn>
                <a:cxn ang="0">
                  <a:pos x="423" y="25"/>
                </a:cxn>
                <a:cxn ang="0">
                  <a:pos x="328" y="4"/>
                </a:cxn>
                <a:cxn ang="0">
                  <a:pos x="273" y="0"/>
                </a:cxn>
              </a:cxnLst>
              <a:rect l="0" t="0" r="r" b="b"/>
              <a:pathLst>
                <a:path w="546" h="314">
                  <a:moveTo>
                    <a:pt x="273" y="15"/>
                  </a:moveTo>
                  <a:lnTo>
                    <a:pt x="326" y="18"/>
                  </a:lnTo>
                  <a:lnTo>
                    <a:pt x="324" y="18"/>
                  </a:lnTo>
                  <a:lnTo>
                    <a:pt x="373" y="27"/>
                  </a:lnTo>
                  <a:lnTo>
                    <a:pt x="419" y="40"/>
                  </a:lnTo>
                  <a:lnTo>
                    <a:pt x="417" y="40"/>
                  </a:lnTo>
                  <a:lnTo>
                    <a:pt x="456" y="59"/>
                  </a:lnTo>
                  <a:lnTo>
                    <a:pt x="456" y="58"/>
                  </a:lnTo>
                  <a:lnTo>
                    <a:pt x="489" y="79"/>
                  </a:lnTo>
                  <a:lnTo>
                    <a:pt x="487" y="79"/>
                  </a:lnTo>
                  <a:lnTo>
                    <a:pt x="512" y="104"/>
                  </a:lnTo>
                  <a:lnTo>
                    <a:pt x="512" y="102"/>
                  </a:lnTo>
                  <a:lnTo>
                    <a:pt x="528" y="131"/>
                  </a:lnTo>
                  <a:lnTo>
                    <a:pt x="526" y="129"/>
                  </a:lnTo>
                  <a:lnTo>
                    <a:pt x="530" y="144"/>
                  </a:lnTo>
                  <a:lnTo>
                    <a:pt x="530" y="142"/>
                  </a:lnTo>
                  <a:lnTo>
                    <a:pt x="531" y="158"/>
                  </a:lnTo>
                  <a:lnTo>
                    <a:pt x="530" y="172"/>
                  </a:lnTo>
                  <a:lnTo>
                    <a:pt x="530" y="170"/>
                  </a:lnTo>
                  <a:lnTo>
                    <a:pt x="526" y="185"/>
                  </a:lnTo>
                  <a:lnTo>
                    <a:pt x="528" y="183"/>
                  </a:lnTo>
                  <a:lnTo>
                    <a:pt x="512" y="212"/>
                  </a:lnTo>
                  <a:lnTo>
                    <a:pt x="512" y="210"/>
                  </a:lnTo>
                  <a:lnTo>
                    <a:pt x="487" y="235"/>
                  </a:lnTo>
                  <a:lnTo>
                    <a:pt x="489" y="235"/>
                  </a:lnTo>
                  <a:lnTo>
                    <a:pt x="456" y="256"/>
                  </a:lnTo>
                  <a:lnTo>
                    <a:pt x="456" y="255"/>
                  </a:lnTo>
                  <a:lnTo>
                    <a:pt x="417" y="274"/>
                  </a:lnTo>
                  <a:lnTo>
                    <a:pt x="419" y="274"/>
                  </a:lnTo>
                  <a:lnTo>
                    <a:pt x="373" y="287"/>
                  </a:lnTo>
                  <a:lnTo>
                    <a:pt x="324" y="296"/>
                  </a:lnTo>
                  <a:lnTo>
                    <a:pt x="326" y="296"/>
                  </a:lnTo>
                  <a:lnTo>
                    <a:pt x="273" y="299"/>
                  </a:lnTo>
                  <a:lnTo>
                    <a:pt x="219" y="296"/>
                  </a:lnTo>
                  <a:lnTo>
                    <a:pt x="221" y="296"/>
                  </a:lnTo>
                  <a:lnTo>
                    <a:pt x="171" y="287"/>
                  </a:lnTo>
                  <a:lnTo>
                    <a:pt x="126" y="274"/>
                  </a:lnTo>
                  <a:lnTo>
                    <a:pt x="128" y="274"/>
                  </a:lnTo>
                  <a:lnTo>
                    <a:pt x="89" y="255"/>
                  </a:lnTo>
                  <a:lnTo>
                    <a:pt x="89" y="256"/>
                  </a:lnTo>
                  <a:lnTo>
                    <a:pt x="57" y="235"/>
                  </a:lnTo>
                  <a:lnTo>
                    <a:pt x="58" y="235"/>
                  </a:lnTo>
                  <a:lnTo>
                    <a:pt x="33" y="210"/>
                  </a:lnTo>
                  <a:lnTo>
                    <a:pt x="33" y="212"/>
                  </a:lnTo>
                  <a:lnTo>
                    <a:pt x="17" y="183"/>
                  </a:lnTo>
                  <a:lnTo>
                    <a:pt x="19" y="185"/>
                  </a:lnTo>
                  <a:lnTo>
                    <a:pt x="16" y="170"/>
                  </a:lnTo>
                  <a:lnTo>
                    <a:pt x="16" y="172"/>
                  </a:lnTo>
                  <a:lnTo>
                    <a:pt x="14" y="158"/>
                  </a:lnTo>
                  <a:lnTo>
                    <a:pt x="16" y="142"/>
                  </a:lnTo>
                  <a:lnTo>
                    <a:pt x="16" y="144"/>
                  </a:lnTo>
                  <a:lnTo>
                    <a:pt x="19" y="129"/>
                  </a:lnTo>
                  <a:lnTo>
                    <a:pt x="17" y="131"/>
                  </a:lnTo>
                  <a:lnTo>
                    <a:pt x="33" y="102"/>
                  </a:lnTo>
                  <a:lnTo>
                    <a:pt x="33" y="104"/>
                  </a:lnTo>
                  <a:lnTo>
                    <a:pt x="58" y="79"/>
                  </a:lnTo>
                  <a:lnTo>
                    <a:pt x="57" y="79"/>
                  </a:lnTo>
                  <a:lnTo>
                    <a:pt x="89" y="58"/>
                  </a:lnTo>
                  <a:lnTo>
                    <a:pt x="89" y="59"/>
                  </a:lnTo>
                  <a:lnTo>
                    <a:pt x="128" y="40"/>
                  </a:lnTo>
                  <a:lnTo>
                    <a:pt x="126" y="40"/>
                  </a:lnTo>
                  <a:lnTo>
                    <a:pt x="171" y="27"/>
                  </a:lnTo>
                  <a:lnTo>
                    <a:pt x="221" y="18"/>
                  </a:lnTo>
                  <a:lnTo>
                    <a:pt x="219" y="18"/>
                  </a:lnTo>
                  <a:lnTo>
                    <a:pt x="273" y="15"/>
                  </a:lnTo>
                  <a:lnTo>
                    <a:pt x="273" y="0"/>
                  </a:lnTo>
                  <a:lnTo>
                    <a:pt x="219" y="4"/>
                  </a:lnTo>
                  <a:lnTo>
                    <a:pt x="217" y="4"/>
                  </a:lnTo>
                  <a:lnTo>
                    <a:pt x="167" y="13"/>
                  </a:lnTo>
                  <a:lnTo>
                    <a:pt x="123" y="25"/>
                  </a:lnTo>
                  <a:lnTo>
                    <a:pt x="82" y="45"/>
                  </a:lnTo>
                  <a:lnTo>
                    <a:pt x="82" y="47"/>
                  </a:lnTo>
                  <a:lnTo>
                    <a:pt x="48" y="68"/>
                  </a:lnTo>
                  <a:lnTo>
                    <a:pt x="23" y="95"/>
                  </a:lnTo>
                  <a:lnTo>
                    <a:pt x="5" y="126"/>
                  </a:lnTo>
                  <a:lnTo>
                    <a:pt x="1" y="140"/>
                  </a:lnTo>
                  <a:lnTo>
                    <a:pt x="1" y="142"/>
                  </a:lnTo>
                  <a:lnTo>
                    <a:pt x="0" y="158"/>
                  </a:lnTo>
                  <a:lnTo>
                    <a:pt x="1" y="172"/>
                  </a:lnTo>
                  <a:lnTo>
                    <a:pt x="1" y="174"/>
                  </a:lnTo>
                  <a:lnTo>
                    <a:pt x="5" y="188"/>
                  </a:lnTo>
                  <a:lnTo>
                    <a:pt x="23" y="219"/>
                  </a:lnTo>
                  <a:lnTo>
                    <a:pt x="48" y="246"/>
                  </a:lnTo>
                  <a:lnTo>
                    <a:pt x="82" y="267"/>
                  </a:lnTo>
                  <a:lnTo>
                    <a:pt x="82" y="269"/>
                  </a:lnTo>
                  <a:lnTo>
                    <a:pt x="123" y="289"/>
                  </a:lnTo>
                  <a:lnTo>
                    <a:pt x="167" y="301"/>
                  </a:lnTo>
                  <a:lnTo>
                    <a:pt x="217" y="310"/>
                  </a:lnTo>
                  <a:lnTo>
                    <a:pt x="219" y="310"/>
                  </a:lnTo>
                  <a:lnTo>
                    <a:pt x="273" y="314"/>
                  </a:lnTo>
                  <a:lnTo>
                    <a:pt x="326" y="310"/>
                  </a:lnTo>
                  <a:lnTo>
                    <a:pt x="328" y="310"/>
                  </a:lnTo>
                  <a:lnTo>
                    <a:pt x="376" y="301"/>
                  </a:lnTo>
                  <a:lnTo>
                    <a:pt x="423" y="289"/>
                  </a:lnTo>
                  <a:lnTo>
                    <a:pt x="464" y="269"/>
                  </a:lnTo>
                  <a:lnTo>
                    <a:pt x="464" y="267"/>
                  </a:lnTo>
                  <a:lnTo>
                    <a:pt x="498" y="246"/>
                  </a:lnTo>
                  <a:lnTo>
                    <a:pt x="523" y="219"/>
                  </a:lnTo>
                  <a:lnTo>
                    <a:pt x="540" y="188"/>
                  </a:lnTo>
                  <a:lnTo>
                    <a:pt x="544" y="174"/>
                  </a:lnTo>
                  <a:lnTo>
                    <a:pt x="544" y="172"/>
                  </a:lnTo>
                  <a:lnTo>
                    <a:pt x="546" y="158"/>
                  </a:lnTo>
                  <a:lnTo>
                    <a:pt x="544" y="142"/>
                  </a:lnTo>
                  <a:lnTo>
                    <a:pt x="544" y="140"/>
                  </a:lnTo>
                  <a:lnTo>
                    <a:pt x="540" y="126"/>
                  </a:lnTo>
                  <a:lnTo>
                    <a:pt x="523" y="95"/>
                  </a:lnTo>
                  <a:lnTo>
                    <a:pt x="498" y="68"/>
                  </a:lnTo>
                  <a:lnTo>
                    <a:pt x="464" y="47"/>
                  </a:lnTo>
                  <a:lnTo>
                    <a:pt x="464" y="45"/>
                  </a:lnTo>
                  <a:lnTo>
                    <a:pt x="423" y="25"/>
                  </a:lnTo>
                  <a:lnTo>
                    <a:pt x="376" y="13"/>
                  </a:lnTo>
                  <a:lnTo>
                    <a:pt x="328" y="4"/>
                  </a:lnTo>
                  <a:lnTo>
                    <a:pt x="326" y="4"/>
                  </a:lnTo>
                  <a:lnTo>
                    <a:pt x="273" y="0"/>
                  </a:lnTo>
                  <a:lnTo>
                    <a:pt x="273" y="15"/>
                  </a:lnTo>
                  <a:close/>
                </a:path>
              </a:pathLst>
            </a:custGeom>
            <a:solidFill>
              <a:srgbClr val="FFFF7D"/>
            </a:solidFill>
            <a:ln w="9525">
              <a:noFill/>
              <a:round/>
              <a:headEnd/>
              <a:tailEnd/>
            </a:ln>
          </p:spPr>
          <p:txBody>
            <a:bodyPr/>
            <a:lstStyle/>
            <a:p>
              <a:endParaRPr lang="en-US"/>
            </a:p>
          </p:txBody>
        </p:sp>
        <p:sp>
          <p:nvSpPr>
            <p:cNvPr id="441372" name="Freeform 28"/>
            <p:cNvSpPr>
              <a:spLocks/>
            </p:cNvSpPr>
            <p:nvPr/>
          </p:nvSpPr>
          <p:spPr bwMode="auto">
            <a:xfrm>
              <a:off x="348" y="2728"/>
              <a:ext cx="337" cy="202"/>
            </a:xfrm>
            <a:custGeom>
              <a:avLst/>
              <a:gdLst/>
              <a:ahLst/>
              <a:cxnLst>
                <a:cxn ang="0">
                  <a:pos x="202" y="16"/>
                </a:cxn>
                <a:cxn ang="0">
                  <a:pos x="230" y="21"/>
                </a:cxn>
                <a:cxn ang="0">
                  <a:pos x="255" y="30"/>
                </a:cxn>
                <a:cxn ang="0">
                  <a:pos x="280" y="39"/>
                </a:cxn>
                <a:cxn ang="0">
                  <a:pos x="298" y="53"/>
                </a:cxn>
                <a:cxn ang="0">
                  <a:pos x="311" y="68"/>
                </a:cxn>
                <a:cxn ang="0">
                  <a:pos x="320" y="84"/>
                </a:cxn>
                <a:cxn ang="0">
                  <a:pos x="323" y="100"/>
                </a:cxn>
                <a:cxn ang="0">
                  <a:pos x="321" y="118"/>
                </a:cxn>
                <a:cxn ang="0">
                  <a:pos x="312" y="132"/>
                </a:cxn>
                <a:cxn ang="0">
                  <a:pos x="300" y="148"/>
                </a:cxn>
                <a:cxn ang="0">
                  <a:pos x="280" y="161"/>
                </a:cxn>
                <a:cxn ang="0">
                  <a:pos x="257" y="171"/>
                </a:cxn>
                <a:cxn ang="0">
                  <a:pos x="200" y="186"/>
                </a:cxn>
                <a:cxn ang="0">
                  <a:pos x="170" y="187"/>
                </a:cxn>
                <a:cxn ang="0">
                  <a:pos x="139" y="186"/>
                </a:cxn>
                <a:cxn ang="0">
                  <a:pos x="80" y="171"/>
                </a:cxn>
                <a:cxn ang="0">
                  <a:pos x="59" y="161"/>
                </a:cxn>
                <a:cxn ang="0">
                  <a:pos x="39" y="148"/>
                </a:cxn>
                <a:cxn ang="0">
                  <a:pos x="25" y="132"/>
                </a:cxn>
                <a:cxn ang="0">
                  <a:pos x="16" y="118"/>
                </a:cxn>
                <a:cxn ang="0">
                  <a:pos x="14" y="100"/>
                </a:cxn>
                <a:cxn ang="0">
                  <a:pos x="18" y="84"/>
                </a:cxn>
                <a:cxn ang="0">
                  <a:pos x="27" y="68"/>
                </a:cxn>
                <a:cxn ang="0">
                  <a:pos x="41" y="53"/>
                </a:cxn>
                <a:cxn ang="0">
                  <a:pos x="59" y="39"/>
                </a:cxn>
                <a:cxn ang="0">
                  <a:pos x="82" y="30"/>
                </a:cxn>
                <a:cxn ang="0">
                  <a:pos x="109" y="21"/>
                </a:cxn>
                <a:cxn ang="0">
                  <a:pos x="138" y="16"/>
                </a:cxn>
                <a:cxn ang="0">
                  <a:pos x="170" y="0"/>
                </a:cxn>
                <a:cxn ang="0">
                  <a:pos x="136" y="1"/>
                </a:cxn>
                <a:cxn ang="0">
                  <a:pos x="77" y="16"/>
                </a:cxn>
                <a:cxn ang="0">
                  <a:pos x="52" y="28"/>
                </a:cxn>
                <a:cxn ang="0">
                  <a:pos x="30" y="43"/>
                </a:cxn>
                <a:cxn ang="0">
                  <a:pos x="4" y="80"/>
                </a:cxn>
                <a:cxn ang="0">
                  <a:pos x="4" y="123"/>
                </a:cxn>
                <a:cxn ang="0">
                  <a:pos x="30" y="159"/>
                </a:cxn>
                <a:cxn ang="0">
                  <a:pos x="52" y="173"/>
                </a:cxn>
                <a:cxn ang="0">
                  <a:pos x="77" y="186"/>
                </a:cxn>
                <a:cxn ang="0">
                  <a:pos x="136" y="200"/>
                </a:cxn>
                <a:cxn ang="0">
                  <a:pos x="170" y="202"/>
                </a:cxn>
                <a:cxn ang="0">
                  <a:pos x="204" y="200"/>
                </a:cxn>
                <a:cxn ang="0">
                  <a:pos x="261" y="186"/>
                </a:cxn>
                <a:cxn ang="0">
                  <a:pos x="287" y="173"/>
                </a:cxn>
                <a:cxn ang="0">
                  <a:pos x="323" y="141"/>
                </a:cxn>
                <a:cxn ang="0">
                  <a:pos x="337" y="102"/>
                </a:cxn>
                <a:cxn ang="0">
                  <a:pos x="323" y="60"/>
                </a:cxn>
                <a:cxn ang="0">
                  <a:pos x="287" y="28"/>
                </a:cxn>
                <a:cxn ang="0">
                  <a:pos x="261" y="16"/>
                </a:cxn>
                <a:cxn ang="0">
                  <a:pos x="204" y="1"/>
                </a:cxn>
                <a:cxn ang="0">
                  <a:pos x="170" y="0"/>
                </a:cxn>
              </a:cxnLst>
              <a:rect l="0" t="0" r="r" b="b"/>
              <a:pathLst>
                <a:path w="337" h="202">
                  <a:moveTo>
                    <a:pt x="170" y="14"/>
                  </a:moveTo>
                  <a:lnTo>
                    <a:pt x="202" y="16"/>
                  </a:lnTo>
                  <a:lnTo>
                    <a:pt x="200" y="16"/>
                  </a:lnTo>
                  <a:lnTo>
                    <a:pt x="230" y="21"/>
                  </a:lnTo>
                  <a:lnTo>
                    <a:pt x="257" y="30"/>
                  </a:lnTo>
                  <a:lnTo>
                    <a:pt x="255" y="30"/>
                  </a:lnTo>
                  <a:lnTo>
                    <a:pt x="280" y="41"/>
                  </a:lnTo>
                  <a:lnTo>
                    <a:pt x="280" y="39"/>
                  </a:lnTo>
                  <a:lnTo>
                    <a:pt x="300" y="53"/>
                  </a:lnTo>
                  <a:lnTo>
                    <a:pt x="298" y="53"/>
                  </a:lnTo>
                  <a:lnTo>
                    <a:pt x="312" y="69"/>
                  </a:lnTo>
                  <a:lnTo>
                    <a:pt x="311" y="68"/>
                  </a:lnTo>
                  <a:lnTo>
                    <a:pt x="320" y="85"/>
                  </a:lnTo>
                  <a:lnTo>
                    <a:pt x="320" y="84"/>
                  </a:lnTo>
                  <a:lnTo>
                    <a:pt x="323" y="103"/>
                  </a:lnTo>
                  <a:lnTo>
                    <a:pt x="323" y="100"/>
                  </a:lnTo>
                  <a:lnTo>
                    <a:pt x="320" y="119"/>
                  </a:lnTo>
                  <a:lnTo>
                    <a:pt x="321" y="118"/>
                  </a:lnTo>
                  <a:lnTo>
                    <a:pt x="312" y="134"/>
                  </a:lnTo>
                  <a:lnTo>
                    <a:pt x="312" y="132"/>
                  </a:lnTo>
                  <a:lnTo>
                    <a:pt x="298" y="148"/>
                  </a:lnTo>
                  <a:lnTo>
                    <a:pt x="300" y="148"/>
                  </a:lnTo>
                  <a:lnTo>
                    <a:pt x="280" y="162"/>
                  </a:lnTo>
                  <a:lnTo>
                    <a:pt x="280" y="161"/>
                  </a:lnTo>
                  <a:lnTo>
                    <a:pt x="255" y="171"/>
                  </a:lnTo>
                  <a:lnTo>
                    <a:pt x="257" y="171"/>
                  </a:lnTo>
                  <a:lnTo>
                    <a:pt x="230" y="180"/>
                  </a:lnTo>
                  <a:lnTo>
                    <a:pt x="200" y="186"/>
                  </a:lnTo>
                  <a:lnTo>
                    <a:pt x="202" y="186"/>
                  </a:lnTo>
                  <a:lnTo>
                    <a:pt x="170" y="187"/>
                  </a:lnTo>
                  <a:lnTo>
                    <a:pt x="138" y="186"/>
                  </a:lnTo>
                  <a:lnTo>
                    <a:pt x="139" y="186"/>
                  </a:lnTo>
                  <a:lnTo>
                    <a:pt x="109" y="180"/>
                  </a:lnTo>
                  <a:lnTo>
                    <a:pt x="80" y="171"/>
                  </a:lnTo>
                  <a:lnTo>
                    <a:pt x="82" y="171"/>
                  </a:lnTo>
                  <a:lnTo>
                    <a:pt x="59" y="161"/>
                  </a:lnTo>
                  <a:lnTo>
                    <a:pt x="59" y="162"/>
                  </a:lnTo>
                  <a:lnTo>
                    <a:pt x="39" y="148"/>
                  </a:lnTo>
                  <a:lnTo>
                    <a:pt x="41" y="148"/>
                  </a:lnTo>
                  <a:lnTo>
                    <a:pt x="25" y="132"/>
                  </a:lnTo>
                  <a:lnTo>
                    <a:pt x="25" y="134"/>
                  </a:lnTo>
                  <a:lnTo>
                    <a:pt x="16" y="118"/>
                  </a:lnTo>
                  <a:lnTo>
                    <a:pt x="18" y="119"/>
                  </a:lnTo>
                  <a:lnTo>
                    <a:pt x="14" y="100"/>
                  </a:lnTo>
                  <a:lnTo>
                    <a:pt x="14" y="103"/>
                  </a:lnTo>
                  <a:lnTo>
                    <a:pt x="18" y="84"/>
                  </a:lnTo>
                  <a:lnTo>
                    <a:pt x="18" y="85"/>
                  </a:lnTo>
                  <a:lnTo>
                    <a:pt x="27" y="68"/>
                  </a:lnTo>
                  <a:lnTo>
                    <a:pt x="25" y="69"/>
                  </a:lnTo>
                  <a:lnTo>
                    <a:pt x="41" y="53"/>
                  </a:lnTo>
                  <a:lnTo>
                    <a:pt x="39" y="53"/>
                  </a:lnTo>
                  <a:lnTo>
                    <a:pt x="59" y="39"/>
                  </a:lnTo>
                  <a:lnTo>
                    <a:pt x="59" y="41"/>
                  </a:lnTo>
                  <a:lnTo>
                    <a:pt x="82" y="30"/>
                  </a:lnTo>
                  <a:lnTo>
                    <a:pt x="80" y="30"/>
                  </a:lnTo>
                  <a:lnTo>
                    <a:pt x="109" y="21"/>
                  </a:lnTo>
                  <a:lnTo>
                    <a:pt x="139" y="16"/>
                  </a:lnTo>
                  <a:lnTo>
                    <a:pt x="138" y="16"/>
                  </a:lnTo>
                  <a:lnTo>
                    <a:pt x="170" y="14"/>
                  </a:lnTo>
                  <a:lnTo>
                    <a:pt x="170" y="0"/>
                  </a:lnTo>
                  <a:lnTo>
                    <a:pt x="138" y="1"/>
                  </a:lnTo>
                  <a:lnTo>
                    <a:pt x="136" y="1"/>
                  </a:lnTo>
                  <a:lnTo>
                    <a:pt x="105" y="7"/>
                  </a:lnTo>
                  <a:lnTo>
                    <a:pt x="77" y="16"/>
                  </a:lnTo>
                  <a:lnTo>
                    <a:pt x="75" y="16"/>
                  </a:lnTo>
                  <a:lnTo>
                    <a:pt x="52" y="28"/>
                  </a:lnTo>
                  <a:lnTo>
                    <a:pt x="32" y="43"/>
                  </a:lnTo>
                  <a:lnTo>
                    <a:pt x="30" y="43"/>
                  </a:lnTo>
                  <a:lnTo>
                    <a:pt x="14" y="60"/>
                  </a:lnTo>
                  <a:lnTo>
                    <a:pt x="4" y="80"/>
                  </a:lnTo>
                  <a:lnTo>
                    <a:pt x="0" y="102"/>
                  </a:lnTo>
                  <a:lnTo>
                    <a:pt x="4" y="123"/>
                  </a:lnTo>
                  <a:lnTo>
                    <a:pt x="14" y="141"/>
                  </a:lnTo>
                  <a:lnTo>
                    <a:pt x="30" y="159"/>
                  </a:lnTo>
                  <a:lnTo>
                    <a:pt x="32" y="159"/>
                  </a:lnTo>
                  <a:lnTo>
                    <a:pt x="52" y="173"/>
                  </a:lnTo>
                  <a:lnTo>
                    <a:pt x="75" y="186"/>
                  </a:lnTo>
                  <a:lnTo>
                    <a:pt x="77" y="186"/>
                  </a:lnTo>
                  <a:lnTo>
                    <a:pt x="105" y="195"/>
                  </a:lnTo>
                  <a:lnTo>
                    <a:pt x="136" y="200"/>
                  </a:lnTo>
                  <a:lnTo>
                    <a:pt x="138" y="200"/>
                  </a:lnTo>
                  <a:lnTo>
                    <a:pt x="170" y="202"/>
                  </a:lnTo>
                  <a:lnTo>
                    <a:pt x="202" y="200"/>
                  </a:lnTo>
                  <a:lnTo>
                    <a:pt x="204" y="200"/>
                  </a:lnTo>
                  <a:lnTo>
                    <a:pt x="234" y="195"/>
                  </a:lnTo>
                  <a:lnTo>
                    <a:pt x="261" y="186"/>
                  </a:lnTo>
                  <a:lnTo>
                    <a:pt x="262" y="186"/>
                  </a:lnTo>
                  <a:lnTo>
                    <a:pt x="287" y="173"/>
                  </a:lnTo>
                  <a:lnTo>
                    <a:pt x="309" y="159"/>
                  </a:lnTo>
                  <a:lnTo>
                    <a:pt x="323" y="141"/>
                  </a:lnTo>
                  <a:lnTo>
                    <a:pt x="334" y="123"/>
                  </a:lnTo>
                  <a:lnTo>
                    <a:pt x="337" y="102"/>
                  </a:lnTo>
                  <a:lnTo>
                    <a:pt x="334" y="80"/>
                  </a:lnTo>
                  <a:lnTo>
                    <a:pt x="323" y="60"/>
                  </a:lnTo>
                  <a:lnTo>
                    <a:pt x="309" y="43"/>
                  </a:lnTo>
                  <a:lnTo>
                    <a:pt x="287" y="28"/>
                  </a:lnTo>
                  <a:lnTo>
                    <a:pt x="262" y="16"/>
                  </a:lnTo>
                  <a:lnTo>
                    <a:pt x="261" y="16"/>
                  </a:lnTo>
                  <a:lnTo>
                    <a:pt x="234" y="7"/>
                  </a:lnTo>
                  <a:lnTo>
                    <a:pt x="204" y="1"/>
                  </a:lnTo>
                  <a:lnTo>
                    <a:pt x="202" y="1"/>
                  </a:lnTo>
                  <a:lnTo>
                    <a:pt x="170" y="0"/>
                  </a:lnTo>
                  <a:lnTo>
                    <a:pt x="170" y="14"/>
                  </a:lnTo>
                  <a:close/>
                </a:path>
              </a:pathLst>
            </a:custGeom>
            <a:solidFill>
              <a:srgbClr val="FFFF7D"/>
            </a:solidFill>
            <a:ln w="9525">
              <a:noFill/>
              <a:round/>
              <a:headEnd/>
              <a:tailEnd/>
            </a:ln>
          </p:spPr>
          <p:txBody>
            <a:bodyPr/>
            <a:lstStyle/>
            <a:p>
              <a:endParaRPr lang="en-US"/>
            </a:p>
          </p:txBody>
        </p:sp>
        <p:sp>
          <p:nvSpPr>
            <p:cNvPr id="441373" name="Rectangle 29"/>
            <p:cNvSpPr>
              <a:spLocks noChangeArrowheads="1"/>
            </p:cNvSpPr>
            <p:nvPr/>
          </p:nvSpPr>
          <p:spPr bwMode="auto">
            <a:xfrm>
              <a:off x="161" y="2556"/>
              <a:ext cx="803" cy="200"/>
            </a:xfrm>
            <a:prstGeom prst="rect">
              <a:avLst/>
            </a:prstGeom>
            <a:noFill/>
            <a:ln w="9525">
              <a:noFill/>
              <a:miter lim="800000"/>
              <a:headEnd/>
              <a:tailEnd/>
            </a:ln>
          </p:spPr>
          <p:txBody>
            <a:bodyPr wrap="none" lIns="0" tIns="0" rIns="0" bIns="0">
              <a:spAutoFit/>
            </a:bodyPr>
            <a:lstStyle/>
            <a:p>
              <a:pPr eaLnBrk="0" hangingPunct="0">
                <a:buSzTx/>
                <a:buFont typeface="Monotype Sorts" pitchFamily="2" charset="2"/>
                <a:buNone/>
              </a:pPr>
              <a:r>
                <a:rPr kumimoji="1" lang="en-US" sz="1900" b="0">
                  <a:solidFill>
                    <a:srgbClr val="FFFF7D"/>
                  </a:solidFill>
                  <a:latin typeface="Arial" charset="0"/>
                </a:rPr>
                <a:t>COCHLEA</a:t>
              </a:r>
              <a:endParaRPr kumimoji="1" lang="en-US" sz="1600" b="0">
                <a:solidFill>
                  <a:srgbClr val="000000"/>
                </a:solidFill>
                <a:latin typeface="Arial Black" pitchFamily="34" charset="0"/>
              </a:endParaRPr>
            </a:p>
          </p:txBody>
        </p:sp>
      </p:grpSp>
      <p:sp>
        <p:nvSpPr>
          <p:cNvPr id="441374" name="Freeform 30"/>
          <p:cNvSpPr>
            <a:spLocks/>
          </p:cNvSpPr>
          <p:nvPr/>
        </p:nvSpPr>
        <p:spPr bwMode="auto">
          <a:xfrm>
            <a:off x="1574800" y="5241925"/>
            <a:ext cx="142875" cy="142875"/>
          </a:xfrm>
          <a:custGeom>
            <a:avLst/>
            <a:gdLst/>
            <a:ahLst/>
            <a:cxnLst>
              <a:cxn ang="0">
                <a:pos x="0" y="0"/>
              </a:cxn>
              <a:cxn ang="0">
                <a:pos x="90" y="45"/>
              </a:cxn>
              <a:cxn ang="0">
                <a:pos x="0" y="90"/>
              </a:cxn>
              <a:cxn ang="0">
                <a:pos x="0" y="0"/>
              </a:cxn>
            </a:cxnLst>
            <a:rect l="0" t="0" r="r" b="b"/>
            <a:pathLst>
              <a:path w="90" h="90">
                <a:moveTo>
                  <a:pt x="0" y="0"/>
                </a:moveTo>
                <a:lnTo>
                  <a:pt x="90" y="45"/>
                </a:lnTo>
                <a:lnTo>
                  <a:pt x="0" y="90"/>
                </a:lnTo>
                <a:lnTo>
                  <a:pt x="0" y="0"/>
                </a:lnTo>
                <a:close/>
              </a:path>
            </a:pathLst>
          </a:custGeom>
          <a:solidFill>
            <a:srgbClr val="FF1721"/>
          </a:solidFill>
          <a:ln w="9525">
            <a:noFill/>
            <a:round/>
            <a:headEnd/>
            <a:tailEnd/>
          </a:ln>
        </p:spPr>
        <p:txBody>
          <a:bodyPr/>
          <a:lstStyle/>
          <a:p>
            <a:endParaRPr lang="en-US"/>
          </a:p>
        </p:txBody>
      </p:sp>
      <p:sp>
        <p:nvSpPr>
          <p:cNvPr id="441375" name="Freeform 31"/>
          <p:cNvSpPr>
            <a:spLocks/>
          </p:cNvSpPr>
          <p:nvPr/>
        </p:nvSpPr>
        <p:spPr bwMode="auto">
          <a:xfrm>
            <a:off x="1574800" y="5614988"/>
            <a:ext cx="142875" cy="141287"/>
          </a:xfrm>
          <a:custGeom>
            <a:avLst/>
            <a:gdLst/>
            <a:ahLst/>
            <a:cxnLst>
              <a:cxn ang="0">
                <a:pos x="0" y="0"/>
              </a:cxn>
              <a:cxn ang="0">
                <a:pos x="90" y="44"/>
              </a:cxn>
              <a:cxn ang="0">
                <a:pos x="0" y="89"/>
              </a:cxn>
              <a:cxn ang="0">
                <a:pos x="0" y="0"/>
              </a:cxn>
            </a:cxnLst>
            <a:rect l="0" t="0" r="r" b="b"/>
            <a:pathLst>
              <a:path w="90" h="89">
                <a:moveTo>
                  <a:pt x="0" y="0"/>
                </a:moveTo>
                <a:lnTo>
                  <a:pt x="90" y="44"/>
                </a:lnTo>
                <a:lnTo>
                  <a:pt x="0" y="89"/>
                </a:lnTo>
                <a:lnTo>
                  <a:pt x="0" y="0"/>
                </a:lnTo>
                <a:close/>
              </a:path>
            </a:pathLst>
          </a:custGeom>
          <a:solidFill>
            <a:srgbClr val="FF1721"/>
          </a:solidFill>
          <a:ln w="9525">
            <a:noFill/>
            <a:round/>
            <a:headEnd/>
            <a:tailEnd/>
          </a:ln>
        </p:spPr>
        <p:txBody>
          <a:bodyPr/>
          <a:lstStyle/>
          <a:p>
            <a:endParaRPr lang="en-US"/>
          </a:p>
        </p:txBody>
      </p:sp>
      <p:grpSp>
        <p:nvGrpSpPr>
          <p:cNvPr id="3" name="Group 32"/>
          <p:cNvGrpSpPr>
            <a:grpSpLocks/>
          </p:cNvGrpSpPr>
          <p:nvPr/>
        </p:nvGrpSpPr>
        <p:grpSpPr bwMode="auto">
          <a:xfrm>
            <a:off x="779463" y="5216525"/>
            <a:ext cx="974725" cy="565150"/>
            <a:chOff x="491" y="3286"/>
            <a:chExt cx="614" cy="356"/>
          </a:xfrm>
        </p:grpSpPr>
        <p:sp>
          <p:nvSpPr>
            <p:cNvPr id="441377" name="Rectangle 33"/>
            <p:cNvSpPr>
              <a:spLocks noChangeArrowheads="1"/>
            </p:cNvSpPr>
            <p:nvPr/>
          </p:nvSpPr>
          <p:spPr bwMode="auto">
            <a:xfrm>
              <a:off x="903" y="3571"/>
              <a:ext cx="179" cy="21"/>
            </a:xfrm>
            <a:prstGeom prst="rect">
              <a:avLst/>
            </a:prstGeom>
            <a:solidFill>
              <a:srgbClr val="FF1721"/>
            </a:solidFill>
            <a:ln w="9525">
              <a:noFill/>
              <a:miter lim="800000"/>
              <a:headEnd/>
              <a:tailEnd/>
            </a:ln>
          </p:spPr>
          <p:txBody>
            <a:bodyPr/>
            <a:lstStyle/>
            <a:p>
              <a:endParaRPr lang="en-US"/>
            </a:p>
          </p:txBody>
        </p:sp>
        <p:grpSp>
          <p:nvGrpSpPr>
            <p:cNvPr id="4" name="Group 34"/>
            <p:cNvGrpSpPr>
              <a:grpSpLocks/>
            </p:cNvGrpSpPr>
            <p:nvPr/>
          </p:nvGrpSpPr>
          <p:grpSpPr bwMode="auto">
            <a:xfrm>
              <a:off x="491" y="3286"/>
              <a:ext cx="614" cy="356"/>
              <a:chOff x="491" y="3286"/>
              <a:chExt cx="614" cy="356"/>
            </a:xfrm>
          </p:grpSpPr>
          <p:sp>
            <p:nvSpPr>
              <p:cNvPr id="441379" name="Freeform 35"/>
              <p:cNvSpPr>
                <a:spLocks/>
              </p:cNvSpPr>
              <p:nvPr/>
            </p:nvSpPr>
            <p:spPr bwMode="auto">
              <a:xfrm>
                <a:off x="491" y="3336"/>
                <a:ext cx="591" cy="256"/>
              </a:xfrm>
              <a:custGeom>
                <a:avLst/>
                <a:gdLst/>
                <a:ahLst/>
                <a:cxnLst>
                  <a:cxn ang="0">
                    <a:pos x="0" y="61"/>
                  </a:cxn>
                  <a:cxn ang="0">
                    <a:pos x="0" y="256"/>
                  </a:cxn>
                  <a:cxn ang="0">
                    <a:pos x="423" y="256"/>
                  </a:cxn>
                  <a:cxn ang="0">
                    <a:pos x="423" y="11"/>
                  </a:cxn>
                  <a:cxn ang="0">
                    <a:pos x="412" y="22"/>
                  </a:cxn>
                  <a:cxn ang="0">
                    <a:pos x="591" y="22"/>
                  </a:cxn>
                  <a:cxn ang="0">
                    <a:pos x="591" y="0"/>
                  </a:cxn>
                  <a:cxn ang="0">
                    <a:pos x="401" y="0"/>
                  </a:cxn>
                  <a:cxn ang="0">
                    <a:pos x="401" y="245"/>
                  </a:cxn>
                  <a:cxn ang="0">
                    <a:pos x="412" y="235"/>
                  </a:cxn>
                  <a:cxn ang="0">
                    <a:pos x="11" y="235"/>
                  </a:cxn>
                  <a:cxn ang="0">
                    <a:pos x="21" y="245"/>
                  </a:cxn>
                  <a:cxn ang="0">
                    <a:pos x="21" y="61"/>
                  </a:cxn>
                  <a:cxn ang="0">
                    <a:pos x="0" y="61"/>
                  </a:cxn>
                </a:cxnLst>
                <a:rect l="0" t="0" r="r" b="b"/>
                <a:pathLst>
                  <a:path w="591" h="256">
                    <a:moveTo>
                      <a:pt x="0" y="61"/>
                    </a:moveTo>
                    <a:lnTo>
                      <a:pt x="0" y="256"/>
                    </a:lnTo>
                    <a:lnTo>
                      <a:pt x="423" y="256"/>
                    </a:lnTo>
                    <a:lnTo>
                      <a:pt x="423" y="11"/>
                    </a:lnTo>
                    <a:lnTo>
                      <a:pt x="412" y="22"/>
                    </a:lnTo>
                    <a:lnTo>
                      <a:pt x="591" y="22"/>
                    </a:lnTo>
                    <a:lnTo>
                      <a:pt x="591" y="0"/>
                    </a:lnTo>
                    <a:lnTo>
                      <a:pt x="401" y="0"/>
                    </a:lnTo>
                    <a:lnTo>
                      <a:pt x="401" y="245"/>
                    </a:lnTo>
                    <a:lnTo>
                      <a:pt x="412" y="235"/>
                    </a:lnTo>
                    <a:lnTo>
                      <a:pt x="11" y="235"/>
                    </a:lnTo>
                    <a:lnTo>
                      <a:pt x="21" y="245"/>
                    </a:lnTo>
                    <a:lnTo>
                      <a:pt x="21" y="61"/>
                    </a:lnTo>
                    <a:lnTo>
                      <a:pt x="0" y="61"/>
                    </a:lnTo>
                    <a:close/>
                  </a:path>
                </a:pathLst>
              </a:custGeom>
              <a:solidFill>
                <a:srgbClr val="FF1721"/>
              </a:solidFill>
              <a:ln w="9525">
                <a:solidFill>
                  <a:srgbClr val="FF1721"/>
                </a:solidFill>
                <a:round/>
                <a:headEnd/>
                <a:tailEnd/>
              </a:ln>
            </p:spPr>
            <p:txBody>
              <a:bodyPr/>
              <a:lstStyle/>
              <a:p>
                <a:endParaRPr lang="en-US"/>
              </a:p>
            </p:txBody>
          </p:sp>
          <p:sp>
            <p:nvSpPr>
              <p:cNvPr id="441380" name="Freeform 36"/>
              <p:cNvSpPr>
                <a:spLocks/>
              </p:cNvSpPr>
              <p:nvPr/>
            </p:nvSpPr>
            <p:spPr bwMode="auto">
              <a:xfrm>
                <a:off x="982" y="3286"/>
                <a:ext cx="123" cy="122"/>
              </a:xfrm>
              <a:custGeom>
                <a:avLst/>
                <a:gdLst/>
                <a:ahLst/>
                <a:cxnLst>
                  <a:cxn ang="0">
                    <a:pos x="21" y="16"/>
                  </a:cxn>
                  <a:cxn ang="0">
                    <a:pos x="5" y="25"/>
                  </a:cxn>
                  <a:cxn ang="0">
                    <a:pos x="94" y="70"/>
                  </a:cxn>
                  <a:cxn ang="0">
                    <a:pos x="94" y="52"/>
                  </a:cxn>
                  <a:cxn ang="0">
                    <a:pos x="5" y="97"/>
                  </a:cxn>
                  <a:cxn ang="0">
                    <a:pos x="21" y="106"/>
                  </a:cxn>
                  <a:cxn ang="0">
                    <a:pos x="21" y="16"/>
                  </a:cxn>
                  <a:cxn ang="0">
                    <a:pos x="0" y="0"/>
                  </a:cxn>
                  <a:cxn ang="0">
                    <a:pos x="0" y="122"/>
                  </a:cxn>
                  <a:cxn ang="0">
                    <a:pos x="123" y="61"/>
                  </a:cxn>
                  <a:cxn ang="0">
                    <a:pos x="0" y="0"/>
                  </a:cxn>
                  <a:cxn ang="0">
                    <a:pos x="21" y="16"/>
                  </a:cxn>
                </a:cxnLst>
                <a:rect l="0" t="0" r="r" b="b"/>
                <a:pathLst>
                  <a:path w="123" h="122">
                    <a:moveTo>
                      <a:pt x="21" y="16"/>
                    </a:moveTo>
                    <a:lnTo>
                      <a:pt x="5" y="25"/>
                    </a:lnTo>
                    <a:lnTo>
                      <a:pt x="94" y="70"/>
                    </a:lnTo>
                    <a:lnTo>
                      <a:pt x="94" y="52"/>
                    </a:lnTo>
                    <a:lnTo>
                      <a:pt x="5" y="97"/>
                    </a:lnTo>
                    <a:lnTo>
                      <a:pt x="21" y="106"/>
                    </a:lnTo>
                    <a:lnTo>
                      <a:pt x="21" y="16"/>
                    </a:lnTo>
                    <a:lnTo>
                      <a:pt x="0" y="0"/>
                    </a:lnTo>
                    <a:lnTo>
                      <a:pt x="0" y="122"/>
                    </a:lnTo>
                    <a:lnTo>
                      <a:pt x="123" y="61"/>
                    </a:lnTo>
                    <a:lnTo>
                      <a:pt x="0" y="0"/>
                    </a:lnTo>
                    <a:lnTo>
                      <a:pt x="21" y="16"/>
                    </a:lnTo>
                    <a:close/>
                  </a:path>
                </a:pathLst>
              </a:custGeom>
              <a:solidFill>
                <a:srgbClr val="FF1721"/>
              </a:solidFill>
              <a:ln w="9525">
                <a:solidFill>
                  <a:srgbClr val="FF1721"/>
                </a:solidFill>
                <a:round/>
                <a:headEnd/>
                <a:tailEnd/>
              </a:ln>
            </p:spPr>
            <p:txBody>
              <a:bodyPr/>
              <a:lstStyle/>
              <a:p>
                <a:endParaRPr lang="en-US"/>
              </a:p>
            </p:txBody>
          </p:sp>
          <p:sp>
            <p:nvSpPr>
              <p:cNvPr id="441381" name="Freeform 37"/>
              <p:cNvSpPr>
                <a:spLocks/>
              </p:cNvSpPr>
              <p:nvPr/>
            </p:nvSpPr>
            <p:spPr bwMode="auto">
              <a:xfrm>
                <a:off x="982" y="3520"/>
                <a:ext cx="123" cy="122"/>
              </a:xfrm>
              <a:custGeom>
                <a:avLst/>
                <a:gdLst/>
                <a:ahLst/>
                <a:cxnLst>
                  <a:cxn ang="0">
                    <a:pos x="21" y="17"/>
                  </a:cxn>
                  <a:cxn ang="0">
                    <a:pos x="5" y="25"/>
                  </a:cxn>
                  <a:cxn ang="0">
                    <a:pos x="94" y="70"/>
                  </a:cxn>
                  <a:cxn ang="0">
                    <a:pos x="94" y="52"/>
                  </a:cxn>
                  <a:cxn ang="0">
                    <a:pos x="5" y="97"/>
                  </a:cxn>
                  <a:cxn ang="0">
                    <a:pos x="21" y="106"/>
                  </a:cxn>
                  <a:cxn ang="0">
                    <a:pos x="21" y="17"/>
                  </a:cxn>
                  <a:cxn ang="0">
                    <a:pos x="0" y="0"/>
                  </a:cxn>
                  <a:cxn ang="0">
                    <a:pos x="0" y="122"/>
                  </a:cxn>
                  <a:cxn ang="0">
                    <a:pos x="123" y="61"/>
                  </a:cxn>
                  <a:cxn ang="0">
                    <a:pos x="0" y="0"/>
                  </a:cxn>
                  <a:cxn ang="0">
                    <a:pos x="21" y="17"/>
                  </a:cxn>
                </a:cxnLst>
                <a:rect l="0" t="0" r="r" b="b"/>
                <a:pathLst>
                  <a:path w="123" h="122">
                    <a:moveTo>
                      <a:pt x="21" y="17"/>
                    </a:moveTo>
                    <a:lnTo>
                      <a:pt x="5" y="25"/>
                    </a:lnTo>
                    <a:lnTo>
                      <a:pt x="94" y="70"/>
                    </a:lnTo>
                    <a:lnTo>
                      <a:pt x="94" y="52"/>
                    </a:lnTo>
                    <a:lnTo>
                      <a:pt x="5" y="97"/>
                    </a:lnTo>
                    <a:lnTo>
                      <a:pt x="21" y="106"/>
                    </a:lnTo>
                    <a:lnTo>
                      <a:pt x="21" y="17"/>
                    </a:lnTo>
                    <a:lnTo>
                      <a:pt x="0" y="0"/>
                    </a:lnTo>
                    <a:lnTo>
                      <a:pt x="0" y="122"/>
                    </a:lnTo>
                    <a:lnTo>
                      <a:pt x="123" y="61"/>
                    </a:lnTo>
                    <a:lnTo>
                      <a:pt x="0" y="0"/>
                    </a:lnTo>
                    <a:lnTo>
                      <a:pt x="21" y="17"/>
                    </a:lnTo>
                    <a:close/>
                  </a:path>
                </a:pathLst>
              </a:custGeom>
              <a:solidFill>
                <a:srgbClr val="FF1721"/>
              </a:solidFill>
              <a:ln w="9525">
                <a:solidFill>
                  <a:srgbClr val="FF1721"/>
                </a:solidFill>
                <a:round/>
                <a:headEnd/>
                <a:tailEnd/>
              </a:ln>
            </p:spPr>
            <p:txBody>
              <a:bodyPr/>
              <a:lstStyle/>
              <a:p>
                <a:endParaRPr lang="en-US"/>
              </a:p>
            </p:txBody>
          </p:sp>
        </p:grpSp>
      </p:grpSp>
      <p:sp>
        <p:nvSpPr>
          <p:cNvPr id="441382" name="Freeform 38"/>
          <p:cNvSpPr>
            <a:spLocks/>
          </p:cNvSpPr>
          <p:nvPr/>
        </p:nvSpPr>
        <p:spPr bwMode="auto">
          <a:xfrm>
            <a:off x="2800350" y="6148388"/>
            <a:ext cx="141288" cy="141287"/>
          </a:xfrm>
          <a:custGeom>
            <a:avLst/>
            <a:gdLst/>
            <a:ahLst/>
            <a:cxnLst>
              <a:cxn ang="0">
                <a:pos x="0" y="0"/>
              </a:cxn>
              <a:cxn ang="0">
                <a:pos x="89" y="45"/>
              </a:cxn>
              <a:cxn ang="0">
                <a:pos x="0" y="89"/>
              </a:cxn>
              <a:cxn ang="0">
                <a:pos x="0" y="0"/>
              </a:cxn>
            </a:cxnLst>
            <a:rect l="0" t="0" r="r" b="b"/>
            <a:pathLst>
              <a:path w="89" h="89">
                <a:moveTo>
                  <a:pt x="0" y="0"/>
                </a:moveTo>
                <a:lnTo>
                  <a:pt x="89" y="45"/>
                </a:lnTo>
                <a:lnTo>
                  <a:pt x="0" y="89"/>
                </a:lnTo>
                <a:lnTo>
                  <a:pt x="0" y="0"/>
                </a:lnTo>
                <a:close/>
              </a:path>
            </a:pathLst>
          </a:custGeom>
          <a:solidFill>
            <a:srgbClr val="FF1721"/>
          </a:solidFill>
          <a:ln w="9525">
            <a:noFill/>
            <a:round/>
            <a:headEnd/>
            <a:tailEnd/>
          </a:ln>
        </p:spPr>
        <p:txBody>
          <a:bodyPr/>
          <a:lstStyle/>
          <a:p>
            <a:endParaRPr lang="en-US"/>
          </a:p>
        </p:txBody>
      </p:sp>
      <p:sp>
        <p:nvSpPr>
          <p:cNvPr id="441383" name="Freeform 39"/>
          <p:cNvSpPr>
            <a:spLocks/>
          </p:cNvSpPr>
          <p:nvPr/>
        </p:nvSpPr>
        <p:spPr bwMode="auto">
          <a:xfrm>
            <a:off x="2782888" y="6122988"/>
            <a:ext cx="195262" cy="193675"/>
          </a:xfrm>
          <a:custGeom>
            <a:avLst/>
            <a:gdLst/>
            <a:ahLst/>
            <a:cxnLst>
              <a:cxn ang="0">
                <a:pos x="21" y="16"/>
              </a:cxn>
              <a:cxn ang="0">
                <a:pos x="5" y="25"/>
              </a:cxn>
              <a:cxn ang="0">
                <a:pos x="94" y="70"/>
              </a:cxn>
              <a:cxn ang="0">
                <a:pos x="94" y="52"/>
              </a:cxn>
              <a:cxn ang="0">
                <a:pos x="5" y="97"/>
              </a:cxn>
              <a:cxn ang="0">
                <a:pos x="21" y="105"/>
              </a:cxn>
              <a:cxn ang="0">
                <a:pos x="21" y="16"/>
              </a:cxn>
              <a:cxn ang="0">
                <a:pos x="0" y="0"/>
              </a:cxn>
              <a:cxn ang="0">
                <a:pos x="0" y="122"/>
              </a:cxn>
              <a:cxn ang="0">
                <a:pos x="123" y="61"/>
              </a:cxn>
              <a:cxn ang="0">
                <a:pos x="0" y="0"/>
              </a:cxn>
              <a:cxn ang="0">
                <a:pos x="21" y="16"/>
              </a:cxn>
            </a:cxnLst>
            <a:rect l="0" t="0" r="r" b="b"/>
            <a:pathLst>
              <a:path w="123" h="122">
                <a:moveTo>
                  <a:pt x="21" y="16"/>
                </a:moveTo>
                <a:lnTo>
                  <a:pt x="5" y="25"/>
                </a:lnTo>
                <a:lnTo>
                  <a:pt x="94" y="70"/>
                </a:lnTo>
                <a:lnTo>
                  <a:pt x="94" y="52"/>
                </a:lnTo>
                <a:lnTo>
                  <a:pt x="5" y="97"/>
                </a:lnTo>
                <a:lnTo>
                  <a:pt x="21" y="105"/>
                </a:lnTo>
                <a:lnTo>
                  <a:pt x="21" y="16"/>
                </a:lnTo>
                <a:lnTo>
                  <a:pt x="0" y="0"/>
                </a:lnTo>
                <a:lnTo>
                  <a:pt x="0" y="122"/>
                </a:lnTo>
                <a:lnTo>
                  <a:pt x="123" y="61"/>
                </a:lnTo>
                <a:lnTo>
                  <a:pt x="0" y="0"/>
                </a:lnTo>
                <a:lnTo>
                  <a:pt x="21" y="16"/>
                </a:lnTo>
                <a:close/>
              </a:path>
            </a:pathLst>
          </a:custGeom>
          <a:solidFill>
            <a:srgbClr val="FF1721"/>
          </a:solidFill>
          <a:ln w="9525">
            <a:noFill/>
            <a:round/>
            <a:headEnd/>
            <a:tailEnd/>
          </a:ln>
        </p:spPr>
        <p:txBody>
          <a:bodyPr/>
          <a:lstStyle/>
          <a:p>
            <a:endParaRPr lang="en-US"/>
          </a:p>
        </p:txBody>
      </p:sp>
      <p:sp>
        <p:nvSpPr>
          <p:cNvPr id="441384" name="Freeform 40"/>
          <p:cNvSpPr>
            <a:spLocks/>
          </p:cNvSpPr>
          <p:nvPr/>
        </p:nvSpPr>
        <p:spPr bwMode="auto">
          <a:xfrm>
            <a:off x="5508625" y="6361113"/>
            <a:ext cx="141288" cy="142875"/>
          </a:xfrm>
          <a:custGeom>
            <a:avLst/>
            <a:gdLst/>
            <a:ahLst/>
            <a:cxnLst>
              <a:cxn ang="0">
                <a:pos x="0" y="90"/>
              </a:cxn>
              <a:cxn ang="0">
                <a:pos x="45" y="0"/>
              </a:cxn>
              <a:cxn ang="0">
                <a:pos x="89" y="90"/>
              </a:cxn>
              <a:cxn ang="0">
                <a:pos x="0" y="90"/>
              </a:cxn>
            </a:cxnLst>
            <a:rect l="0" t="0" r="r" b="b"/>
            <a:pathLst>
              <a:path w="89" h="90">
                <a:moveTo>
                  <a:pt x="0" y="90"/>
                </a:moveTo>
                <a:lnTo>
                  <a:pt x="45" y="0"/>
                </a:lnTo>
                <a:lnTo>
                  <a:pt x="89" y="90"/>
                </a:lnTo>
                <a:lnTo>
                  <a:pt x="0" y="90"/>
                </a:lnTo>
                <a:close/>
              </a:path>
            </a:pathLst>
          </a:custGeom>
          <a:solidFill>
            <a:srgbClr val="FF1721"/>
          </a:solidFill>
          <a:ln w="9525">
            <a:noFill/>
            <a:round/>
            <a:headEnd/>
            <a:tailEnd/>
          </a:ln>
        </p:spPr>
        <p:txBody>
          <a:bodyPr/>
          <a:lstStyle/>
          <a:p>
            <a:endParaRPr lang="en-US"/>
          </a:p>
        </p:txBody>
      </p:sp>
      <p:sp>
        <p:nvSpPr>
          <p:cNvPr id="441385" name="Freeform 41"/>
          <p:cNvSpPr>
            <a:spLocks/>
          </p:cNvSpPr>
          <p:nvPr/>
        </p:nvSpPr>
        <p:spPr bwMode="auto">
          <a:xfrm>
            <a:off x="5483225" y="6324600"/>
            <a:ext cx="192088" cy="195263"/>
          </a:xfrm>
          <a:custGeom>
            <a:avLst/>
            <a:gdLst/>
            <a:ahLst/>
            <a:cxnLst>
              <a:cxn ang="0">
                <a:pos x="16" y="102"/>
              </a:cxn>
              <a:cxn ang="0">
                <a:pos x="25" y="118"/>
              </a:cxn>
              <a:cxn ang="0">
                <a:pos x="69" y="29"/>
              </a:cxn>
              <a:cxn ang="0">
                <a:pos x="52" y="29"/>
              </a:cxn>
              <a:cxn ang="0">
                <a:pos x="96" y="118"/>
              </a:cxn>
              <a:cxn ang="0">
                <a:pos x="105" y="102"/>
              </a:cxn>
              <a:cxn ang="0">
                <a:pos x="16" y="102"/>
              </a:cxn>
              <a:cxn ang="0">
                <a:pos x="0" y="123"/>
              </a:cxn>
              <a:cxn ang="0">
                <a:pos x="121" y="123"/>
              </a:cxn>
              <a:cxn ang="0">
                <a:pos x="61" y="0"/>
              </a:cxn>
              <a:cxn ang="0">
                <a:pos x="0" y="123"/>
              </a:cxn>
              <a:cxn ang="0">
                <a:pos x="16" y="102"/>
              </a:cxn>
            </a:cxnLst>
            <a:rect l="0" t="0" r="r" b="b"/>
            <a:pathLst>
              <a:path w="121" h="123">
                <a:moveTo>
                  <a:pt x="16" y="102"/>
                </a:moveTo>
                <a:lnTo>
                  <a:pt x="25" y="118"/>
                </a:lnTo>
                <a:lnTo>
                  <a:pt x="69" y="29"/>
                </a:lnTo>
                <a:lnTo>
                  <a:pt x="52" y="29"/>
                </a:lnTo>
                <a:lnTo>
                  <a:pt x="96" y="118"/>
                </a:lnTo>
                <a:lnTo>
                  <a:pt x="105" y="102"/>
                </a:lnTo>
                <a:lnTo>
                  <a:pt x="16" y="102"/>
                </a:lnTo>
                <a:lnTo>
                  <a:pt x="0" y="123"/>
                </a:lnTo>
                <a:lnTo>
                  <a:pt x="121" y="123"/>
                </a:lnTo>
                <a:lnTo>
                  <a:pt x="61" y="0"/>
                </a:lnTo>
                <a:lnTo>
                  <a:pt x="0" y="123"/>
                </a:lnTo>
                <a:lnTo>
                  <a:pt x="16" y="102"/>
                </a:lnTo>
                <a:close/>
              </a:path>
            </a:pathLst>
          </a:custGeom>
          <a:solidFill>
            <a:srgbClr val="FF1721"/>
          </a:solidFill>
          <a:ln w="9525">
            <a:noFill/>
            <a:round/>
            <a:headEnd/>
            <a:tailEnd/>
          </a:ln>
        </p:spPr>
        <p:txBody>
          <a:bodyPr/>
          <a:lstStyle/>
          <a:p>
            <a:endParaRPr lang="en-US"/>
          </a:p>
        </p:txBody>
      </p:sp>
      <p:sp>
        <p:nvSpPr>
          <p:cNvPr id="441386" name="Freeform 42"/>
          <p:cNvSpPr>
            <a:spLocks/>
          </p:cNvSpPr>
          <p:nvPr/>
        </p:nvSpPr>
        <p:spPr bwMode="auto">
          <a:xfrm>
            <a:off x="7421563" y="5392738"/>
            <a:ext cx="909637" cy="284162"/>
          </a:xfrm>
          <a:custGeom>
            <a:avLst/>
            <a:gdLst/>
            <a:ahLst/>
            <a:cxnLst>
              <a:cxn ang="0">
                <a:pos x="551" y="0"/>
              </a:cxn>
              <a:cxn ang="0">
                <a:pos x="551" y="168"/>
              </a:cxn>
              <a:cxn ang="0">
                <a:pos x="562" y="157"/>
              </a:cxn>
              <a:cxn ang="0">
                <a:pos x="0" y="157"/>
              </a:cxn>
              <a:cxn ang="0">
                <a:pos x="0" y="179"/>
              </a:cxn>
              <a:cxn ang="0">
                <a:pos x="573" y="179"/>
              </a:cxn>
              <a:cxn ang="0">
                <a:pos x="573" y="0"/>
              </a:cxn>
              <a:cxn ang="0">
                <a:pos x="551" y="0"/>
              </a:cxn>
            </a:cxnLst>
            <a:rect l="0" t="0" r="r" b="b"/>
            <a:pathLst>
              <a:path w="573" h="179">
                <a:moveTo>
                  <a:pt x="551" y="0"/>
                </a:moveTo>
                <a:lnTo>
                  <a:pt x="551" y="168"/>
                </a:lnTo>
                <a:lnTo>
                  <a:pt x="562" y="157"/>
                </a:lnTo>
                <a:lnTo>
                  <a:pt x="0" y="157"/>
                </a:lnTo>
                <a:lnTo>
                  <a:pt x="0" y="179"/>
                </a:lnTo>
                <a:lnTo>
                  <a:pt x="573" y="179"/>
                </a:lnTo>
                <a:lnTo>
                  <a:pt x="573" y="0"/>
                </a:lnTo>
                <a:lnTo>
                  <a:pt x="551" y="0"/>
                </a:lnTo>
                <a:close/>
              </a:path>
            </a:pathLst>
          </a:custGeom>
          <a:solidFill>
            <a:srgbClr val="FF1721"/>
          </a:solidFill>
          <a:ln w="9525">
            <a:noFill/>
            <a:round/>
            <a:headEnd/>
            <a:tailEnd/>
          </a:ln>
        </p:spPr>
        <p:txBody>
          <a:bodyPr/>
          <a:lstStyle/>
          <a:p>
            <a:endParaRPr lang="en-US"/>
          </a:p>
        </p:txBody>
      </p:sp>
      <p:sp>
        <p:nvSpPr>
          <p:cNvPr id="441387" name="Freeform 43"/>
          <p:cNvSpPr>
            <a:spLocks/>
          </p:cNvSpPr>
          <p:nvPr/>
        </p:nvSpPr>
        <p:spPr bwMode="auto">
          <a:xfrm>
            <a:off x="7421563" y="5588000"/>
            <a:ext cx="141287" cy="142875"/>
          </a:xfrm>
          <a:custGeom>
            <a:avLst/>
            <a:gdLst/>
            <a:ahLst/>
            <a:cxnLst>
              <a:cxn ang="0">
                <a:pos x="89" y="90"/>
              </a:cxn>
              <a:cxn ang="0">
                <a:pos x="0" y="45"/>
              </a:cxn>
              <a:cxn ang="0">
                <a:pos x="89" y="0"/>
              </a:cxn>
              <a:cxn ang="0">
                <a:pos x="89" y="90"/>
              </a:cxn>
            </a:cxnLst>
            <a:rect l="0" t="0" r="r" b="b"/>
            <a:pathLst>
              <a:path w="89" h="90">
                <a:moveTo>
                  <a:pt x="89" y="90"/>
                </a:moveTo>
                <a:lnTo>
                  <a:pt x="0" y="45"/>
                </a:lnTo>
                <a:lnTo>
                  <a:pt x="89" y="0"/>
                </a:lnTo>
                <a:lnTo>
                  <a:pt x="89" y="90"/>
                </a:lnTo>
                <a:close/>
              </a:path>
            </a:pathLst>
          </a:custGeom>
          <a:solidFill>
            <a:srgbClr val="FF1721"/>
          </a:solidFill>
          <a:ln w="9525">
            <a:noFill/>
            <a:round/>
            <a:headEnd/>
            <a:tailEnd/>
          </a:ln>
        </p:spPr>
        <p:txBody>
          <a:bodyPr/>
          <a:lstStyle/>
          <a:p>
            <a:endParaRPr lang="en-US"/>
          </a:p>
        </p:txBody>
      </p:sp>
      <p:sp>
        <p:nvSpPr>
          <p:cNvPr id="441388" name="Freeform 44"/>
          <p:cNvSpPr>
            <a:spLocks/>
          </p:cNvSpPr>
          <p:nvPr/>
        </p:nvSpPr>
        <p:spPr bwMode="auto">
          <a:xfrm>
            <a:off x="7385050" y="5562600"/>
            <a:ext cx="195263" cy="193675"/>
          </a:xfrm>
          <a:custGeom>
            <a:avLst/>
            <a:gdLst/>
            <a:ahLst/>
            <a:cxnLst>
              <a:cxn ang="0">
                <a:pos x="101" y="106"/>
              </a:cxn>
              <a:cxn ang="0">
                <a:pos x="117" y="97"/>
              </a:cxn>
              <a:cxn ang="0">
                <a:pos x="28" y="52"/>
              </a:cxn>
              <a:cxn ang="0">
                <a:pos x="28" y="70"/>
              </a:cxn>
              <a:cxn ang="0">
                <a:pos x="117" y="25"/>
              </a:cxn>
              <a:cxn ang="0">
                <a:pos x="101" y="16"/>
              </a:cxn>
              <a:cxn ang="0">
                <a:pos x="101" y="106"/>
              </a:cxn>
              <a:cxn ang="0">
                <a:pos x="123" y="122"/>
              </a:cxn>
              <a:cxn ang="0">
                <a:pos x="123" y="0"/>
              </a:cxn>
              <a:cxn ang="0">
                <a:pos x="0" y="61"/>
              </a:cxn>
              <a:cxn ang="0">
                <a:pos x="123" y="122"/>
              </a:cxn>
              <a:cxn ang="0">
                <a:pos x="101" y="106"/>
              </a:cxn>
            </a:cxnLst>
            <a:rect l="0" t="0" r="r" b="b"/>
            <a:pathLst>
              <a:path w="123" h="122">
                <a:moveTo>
                  <a:pt x="101" y="106"/>
                </a:moveTo>
                <a:lnTo>
                  <a:pt x="117" y="97"/>
                </a:lnTo>
                <a:lnTo>
                  <a:pt x="28" y="52"/>
                </a:lnTo>
                <a:lnTo>
                  <a:pt x="28" y="70"/>
                </a:lnTo>
                <a:lnTo>
                  <a:pt x="117" y="25"/>
                </a:lnTo>
                <a:lnTo>
                  <a:pt x="101" y="16"/>
                </a:lnTo>
                <a:lnTo>
                  <a:pt x="101" y="106"/>
                </a:lnTo>
                <a:lnTo>
                  <a:pt x="123" y="122"/>
                </a:lnTo>
                <a:lnTo>
                  <a:pt x="123" y="0"/>
                </a:lnTo>
                <a:lnTo>
                  <a:pt x="0" y="61"/>
                </a:lnTo>
                <a:lnTo>
                  <a:pt x="123" y="122"/>
                </a:lnTo>
                <a:lnTo>
                  <a:pt x="101" y="106"/>
                </a:lnTo>
                <a:close/>
              </a:path>
            </a:pathLst>
          </a:custGeom>
          <a:solidFill>
            <a:srgbClr val="FF1721"/>
          </a:solidFill>
          <a:ln w="9525">
            <a:noFill/>
            <a:round/>
            <a:headEnd/>
            <a:tailEnd/>
          </a:ln>
        </p:spPr>
        <p:txBody>
          <a:bodyPr/>
          <a:lstStyle/>
          <a:p>
            <a:endParaRPr lang="en-US"/>
          </a:p>
        </p:txBody>
      </p:sp>
      <p:sp>
        <p:nvSpPr>
          <p:cNvPr id="441389" name="Freeform 45"/>
          <p:cNvSpPr>
            <a:spLocks/>
          </p:cNvSpPr>
          <p:nvPr/>
        </p:nvSpPr>
        <p:spPr bwMode="auto">
          <a:xfrm>
            <a:off x="7421563" y="5270500"/>
            <a:ext cx="271462" cy="388938"/>
          </a:xfrm>
          <a:custGeom>
            <a:avLst/>
            <a:gdLst/>
            <a:ahLst/>
            <a:cxnLst>
              <a:cxn ang="0">
                <a:pos x="171" y="245"/>
              </a:cxn>
              <a:cxn ang="0">
                <a:pos x="171" y="0"/>
              </a:cxn>
              <a:cxn ang="0">
                <a:pos x="0" y="0"/>
              </a:cxn>
              <a:cxn ang="0">
                <a:pos x="0" y="21"/>
              </a:cxn>
              <a:cxn ang="0">
                <a:pos x="160" y="21"/>
              </a:cxn>
              <a:cxn ang="0">
                <a:pos x="150" y="11"/>
              </a:cxn>
              <a:cxn ang="0">
                <a:pos x="150" y="245"/>
              </a:cxn>
              <a:cxn ang="0">
                <a:pos x="171" y="245"/>
              </a:cxn>
            </a:cxnLst>
            <a:rect l="0" t="0" r="r" b="b"/>
            <a:pathLst>
              <a:path w="171" h="245">
                <a:moveTo>
                  <a:pt x="171" y="245"/>
                </a:moveTo>
                <a:lnTo>
                  <a:pt x="171" y="0"/>
                </a:lnTo>
                <a:lnTo>
                  <a:pt x="0" y="0"/>
                </a:lnTo>
                <a:lnTo>
                  <a:pt x="0" y="21"/>
                </a:lnTo>
                <a:lnTo>
                  <a:pt x="160" y="21"/>
                </a:lnTo>
                <a:lnTo>
                  <a:pt x="150" y="11"/>
                </a:lnTo>
                <a:lnTo>
                  <a:pt x="150" y="245"/>
                </a:lnTo>
                <a:lnTo>
                  <a:pt x="171" y="245"/>
                </a:lnTo>
                <a:close/>
              </a:path>
            </a:pathLst>
          </a:custGeom>
          <a:solidFill>
            <a:srgbClr val="FF1721"/>
          </a:solidFill>
          <a:ln w="9525">
            <a:noFill/>
            <a:round/>
            <a:headEnd/>
            <a:tailEnd/>
          </a:ln>
        </p:spPr>
        <p:txBody>
          <a:bodyPr/>
          <a:lstStyle/>
          <a:p>
            <a:endParaRPr lang="en-US"/>
          </a:p>
        </p:txBody>
      </p:sp>
      <p:sp>
        <p:nvSpPr>
          <p:cNvPr id="441390" name="Freeform 46"/>
          <p:cNvSpPr>
            <a:spLocks/>
          </p:cNvSpPr>
          <p:nvPr/>
        </p:nvSpPr>
        <p:spPr bwMode="auto">
          <a:xfrm>
            <a:off x="7421563" y="5216525"/>
            <a:ext cx="141287" cy="141288"/>
          </a:xfrm>
          <a:custGeom>
            <a:avLst/>
            <a:gdLst/>
            <a:ahLst/>
            <a:cxnLst>
              <a:cxn ang="0">
                <a:pos x="89" y="89"/>
              </a:cxn>
              <a:cxn ang="0">
                <a:pos x="0" y="45"/>
              </a:cxn>
              <a:cxn ang="0">
                <a:pos x="89" y="0"/>
              </a:cxn>
              <a:cxn ang="0">
                <a:pos x="89" y="89"/>
              </a:cxn>
            </a:cxnLst>
            <a:rect l="0" t="0" r="r" b="b"/>
            <a:pathLst>
              <a:path w="89" h="89">
                <a:moveTo>
                  <a:pt x="89" y="89"/>
                </a:moveTo>
                <a:lnTo>
                  <a:pt x="0" y="45"/>
                </a:lnTo>
                <a:lnTo>
                  <a:pt x="89" y="0"/>
                </a:lnTo>
                <a:lnTo>
                  <a:pt x="89" y="89"/>
                </a:lnTo>
                <a:close/>
              </a:path>
            </a:pathLst>
          </a:custGeom>
          <a:solidFill>
            <a:srgbClr val="FF1721"/>
          </a:solidFill>
          <a:ln w="9525">
            <a:noFill/>
            <a:round/>
            <a:headEnd/>
            <a:tailEnd/>
          </a:ln>
        </p:spPr>
        <p:txBody>
          <a:bodyPr/>
          <a:lstStyle/>
          <a:p>
            <a:endParaRPr lang="en-US"/>
          </a:p>
        </p:txBody>
      </p:sp>
      <p:sp>
        <p:nvSpPr>
          <p:cNvPr id="441391" name="Freeform 47"/>
          <p:cNvSpPr>
            <a:spLocks/>
          </p:cNvSpPr>
          <p:nvPr/>
        </p:nvSpPr>
        <p:spPr bwMode="auto">
          <a:xfrm>
            <a:off x="7385050" y="5191125"/>
            <a:ext cx="195263" cy="193675"/>
          </a:xfrm>
          <a:custGeom>
            <a:avLst/>
            <a:gdLst/>
            <a:ahLst/>
            <a:cxnLst>
              <a:cxn ang="0">
                <a:pos x="101" y="105"/>
              </a:cxn>
              <a:cxn ang="0">
                <a:pos x="117" y="96"/>
              </a:cxn>
              <a:cxn ang="0">
                <a:pos x="28" y="52"/>
              </a:cxn>
              <a:cxn ang="0">
                <a:pos x="28" y="70"/>
              </a:cxn>
              <a:cxn ang="0">
                <a:pos x="117" y="25"/>
              </a:cxn>
              <a:cxn ang="0">
                <a:pos x="101" y="16"/>
              </a:cxn>
              <a:cxn ang="0">
                <a:pos x="101" y="105"/>
              </a:cxn>
              <a:cxn ang="0">
                <a:pos x="123" y="122"/>
              </a:cxn>
              <a:cxn ang="0">
                <a:pos x="123" y="0"/>
              </a:cxn>
              <a:cxn ang="0">
                <a:pos x="0" y="61"/>
              </a:cxn>
              <a:cxn ang="0">
                <a:pos x="123" y="122"/>
              </a:cxn>
              <a:cxn ang="0">
                <a:pos x="101" y="105"/>
              </a:cxn>
            </a:cxnLst>
            <a:rect l="0" t="0" r="r" b="b"/>
            <a:pathLst>
              <a:path w="123" h="122">
                <a:moveTo>
                  <a:pt x="101" y="105"/>
                </a:moveTo>
                <a:lnTo>
                  <a:pt x="117" y="96"/>
                </a:lnTo>
                <a:lnTo>
                  <a:pt x="28" y="52"/>
                </a:lnTo>
                <a:lnTo>
                  <a:pt x="28" y="70"/>
                </a:lnTo>
                <a:lnTo>
                  <a:pt x="117" y="25"/>
                </a:lnTo>
                <a:lnTo>
                  <a:pt x="101" y="16"/>
                </a:lnTo>
                <a:lnTo>
                  <a:pt x="101" y="105"/>
                </a:lnTo>
                <a:lnTo>
                  <a:pt x="123" y="122"/>
                </a:lnTo>
                <a:lnTo>
                  <a:pt x="123" y="0"/>
                </a:lnTo>
                <a:lnTo>
                  <a:pt x="0" y="61"/>
                </a:lnTo>
                <a:lnTo>
                  <a:pt x="123" y="122"/>
                </a:lnTo>
                <a:lnTo>
                  <a:pt x="101" y="105"/>
                </a:lnTo>
                <a:close/>
              </a:path>
            </a:pathLst>
          </a:custGeom>
          <a:solidFill>
            <a:srgbClr val="FF1721"/>
          </a:solidFill>
          <a:ln w="9525">
            <a:noFill/>
            <a:round/>
            <a:headEnd/>
            <a:tailEnd/>
          </a:ln>
        </p:spPr>
        <p:txBody>
          <a:bodyPr/>
          <a:lstStyle/>
          <a:p>
            <a:endParaRPr lang="en-US"/>
          </a:p>
        </p:txBody>
      </p:sp>
      <p:grpSp>
        <p:nvGrpSpPr>
          <p:cNvPr id="5" name="Group 48"/>
          <p:cNvGrpSpPr>
            <a:grpSpLocks/>
          </p:cNvGrpSpPr>
          <p:nvPr/>
        </p:nvGrpSpPr>
        <p:grpSpPr bwMode="auto">
          <a:xfrm>
            <a:off x="5049838" y="2528888"/>
            <a:ext cx="617537" cy="479425"/>
            <a:chOff x="3181" y="1593"/>
            <a:chExt cx="389" cy="302"/>
          </a:xfrm>
        </p:grpSpPr>
        <p:sp>
          <p:nvSpPr>
            <p:cNvPr id="441393" name="Freeform 49"/>
            <p:cNvSpPr>
              <a:spLocks/>
            </p:cNvSpPr>
            <p:nvPr/>
          </p:nvSpPr>
          <p:spPr bwMode="auto">
            <a:xfrm>
              <a:off x="3465" y="1616"/>
              <a:ext cx="89" cy="90"/>
            </a:xfrm>
            <a:custGeom>
              <a:avLst/>
              <a:gdLst/>
              <a:ahLst/>
              <a:cxnLst>
                <a:cxn ang="0">
                  <a:pos x="0" y="90"/>
                </a:cxn>
                <a:cxn ang="0">
                  <a:pos x="44" y="0"/>
                </a:cxn>
                <a:cxn ang="0">
                  <a:pos x="89" y="90"/>
                </a:cxn>
                <a:cxn ang="0">
                  <a:pos x="0" y="90"/>
                </a:cxn>
              </a:cxnLst>
              <a:rect l="0" t="0" r="r" b="b"/>
              <a:pathLst>
                <a:path w="89" h="90">
                  <a:moveTo>
                    <a:pt x="0" y="90"/>
                  </a:moveTo>
                  <a:lnTo>
                    <a:pt x="44" y="0"/>
                  </a:lnTo>
                  <a:lnTo>
                    <a:pt x="89" y="90"/>
                  </a:lnTo>
                  <a:lnTo>
                    <a:pt x="0" y="90"/>
                  </a:lnTo>
                  <a:close/>
                </a:path>
              </a:pathLst>
            </a:custGeom>
            <a:solidFill>
              <a:srgbClr val="FF1721"/>
            </a:solidFill>
            <a:ln w="9525">
              <a:noFill/>
              <a:round/>
              <a:headEnd/>
              <a:tailEnd/>
            </a:ln>
          </p:spPr>
          <p:txBody>
            <a:bodyPr/>
            <a:lstStyle/>
            <a:p>
              <a:endParaRPr lang="en-US"/>
            </a:p>
          </p:txBody>
        </p:sp>
        <p:sp>
          <p:nvSpPr>
            <p:cNvPr id="441394" name="Freeform 50"/>
            <p:cNvSpPr>
              <a:spLocks/>
            </p:cNvSpPr>
            <p:nvPr/>
          </p:nvSpPr>
          <p:spPr bwMode="auto">
            <a:xfrm>
              <a:off x="3197" y="1616"/>
              <a:ext cx="89" cy="90"/>
            </a:xfrm>
            <a:custGeom>
              <a:avLst/>
              <a:gdLst/>
              <a:ahLst/>
              <a:cxnLst>
                <a:cxn ang="0">
                  <a:pos x="0" y="90"/>
                </a:cxn>
                <a:cxn ang="0">
                  <a:pos x="44" y="0"/>
                </a:cxn>
                <a:cxn ang="0">
                  <a:pos x="89" y="90"/>
                </a:cxn>
                <a:cxn ang="0">
                  <a:pos x="0" y="90"/>
                </a:cxn>
              </a:cxnLst>
              <a:rect l="0" t="0" r="r" b="b"/>
              <a:pathLst>
                <a:path w="89" h="90">
                  <a:moveTo>
                    <a:pt x="0" y="90"/>
                  </a:moveTo>
                  <a:lnTo>
                    <a:pt x="44" y="0"/>
                  </a:lnTo>
                  <a:lnTo>
                    <a:pt x="89" y="90"/>
                  </a:lnTo>
                  <a:lnTo>
                    <a:pt x="0" y="90"/>
                  </a:lnTo>
                  <a:close/>
                </a:path>
              </a:pathLst>
            </a:custGeom>
            <a:solidFill>
              <a:srgbClr val="FF1721"/>
            </a:solidFill>
            <a:ln w="9525">
              <a:noFill/>
              <a:round/>
              <a:headEnd/>
              <a:tailEnd/>
            </a:ln>
          </p:spPr>
          <p:txBody>
            <a:bodyPr/>
            <a:lstStyle/>
            <a:p>
              <a:endParaRPr lang="en-US"/>
            </a:p>
          </p:txBody>
        </p:sp>
        <p:sp>
          <p:nvSpPr>
            <p:cNvPr id="441395" name="Freeform 51"/>
            <p:cNvSpPr>
              <a:spLocks/>
            </p:cNvSpPr>
            <p:nvPr/>
          </p:nvSpPr>
          <p:spPr bwMode="auto">
            <a:xfrm>
              <a:off x="3315" y="1593"/>
              <a:ext cx="121" cy="123"/>
            </a:xfrm>
            <a:custGeom>
              <a:avLst/>
              <a:gdLst/>
              <a:ahLst/>
              <a:cxnLst>
                <a:cxn ang="0">
                  <a:pos x="16" y="102"/>
                </a:cxn>
                <a:cxn ang="0">
                  <a:pos x="25" y="118"/>
                </a:cxn>
                <a:cxn ang="0">
                  <a:pos x="69" y="29"/>
                </a:cxn>
                <a:cxn ang="0">
                  <a:pos x="51" y="29"/>
                </a:cxn>
                <a:cxn ang="0">
                  <a:pos x="96" y="118"/>
                </a:cxn>
                <a:cxn ang="0">
                  <a:pos x="105" y="102"/>
                </a:cxn>
                <a:cxn ang="0">
                  <a:pos x="16" y="102"/>
                </a:cxn>
                <a:cxn ang="0">
                  <a:pos x="0" y="123"/>
                </a:cxn>
                <a:cxn ang="0">
                  <a:pos x="121" y="123"/>
                </a:cxn>
                <a:cxn ang="0">
                  <a:pos x="60" y="0"/>
                </a:cxn>
                <a:cxn ang="0">
                  <a:pos x="0" y="123"/>
                </a:cxn>
                <a:cxn ang="0">
                  <a:pos x="16" y="102"/>
                </a:cxn>
              </a:cxnLst>
              <a:rect l="0" t="0" r="r" b="b"/>
              <a:pathLst>
                <a:path w="121" h="123">
                  <a:moveTo>
                    <a:pt x="16" y="102"/>
                  </a:moveTo>
                  <a:lnTo>
                    <a:pt x="25" y="118"/>
                  </a:lnTo>
                  <a:lnTo>
                    <a:pt x="69" y="29"/>
                  </a:lnTo>
                  <a:lnTo>
                    <a:pt x="51" y="29"/>
                  </a:lnTo>
                  <a:lnTo>
                    <a:pt x="96" y="118"/>
                  </a:lnTo>
                  <a:lnTo>
                    <a:pt x="105" y="102"/>
                  </a:lnTo>
                  <a:lnTo>
                    <a:pt x="16" y="102"/>
                  </a:lnTo>
                  <a:lnTo>
                    <a:pt x="0" y="123"/>
                  </a:lnTo>
                  <a:lnTo>
                    <a:pt x="121" y="123"/>
                  </a:lnTo>
                  <a:lnTo>
                    <a:pt x="60" y="0"/>
                  </a:lnTo>
                  <a:lnTo>
                    <a:pt x="0" y="123"/>
                  </a:lnTo>
                  <a:lnTo>
                    <a:pt x="16" y="102"/>
                  </a:lnTo>
                  <a:close/>
                </a:path>
              </a:pathLst>
            </a:custGeom>
            <a:solidFill>
              <a:srgbClr val="FF1721"/>
            </a:solidFill>
            <a:ln w="9525">
              <a:noFill/>
              <a:round/>
              <a:headEnd/>
              <a:tailEnd/>
            </a:ln>
          </p:spPr>
          <p:txBody>
            <a:bodyPr/>
            <a:lstStyle/>
            <a:p>
              <a:endParaRPr lang="en-US"/>
            </a:p>
          </p:txBody>
        </p:sp>
        <p:grpSp>
          <p:nvGrpSpPr>
            <p:cNvPr id="6" name="Group 52"/>
            <p:cNvGrpSpPr>
              <a:grpSpLocks/>
            </p:cNvGrpSpPr>
            <p:nvPr/>
          </p:nvGrpSpPr>
          <p:grpSpPr bwMode="auto">
            <a:xfrm>
              <a:off x="3181" y="1593"/>
              <a:ext cx="389" cy="302"/>
              <a:chOff x="3181" y="1593"/>
              <a:chExt cx="389" cy="302"/>
            </a:xfrm>
          </p:grpSpPr>
          <p:sp>
            <p:nvSpPr>
              <p:cNvPr id="441397" name="Freeform 53"/>
              <p:cNvSpPr>
                <a:spLocks/>
              </p:cNvSpPr>
              <p:nvPr/>
            </p:nvSpPr>
            <p:spPr bwMode="auto">
              <a:xfrm>
                <a:off x="3449" y="1593"/>
                <a:ext cx="121" cy="123"/>
              </a:xfrm>
              <a:custGeom>
                <a:avLst/>
                <a:gdLst/>
                <a:ahLst/>
                <a:cxnLst>
                  <a:cxn ang="0">
                    <a:pos x="16" y="102"/>
                  </a:cxn>
                  <a:cxn ang="0">
                    <a:pos x="24" y="118"/>
                  </a:cxn>
                  <a:cxn ang="0">
                    <a:pos x="69" y="29"/>
                  </a:cxn>
                  <a:cxn ang="0">
                    <a:pos x="51" y="29"/>
                  </a:cxn>
                  <a:cxn ang="0">
                    <a:pos x="96" y="118"/>
                  </a:cxn>
                  <a:cxn ang="0">
                    <a:pos x="105" y="102"/>
                  </a:cxn>
                  <a:cxn ang="0">
                    <a:pos x="16" y="102"/>
                  </a:cxn>
                  <a:cxn ang="0">
                    <a:pos x="0" y="123"/>
                  </a:cxn>
                  <a:cxn ang="0">
                    <a:pos x="121" y="123"/>
                  </a:cxn>
                  <a:cxn ang="0">
                    <a:pos x="60" y="0"/>
                  </a:cxn>
                  <a:cxn ang="0">
                    <a:pos x="0" y="123"/>
                  </a:cxn>
                  <a:cxn ang="0">
                    <a:pos x="16" y="102"/>
                  </a:cxn>
                </a:cxnLst>
                <a:rect l="0" t="0" r="r" b="b"/>
                <a:pathLst>
                  <a:path w="121" h="123">
                    <a:moveTo>
                      <a:pt x="16" y="102"/>
                    </a:moveTo>
                    <a:lnTo>
                      <a:pt x="24" y="118"/>
                    </a:lnTo>
                    <a:lnTo>
                      <a:pt x="69" y="29"/>
                    </a:lnTo>
                    <a:lnTo>
                      <a:pt x="51" y="29"/>
                    </a:lnTo>
                    <a:lnTo>
                      <a:pt x="96" y="118"/>
                    </a:lnTo>
                    <a:lnTo>
                      <a:pt x="105" y="102"/>
                    </a:lnTo>
                    <a:lnTo>
                      <a:pt x="16" y="102"/>
                    </a:lnTo>
                    <a:lnTo>
                      <a:pt x="0" y="123"/>
                    </a:lnTo>
                    <a:lnTo>
                      <a:pt x="121" y="123"/>
                    </a:lnTo>
                    <a:lnTo>
                      <a:pt x="60" y="0"/>
                    </a:lnTo>
                    <a:lnTo>
                      <a:pt x="0" y="123"/>
                    </a:lnTo>
                    <a:lnTo>
                      <a:pt x="16" y="102"/>
                    </a:lnTo>
                    <a:close/>
                  </a:path>
                </a:pathLst>
              </a:custGeom>
              <a:solidFill>
                <a:srgbClr val="FF1721"/>
              </a:solidFill>
              <a:ln w="9525">
                <a:noFill/>
                <a:round/>
                <a:headEnd/>
                <a:tailEnd/>
              </a:ln>
            </p:spPr>
            <p:txBody>
              <a:bodyPr/>
              <a:lstStyle/>
              <a:p>
                <a:endParaRPr lang="en-US"/>
              </a:p>
            </p:txBody>
          </p:sp>
          <p:sp>
            <p:nvSpPr>
              <p:cNvPr id="441398" name="Freeform 54"/>
              <p:cNvSpPr>
                <a:spLocks/>
              </p:cNvSpPr>
              <p:nvPr/>
            </p:nvSpPr>
            <p:spPr bwMode="auto">
              <a:xfrm>
                <a:off x="3181" y="1593"/>
                <a:ext cx="121" cy="123"/>
              </a:xfrm>
              <a:custGeom>
                <a:avLst/>
                <a:gdLst/>
                <a:ahLst/>
                <a:cxnLst>
                  <a:cxn ang="0">
                    <a:pos x="16" y="102"/>
                  </a:cxn>
                  <a:cxn ang="0">
                    <a:pos x="25" y="118"/>
                  </a:cxn>
                  <a:cxn ang="0">
                    <a:pos x="69" y="29"/>
                  </a:cxn>
                  <a:cxn ang="0">
                    <a:pos x="52" y="29"/>
                  </a:cxn>
                  <a:cxn ang="0">
                    <a:pos x="96" y="118"/>
                  </a:cxn>
                  <a:cxn ang="0">
                    <a:pos x="105" y="102"/>
                  </a:cxn>
                  <a:cxn ang="0">
                    <a:pos x="16" y="102"/>
                  </a:cxn>
                  <a:cxn ang="0">
                    <a:pos x="0" y="123"/>
                  </a:cxn>
                  <a:cxn ang="0">
                    <a:pos x="121" y="123"/>
                  </a:cxn>
                  <a:cxn ang="0">
                    <a:pos x="60" y="0"/>
                  </a:cxn>
                  <a:cxn ang="0">
                    <a:pos x="0" y="123"/>
                  </a:cxn>
                  <a:cxn ang="0">
                    <a:pos x="16" y="102"/>
                  </a:cxn>
                </a:cxnLst>
                <a:rect l="0" t="0" r="r" b="b"/>
                <a:pathLst>
                  <a:path w="121" h="123">
                    <a:moveTo>
                      <a:pt x="16" y="102"/>
                    </a:moveTo>
                    <a:lnTo>
                      <a:pt x="25" y="118"/>
                    </a:lnTo>
                    <a:lnTo>
                      <a:pt x="69" y="29"/>
                    </a:lnTo>
                    <a:lnTo>
                      <a:pt x="52" y="29"/>
                    </a:lnTo>
                    <a:lnTo>
                      <a:pt x="96" y="118"/>
                    </a:lnTo>
                    <a:lnTo>
                      <a:pt x="105" y="102"/>
                    </a:lnTo>
                    <a:lnTo>
                      <a:pt x="16" y="102"/>
                    </a:lnTo>
                    <a:lnTo>
                      <a:pt x="0" y="123"/>
                    </a:lnTo>
                    <a:lnTo>
                      <a:pt x="121" y="123"/>
                    </a:lnTo>
                    <a:lnTo>
                      <a:pt x="60" y="0"/>
                    </a:lnTo>
                    <a:lnTo>
                      <a:pt x="0" y="123"/>
                    </a:lnTo>
                    <a:lnTo>
                      <a:pt x="16" y="102"/>
                    </a:lnTo>
                    <a:close/>
                  </a:path>
                </a:pathLst>
              </a:custGeom>
              <a:solidFill>
                <a:srgbClr val="FF1721"/>
              </a:solidFill>
              <a:ln w="9525">
                <a:noFill/>
                <a:round/>
                <a:headEnd/>
                <a:tailEnd/>
              </a:ln>
            </p:spPr>
            <p:txBody>
              <a:bodyPr/>
              <a:lstStyle/>
              <a:p>
                <a:endParaRPr lang="en-US"/>
              </a:p>
            </p:txBody>
          </p:sp>
          <p:sp>
            <p:nvSpPr>
              <p:cNvPr id="441399" name="Freeform 55"/>
              <p:cNvSpPr>
                <a:spLocks/>
              </p:cNvSpPr>
              <p:nvPr/>
            </p:nvSpPr>
            <p:spPr bwMode="auto">
              <a:xfrm>
                <a:off x="3331" y="1616"/>
                <a:ext cx="89" cy="90"/>
              </a:xfrm>
              <a:custGeom>
                <a:avLst/>
                <a:gdLst/>
                <a:ahLst/>
                <a:cxnLst>
                  <a:cxn ang="0">
                    <a:pos x="0" y="90"/>
                  </a:cxn>
                  <a:cxn ang="0">
                    <a:pos x="44" y="0"/>
                  </a:cxn>
                  <a:cxn ang="0">
                    <a:pos x="89" y="90"/>
                  </a:cxn>
                  <a:cxn ang="0">
                    <a:pos x="0" y="90"/>
                  </a:cxn>
                </a:cxnLst>
                <a:rect l="0" t="0" r="r" b="b"/>
                <a:pathLst>
                  <a:path w="89" h="90">
                    <a:moveTo>
                      <a:pt x="0" y="90"/>
                    </a:moveTo>
                    <a:lnTo>
                      <a:pt x="44" y="0"/>
                    </a:lnTo>
                    <a:lnTo>
                      <a:pt x="89" y="90"/>
                    </a:lnTo>
                    <a:lnTo>
                      <a:pt x="0" y="90"/>
                    </a:lnTo>
                    <a:close/>
                  </a:path>
                </a:pathLst>
              </a:custGeom>
              <a:solidFill>
                <a:srgbClr val="FF1721"/>
              </a:solidFill>
              <a:ln w="9525">
                <a:noFill/>
                <a:round/>
                <a:headEnd/>
                <a:tailEnd/>
              </a:ln>
            </p:spPr>
            <p:txBody>
              <a:bodyPr/>
              <a:lstStyle/>
              <a:p>
                <a:endParaRPr lang="en-US"/>
              </a:p>
            </p:txBody>
          </p:sp>
          <p:grpSp>
            <p:nvGrpSpPr>
              <p:cNvPr id="7" name="Group 56"/>
              <p:cNvGrpSpPr>
                <a:grpSpLocks/>
              </p:cNvGrpSpPr>
              <p:nvPr/>
            </p:nvGrpSpPr>
            <p:grpSpPr bwMode="auto">
              <a:xfrm>
                <a:off x="3231" y="1616"/>
                <a:ext cx="289" cy="279"/>
                <a:chOff x="3231" y="1616"/>
                <a:chExt cx="289" cy="279"/>
              </a:xfrm>
            </p:grpSpPr>
            <p:sp>
              <p:nvSpPr>
                <p:cNvPr id="441401" name="Rectangle 57"/>
                <p:cNvSpPr>
                  <a:spLocks noChangeArrowheads="1"/>
                </p:cNvSpPr>
                <p:nvPr/>
              </p:nvSpPr>
              <p:spPr bwMode="auto">
                <a:xfrm>
                  <a:off x="3498" y="1616"/>
                  <a:ext cx="22" cy="279"/>
                </a:xfrm>
                <a:prstGeom prst="rect">
                  <a:avLst/>
                </a:prstGeom>
                <a:solidFill>
                  <a:srgbClr val="FF1721"/>
                </a:solidFill>
                <a:ln w="9525">
                  <a:noFill/>
                  <a:miter lim="800000"/>
                  <a:headEnd/>
                  <a:tailEnd/>
                </a:ln>
              </p:spPr>
              <p:txBody>
                <a:bodyPr/>
                <a:lstStyle/>
                <a:p>
                  <a:endParaRPr lang="en-US"/>
                </a:p>
              </p:txBody>
            </p:sp>
            <p:sp>
              <p:nvSpPr>
                <p:cNvPr id="441402" name="Rectangle 58"/>
                <p:cNvSpPr>
                  <a:spLocks noChangeArrowheads="1"/>
                </p:cNvSpPr>
                <p:nvPr/>
              </p:nvSpPr>
              <p:spPr bwMode="auto">
                <a:xfrm>
                  <a:off x="3231" y="1616"/>
                  <a:ext cx="21" cy="279"/>
                </a:xfrm>
                <a:prstGeom prst="rect">
                  <a:avLst/>
                </a:prstGeom>
                <a:solidFill>
                  <a:srgbClr val="FF1721"/>
                </a:solidFill>
                <a:ln w="9525">
                  <a:noFill/>
                  <a:miter lim="800000"/>
                  <a:headEnd/>
                  <a:tailEnd/>
                </a:ln>
              </p:spPr>
              <p:txBody>
                <a:bodyPr/>
                <a:lstStyle/>
                <a:p>
                  <a:endParaRPr lang="en-US"/>
                </a:p>
              </p:txBody>
            </p:sp>
            <p:sp>
              <p:nvSpPr>
                <p:cNvPr id="441403" name="Rectangle 59"/>
                <p:cNvSpPr>
                  <a:spLocks noChangeArrowheads="1"/>
                </p:cNvSpPr>
                <p:nvPr/>
              </p:nvSpPr>
              <p:spPr bwMode="auto">
                <a:xfrm>
                  <a:off x="3365" y="1616"/>
                  <a:ext cx="21" cy="279"/>
                </a:xfrm>
                <a:prstGeom prst="rect">
                  <a:avLst/>
                </a:prstGeom>
                <a:solidFill>
                  <a:srgbClr val="FF1721"/>
                </a:solidFill>
                <a:ln w="9525">
                  <a:noFill/>
                  <a:miter lim="800000"/>
                  <a:headEnd/>
                  <a:tailEnd/>
                </a:ln>
              </p:spPr>
              <p:txBody>
                <a:bodyPr/>
                <a:lstStyle/>
                <a:p>
                  <a:endParaRPr lang="en-US"/>
                </a:p>
              </p:txBody>
            </p:sp>
          </p:grpSp>
        </p:grpSp>
      </p:grpSp>
      <p:grpSp>
        <p:nvGrpSpPr>
          <p:cNvPr id="8" name="Group 60"/>
          <p:cNvGrpSpPr>
            <a:grpSpLocks/>
          </p:cNvGrpSpPr>
          <p:nvPr/>
        </p:nvGrpSpPr>
        <p:grpSpPr bwMode="auto">
          <a:xfrm>
            <a:off x="5049838" y="1568450"/>
            <a:ext cx="1042987" cy="479425"/>
            <a:chOff x="3181" y="988"/>
            <a:chExt cx="657" cy="302"/>
          </a:xfrm>
        </p:grpSpPr>
        <p:sp>
          <p:nvSpPr>
            <p:cNvPr id="441405" name="Freeform 61"/>
            <p:cNvSpPr>
              <a:spLocks/>
            </p:cNvSpPr>
            <p:nvPr/>
          </p:nvSpPr>
          <p:spPr bwMode="auto">
            <a:xfrm>
              <a:off x="3465" y="1011"/>
              <a:ext cx="89" cy="90"/>
            </a:xfrm>
            <a:custGeom>
              <a:avLst/>
              <a:gdLst/>
              <a:ahLst/>
              <a:cxnLst>
                <a:cxn ang="0">
                  <a:pos x="0" y="90"/>
                </a:cxn>
                <a:cxn ang="0">
                  <a:pos x="44" y="0"/>
                </a:cxn>
                <a:cxn ang="0">
                  <a:pos x="89" y="90"/>
                </a:cxn>
                <a:cxn ang="0">
                  <a:pos x="0" y="90"/>
                </a:cxn>
              </a:cxnLst>
              <a:rect l="0" t="0" r="r" b="b"/>
              <a:pathLst>
                <a:path w="89" h="90">
                  <a:moveTo>
                    <a:pt x="0" y="90"/>
                  </a:moveTo>
                  <a:lnTo>
                    <a:pt x="44" y="0"/>
                  </a:lnTo>
                  <a:lnTo>
                    <a:pt x="89" y="90"/>
                  </a:lnTo>
                  <a:lnTo>
                    <a:pt x="0" y="90"/>
                  </a:lnTo>
                  <a:close/>
                </a:path>
              </a:pathLst>
            </a:custGeom>
            <a:solidFill>
              <a:srgbClr val="FF1721"/>
            </a:solidFill>
            <a:ln w="9525">
              <a:noFill/>
              <a:round/>
              <a:headEnd/>
              <a:tailEnd/>
            </a:ln>
          </p:spPr>
          <p:txBody>
            <a:bodyPr/>
            <a:lstStyle/>
            <a:p>
              <a:endParaRPr lang="en-US"/>
            </a:p>
          </p:txBody>
        </p:sp>
        <p:sp>
          <p:nvSpPr>
            <p:cNvPr id="441406" name="Freeform 62"/>
            <p:cNvSpPr>
              <a:spLocks/>
            </p:cNvSpPr>
            <p:nvPr/>
          </p:nvSpPr>
          <p:spPr bwMode="auto">
            <a:xfrm>
              <a:off x="3449" y="988"/>
              <a:ext cx="121" cy="123"/>
            </a:xfrm>
            <a:custGeom>
              <a:avLst/>
              <a:gdLst/>
              <a:ahLst/>
              <a:cxnLst>
                <a:cxn ang="0">
                  <a:pos x="16" y="102"/>
                </a:cxn>
                <a:cxn ang="0">
                  <a:pos x="24" y="118"/>
                </a:cxn>
                <a:cxn ang="0">
                  <a:pos x="69" y="29"/>
                </a:cxn>
                <a:cxn ang="0">
                  <a:pos x="51" y="29"/>
                </a:cxn>
                <a:cxn ang="0">
                  <a:pos x="96" y="118"/>
                </a:cxn>
                <a:cxn ang="0">
                  <a:pos x="105" y="102"/>
                </a:cxn>
                <a:cxn ang="0">
                  <a:pos x="16" y="102"/>
                </a:cxn>
                <a:cxn ang="0">
                  <a:pos x="0" y="123"/>
                </a:cxn>
                <a:cxn ang="0">
                  <a:pos x="121" y="123"/>
                </a:cxn>
                <a:cxn ang="0">
                  <a:pos x="60" y="0"/>
                </a:cxn>
                <a:cxn ang="0">
                  <a:pos x="0" y="123"/>
                </a:cxn>
                <a:cxn ang="0">
                  <a:pos x="16" y="102"/>
                </a:cxn>
              </a:cxnLst>
              <a:rect l="0" t="0" r="r" b="b"/>
              <a:pathLst>
                <a:path w="121" h="123">
                  <a:moveTo>
                    <a:pt x="16" y="102"/>
                  </a:moveTo>
                  <a:lnTo>
                    <a:pt x="24" y="118"/>
                  </a:lnTo>
                  <a:lnTo>
                    <a:pt x="69" y="29"/>
                  </a:lnTo>
                  <a:lnTo>
                    <a:pt x="51" y="29"/>
                  </a:lnTo>
                  <a:lnTo>
                    <a:pt x="96" y="118"/>
                  </a:lnTo>
                  <a:lnTo>
                    <a:pt x="105" y="102"/>
                  </a:lnTo>
                  <a:lnTo>
                    <a:pt x="16" y="102"/>
                  </a:lnTo>
                  <a:lnTo>
                    <a:pt x="0" y="123"/>
                  </a:lnTo>
                  <a:lnTo>
                    <a:pt x="121" y="123"/>
                  </a:lnTo>
                  <a:lnTo>
                    <a:pt x="60" y="0"/>
                  </a:lnTo>
                  <a:lnTo>
                    <a:pt x="0" y="123"/>
                  </a:lnTo>
                  <a:lnTo>
                    <a:pt x="16" y="102"/>
                  </a:lnTo>
                  <a:close/>
                </a:path>
              </a:pathLst>
            </a:custGeom>
            <a:solidFill>
              <a:srgbClr val="FF1721"/>
            </a:solidFill>
            <a:ln w="9525">
              <a:noFill/>
              <a:round/>
              <a:headEnd/>
              <a:tailEnd/>
            </a:ln>
          </p:spPr>
          <p:txBody>
            <a:bodyPr/>
            <a:lstStyle/>
            <a:p>
              <a:endParaRPr lang="en-US"/>
            </a:p>
          </p:txBody>
        </p:sp>
        <p:sp>
          <p:nvSpPr>
            <p:cNvPr id="441407" name="Freeform 63"/>
            <p:cNvSpPr>
              <a:spLocks/>
            </p:cNvSpPr>
            <p:nvPr/>
          </p:nvSpPr>
          <p:spPr bwMode="auto">
            <a:xfrm>
              <a:off x="3197" y="1011"/>
              <a:ext cx="89" cy="90"/>
            </a:xfrm>
            <a:custGeom>
              <a:avLst/>
              <a:gdLst/>
              <a:ahLst/>
              <a:cxnLst>
                <a:cxn ang="0">
                  <a:pos x="0" y="90"/>
                </a:cxn>
                <a:cxn ang="0">
                  <a:pos x="44" y="0"/>
                </a:cxn>
                <a:cxn ang="0">
                  <a:pos x="89" y="90"/>
                </a:cxn>
                <a:cxn ang="0">
                  <a:pos x="0" y="90"/>
                </a:cxn>
              </a:cxnLst>
              <a:rect l="0" t="0" r="r" b="b"/>
              <a:pathLst>
                <a:path w="89" h="90">
                  <a:moveTo>
                    <a:pt x="0" y="90"/>
                  </a:moveTo>
                  <a:lnTo>
                    <a:pt x="44" y="0"/>
                  </a:lnTo>
                  <a:lnTo>
                    <a:pt x="89" y="90"/>
                  </a:lnTo>
                  <a:lnTo>
                    <a:pt x="0" y="90"/>
                  </a:lnTo>
                  <a:close/>
                </a:path>
              </a:pathLst>
            </a:custGeom>
            <a:solidFill>
              <a:srgbClr val="FF1721"/>
            </a:solidFill>
            <a:ln w="9525">
              <a:noFill/>
              <a:round/>
              <a:headEnd/>
              <a:tailEnd/>
            </a:ln>
          </p:spPr>
          <p:txBody>
            <a:bodyPr/>
            <a:lstStyle/>
            <a:p>
              <a:endParaRPr lang="en-US"/>
            </a:p>
          </p:txBody>
        </p:sp>
        <p:sp>
          <p:nvSpPr>
            <p:cNvPr id="441408" name="Freeform 64"/>
            <p:cNvSpPr>
              <a:spLocks/>
            </p:cNvSpPr>
            <p:nvPr/>
          </p:nvSpPr>
          <p:spPr bwMode="auto">
            <a:xfrm>
              <a:off x="3181" y="988"/>
              <a:ext cx="121" cy="123"/>
            </a:xfrm>
            <a:custGeom>
              <a:avLst/>
              <a:gdLst/>
              <a:ahLst/>
              <a:cxnLst>
                <a:cxn ang="0">
                  <a:pos x="16" y="102"/>
                </a:cxn>
                <a:cxn ang="0">
                  <a:pos x="25" y="118"/>
                </a:cxn>
                <a:cxn ang="0">
                  <a:pos x="69" y="29"/>
                </a:cxn>
                <a:cxn ang="0">
                  <a:pos x="52" y="29"/>
                </a:cxn>
                <a:cxn ang="0">
                  <a:pos x="96" y="118"/>
                </a:cxn>
                <a:cxn ang="0">
                  <a:pos x="105" y="102"/>
                </a:cxn>
                <a:cxn ang="0">
                  <a:pos x="16" y="102"/>
                </a:cxn>
                <a:cxn ang="0">
                  <a:pos x="0" y="123"/>
                </a:cxn>
                <a:cxn ang="0">
                  <a:pos x="121" y="123"/>
                </a:cxn>
                <a:cxn ang="0">
                  <a:pos x="60" y="0"/>
                </a:cxn>
                <a:cxn ang="0">
                  <a:pos x="0" y="123"/>
                </a:cxn>
                <a:cxn ang="0">
                  <a:pos x="16" y="102"/>
                </a:cxn>
              </a:cxnLst>
              <a:rect l="0" t="0" r="r" b="b"/>
              <a:pathLst>
                <a:path w="121" h="123">
                  <a:moveTo>
                    <a:pt x="16" y="102"/>
                  </a:moveTo>
                  <a:lnTo>
                    <a:pt x="25" y="118"/>
                  </a:lnTo>
                  <a:lnTo>
                    <a:pt x="69" y="29"/>
                  </a:lnTo>
                  <a:lnTo>
                    <a:pt x="52" y="29"/>
                  </a:lnTo>
                  <a:lnTo>
                    <a:pt x="96" y="118"/>
                  </a:lnTo>
                  <a:lnTo>
                    <a:pt x="105" y="102"/>
                  </a:lnTo>
                  <a:lnTo>
                    <a:pt x="16" y="102"/>
                  </a:lnTo>
                  <a:lnTo>
                    <a:pt x="0" y="123"/>
                  </a:lnTo>
                  <a:lnTo>
                    <a:pt x="121" y="123"/>
                  </a:lnTo>
                  <a:lnTo>
                    <a:pt x="60" y="0"/>
                  </a:lnTo>
                  <a:lnTo>
                    <a:pt x="0" y="123"/>
                  </a:lnTo>
                  <a:lnTo>
                    <a:pt x="16" y="102"/>
                  </a:lnTo>
                  <a:close/>
                </a:path>
              </a:pathLst>
            </a:custGeom>
            <a:solidFill>
              <a:srgbClr val="FF1721"/>
            </a:solidFill>
            <a:ln w="9525">
              <a:noFill/>
              <a:round/>
              <a:headEnd/>
              <a:tailEnd/>
            </a:ln>
          </p:spPr>
          <p:txBody>
            <a:bodyPr/>
            <a:lstStyle/>
            <a:p>
              <a:endParaRPr lang="en-US"/>
            </a:p>
          </p:txBody>
        </p:sp>
        <p:sp>
          <p:nvSpPr>
            <p:cNvPr id="441409" name="Freeform 65"/>
            <p:cNvSpPr>
              <a:spLocks/>
            </p:cNvSpPr>
            <p:nvPr/>
          </p:nvSpPr>
          <p:spPr bwMode="auto">
            <a:xfrm>
              <a:off x="3331" y="1011"/>
              <a:ext cx="89" cy="90"/>
            </a:xfrm>
            <a:custGeom>
              <a:avLst/>
              <a:gdLst/>
              <a:ahLst/>
              <a:cxnLst>
                <a:cxn ang="0">
                  <a:pos x="0" y="90"/>
                </a:cxn>
                <a:cxn ang="0">
                  <a:pos x="44" y="0"/>
                </a:cxn>
                <a:cxn ang="0">
                  <a:pos x="89" y="90"/>
                </a:cxn>
                <a:cxn ang="0">
                  <a:pos x="0" y="90"/>
                </a:cxn>
              </a:cxnLst>
              <a:rect l="0" t="0" r="r" b="b"/>
              <a:pathLst>
                <a:path w="89" h="90">
                  <a:moveTo>
                    <a:pt x="0" y="90"/>
                  </a:moveTo>
                  <a:lnTo>
                    <a:pt x="44" y="0"/>
                  </a:lnTo>
                  <a:lnTo>
                    <a:pt x="89" y="90"/>
                  </a:lnTo>
                  <a:lnTo>
                    <a:pt x="0" y="90"/>
                  </a:lnTo>
                  <a:close/>
                </a:path>
              </a:pathLst>
            </a:custGeom>
            <a:solidFill>
              <a:srgbClr val="FF1721"/>
            </a:solidFill>
            <a:ln w="9525">
              <a:noFill/>
              <a:round/>
              <a:headEnd/>
              <a:tailEnd/>
            </a:ln>
          </p:spPr>
          <p:txBody>
            <a:bodyPr/>
            <a:lstStyle/>
            <a:p>
              <a:endParaRPr lang="en-US"/>
            </a:p>
          </p:txBody>
        </p:sp>
        <p:sp>
          <p:nvSpPr>
            <p:cNvPr id="441410" name="Freeform 66"/>
            <p:cNvSpPr>
              <a:spLocks/>
            </p:cNvSpPr>
            <p:nvPr/>
          </p:nvSpPr>
          <p:spPr bwMode="auto">
            <a:xfrm>
              <a:off x="3315" y="988"/>
              <a:ext cx="121" cy="123"/>
            </a:xfrm>
            <a:custGeom>
              <a:avLst/>
              <a:gdLst/>
              <a:ahLst/>
              <a:cxnLst>
                <a:cxn ang="0">
                  <a:pos x="16" y="102"/>
                </a:cxn>
                <a:cxn ang="0">
                  <a:pos x="25" y="118"/>
                </a:cxn>
                <a:cxn ang="0">
                  <a:pos x="69" y="29"/>
                </a:cxn>
                <a:cxn ang="0">
                  <a:pos x="51" y="29"/>
                </a:cxn>
                <a:cxn ang="0">
                  <a:pos x="96" y="118"/>
                </a:cxn>
                <a:cxn ang="0">
                  <a:pos x="105" y="102"/>
                </a:cxn>
                <a:cxn ang="0">
                  <a:pos x="16" y="102"/>
                </a:cxn>
                <a:cxn ang="0">
                  <a:pos x="0" y="123"/>
                </a:cxn>
                <a:cxn ang="0">
                  <a:pos x="121" y="123"/>
                </a:cxn>
                <a:cxn ang="0">
                  <a:pos x="60" y="0"/>
                </a:cxn>
                <a:cxn ang="0">
                  <a:pos x="0" y="123"/>
                </a:cxn>
                <a:cxn ang="0">
                  <a:pos x="16" y="102"/>
                </a:cxn>
              </a:cxnLst>
              <a:rect l="0" t="0" r="r" b="b"/>
              <a:pathLst>
                <a:path w="121" h="123">
                  <a:moveTo>
                    <a:pt x="16" y="102"/>
                  </a:moveTo>
                  <a:lnTo>
                    <a:pt x="25" y="118"/>
                  </a:lnTo>
                  <a:lnTo>
                    <a:pt x="69" y="29"/>
                  </a:lnTo>
                  <a:lnTo>
                    <a:pt x="51" y="29"/>
                  </a:lnTo>
                  <a:lnTo>
                    <a:pt x="96" y="118"/>
                  </a:lnTo>
                  <a:lnTo>
                    <a:pt x="105" y="102"/>
                  </a:lnTo>
                  <a:lnTo>
                    <a:pt x="16" y="102"/>
                  </a:lnTo>
                  <a:lnTo>
                    <a:pt x="0" y="123"/>
                  </a:lnTo>
                  <a:lnTo>
                    <a:pt x="121" y="123"/>
                  </a:lnTo>
                  <a:lnTo>
                    <a:pt x="60" y="0"/>
                  </a:lnTo>
                  <a:lnTo>
                    <a:pt x="0" y="123"/>
                  </a:lnTo>
                  <a:lnTo>
                    <a:pt x="16" y="102"/>
                  </a:lnTo>
                  <a:close/>
                </a:path>
              </a:pathLst>
            </a:custGeom>
            <a:solidFill>
              <a:srgbClr val="FF1721"/>
            </a:solidFill>
            <a:ln w="9525">
              <a:noFill/>
              <a:round/>
              <a:headEnd/>
              <a:tailEnd/>
            </a:ln>
          </p:spPr>
          <p:txBody>
            <a:bodyPr/>
            <a:lstStyle/>
            <a:p>
              <a:endParaRPr lang="en-US"/>
            </a:p>
          </p:txBody>
        </p:sp>
        <p:sp>
          <p:nvSpPr>
            <p:cNvPr id="441411" name="Freeform 67"/>
            <p:cNvSpPr>
              <a:spLocks/>
            </p:cNvSpPr>
            <p:nvPr/>
          </p:nvSpPr>
          <p:spPr bwMode="auto">
            <a:xfrm>
              <a:off x="3598" y="1011"/>
              <a:ext cx="90" cy="90"/>
            </a:xfrm>
            <a:custGeom>
              <a:avLst/>
              <a:gdLst/>
              <a:ahLst/>
              <a:cxnLst>
                <a:cxn ang="0">
                  <a:pos x="0" y="90"/>
                </a:cxn>
                <a:cxn ang="0">
                  <a:pos x="45" y="0"/>
                </a:cxn>
                <a:cxn ang="0">
                  <a:pos x="90" y="90"/>
                </a:cxn>
                <a:cxn ang="0">
                  <a:pos x="0" y="90"/>
                </a:cxn>
              </a:cxnLst>
              <a:rect l="0" t="0" r="r" b="b"/>
              <a:pathLst>
                <a:path w="90" h="90">
                  <a:moveTo>
                    <a:pt x="0" y="90"/>
                  </a:moveTo>
                  <a:lnTo>
                    <a:pt x="45" y="0"/>
                  </a:lnTo>
                  <a:lnTo>
                    <a:pt x="90" y="90"/>
                  </a:lnTo>
                  <a:lnTo>
                    <a:pt x="0" y="90"/>
                  </a:lnTo>
                  <a:close/>
                </a:path>
              </a:pathLst>
            </a:custGeom>
            <a:solidFill>
              <a:srgbClr val="FF1721"/>
            </a:solidFill>
            <a:ln w="9525">
              <a:noFill/>
              <a:round/>
              <a:headEnd/>
              <a:tailEnd/>
            </a:ln>
          </p:spPr>
          <p:txBody>
            <a:bodyPr/>
            <a:lstStyle/>
            <a:p>
              <a:endParaRPr lang="en-US"/>
            </a:p>
          </p:txBody>
        </p:sp>
        <p:sp>
          <p:nvSpPr>
            <p:cNvPr id="441412" name="Freeform 68"/>
            <p:cNvSpPr>
              <a:spLocks/>
            </p:cNvSpPr>
            <p:nvPr/>
          </p:nvSpPr>
          <p:spPr bwMode="auto">
            <a:xfrm>
              <a:off x="3582" y="988"/>
              <a:ext cx="122" cy="123"/>
            </a:xfrm>
            <a:custGeom>
              <a:avLst/>
              <a:gdLst/>
              <a:ahLst/>
              <a:cxnLst>
                <a:cxn ang="0">
                  <a:pos x="16" y="102"/>
                </a:cxn>
                <a:cxn ang="0">
                  <a:pos x="25" y="118"/>
                </a:cxn>
                <a:cxn ang="0">
                  <a:pos x="70" y="29"/>
                </a:cxn>
                <a:cxn ang="0">
                  <a:pos x="52" y="29"/>
                </a:cxn>
                <a:cxn ang="0">
                  <a:pos x="97" y="118"/>
                </a:cxn>
                <a:cxn ang="0">
                  <a:pos x="106" y="102"/>
                </a:cxn>
                <a:cxn ang="0">
                  <a:pos x="16" y="102"/>
                </a:cxn>
                <a:cxn ang="0">
                  <a:pos x="0" y="123"/>
                </a:cxn>
                <a:cxn ang="0">
                  <a:pos x="122" y="123"/>
                </a:cxn>
                <a:cxn ang="0">
                  <a:pos x="61" y="0"/>
                </a:cxn>
                <a:cxn ang="0">
                  <a:pos x="0" y="123"/>
                </a:cxn>
                <a:cxn ang="0">
                  <a:pos x="16" y="102"/>
                </a:cxn>
              </a:cxnLst>
              <a:rect l="0" t="0" r="r" b="b"/>
              <a:pathLst>
                <a:path w="122" h="123">
                  <a:moveTo>
                    <a:pt x="16" y="102"/>
                  </a:moveTo>
                  <a:lnTo>
                    <a:pt x="25" y="118"/>
                  </a:lnTo>
                  <a:lnTo>
                    <a:pt x="70" y="29"/>
                  </a:lnTo>
                  <a:lnTo>
                    <a:pt x="52" y="29"/>
                  </a:lnTo>
                  <a:lnTo>
                    <a:pt x="97" y="118"/>
                  </a:lnTo>
                  <a:lnTo>
                    <a:pt x="106" y="102"/>
                  </a:lnTo>
                  <a:lnTo>
                    <a:pt x="16" y="102"/>
                  </a:lnTo>
                  <a:lnTo>
                    <a:pt x="0" y="123"/>
                  </a:lnTo>
                  <a:lnTo>
                    <a:pt x="122" y="123"/>
                  </a:lnTo>
                  <a:lnTo>
                    <a:pt x="61" y="0"/>
                  </a:lnTo>
                  <a:lnTo>
                    <a:pt x="0" y="123"/>
                  </a:lnTo>
                  <a:lnTo>
                    <a:pt x="16" y="102"/>
                  </a:lnTo>
                  <a:close/>
                </a:path>
              </a:pathLst>
            </a:custGeom>
            <a:solidFill>
              <a:srgbClr val="FF1721"/>
            </a:solidFill>
            <a:ln w="9525">
              <a:noFill/>
              <a:round/>
              <a:headEnd/>
              <a:tailEnd/>
            </a:ln>
          </p:spPr>
          <p:txBody>
            <a:bodyPr/>
            <a:lstStyle/>
            <a:p>
              <a:endParaRPr lang="en-US"/>
            </a:p>
          </p:txBody>
        </p:sp>
        <p:sp>
          <p:nvSpPr>
            <p:cNvPr id="441413" name="Rectangle 69"/>
            <p:cNvSpPr>
              <a:spLocks noChangeArrowheads="1"/>
            </p:cNvSpPr>
            <p:nvPr/>
          </p:nvSpPr>
          <p:spPr bwMode="auto">
            <a:xfrm>
              <a:off x="3498" y="1011"/>
              <a:ext cx="22" cy="279"/>
            </a:xfrm>
            <a:prstGeom prst="rect">
              <a:avLst/>
            </a:prstGeom>
            <a:solidFill>
              <a:srgbClr val="FF1721"/>
            </a:solidFill>
            <a:ln w="9525">
              <a:noFill/>
              <a:miter lim="800000"/>
              <a:headEnd/>
              <a:tailEnd/>
            </a:ln>
          </p:spPr>
          <p:txBody>
            <a:bodyPr/>
            <a:lstStyle/>
            <a:p>
              <a:endParaRPr lang="en-US"/>
            </a:p>
          </p:txBody>
        </p:sp>
        <p:sp>
          <p:nvSpPr>
            <p:cNvPr id="441414" name="Rectangle 70"/>
            <p:cNvSpPr>
              <a:spLocks noChangeArrowheads="1"/>
            </p:cNvSpPr>
            <p:nvPr/>
          </p:nvSpPr>
          <p:spPr bwMode="auto">
            <a:xfrm>
              <a:off x="3231" y="1011"/>
              <a:ext cx="21" cy="279"/>
            </a:xfrm>
            <a:prstGeom prst="rect">
              <a:avLst/>
            </a:prstGeom>
            <a:solidFill>
              <a:srgbClr val="FF1721"/>
            </a:solidFill>
            <a:ln w="9525">
              <a:noFill/>
              <a:miter lim="800000"/>
              <a:headEnd/>
              <a:tailEnd/>
            </a:ln>
          </p:spPr>
          <p:txBody>
            <a:bodyPr/>
            <a:lstStyle/>
            <a:p>
              <a:endParaRPr lang="en-US"/>
            </a:p>
          </p:txBody>
        </p:sp>
        <p:sp>
          <p:nvSpPr>
            <p:cNvPr id="441415" name="Rectangle 71"/>
            <p:cNvSpPr>
              <a:spLocks noChangeArrowheads="1"/>
            </p:cNvSpPr>
            <p:nvPr/>
          </p:nvSpPr>
          <p:spPr bwMode="auto">
            <a:xfrm>
              <a:off x="3365" y="1011"/>
              <a:ext cx="21" cy="279"/>
            </a:xfrm>
            <a:prstGeom prst="rect">
              <a:avLst/>
            </a:prstGeom>
            <a:solidFill>
              <a:srgbClr val="FF1721"/>
            </a:solidFill>
            <a:ln w="9525">
              <a:noFill/>
              <a:miter lim="800000"/>
              <a:headEnd/>
              <a:tailEnd/>
            </a:ln>
          </p:spPr>
          <p:txBody>
            <a:bodyPr/>
            <a:lstStyle/>
            <a:p>
              <a:endParaRPr lang="en-US"/>
            </a:p>
          </p:txBody>
        </p:sp>
        <p:sp>
          <p:nvSpPr>
            <p:cNvPr id="441416" name="Rectangle 72"/>
            <p:cNvSpPr>
              <a:spLocks noChangeArrowheads="1"/>
            </p:cNvSpPr>
            <p:nvPr/>
          </p:nvSpPr>
          <p:spPr bwMode="auto">
            <a:xfrm>
              <a:off x="3632" y="1011"/>
              <a:ext cx="22" cy="279"/>
            </a:xfrm>
            <a:prstGeom prst="rect">
              <a:avLst/>
            </a:prstGeom>
            <a:solidFill>
              <a:srgbClr val="FF1721"/>
            </a:solidFill>
            <a:ln w="9525">
              <a:noFill/>
              <a:miter lim="800000"/>
              <a:headEnd/>
              <a:tailEnd/>
            </a:ln>
          </p:spPr>
          <p:txBody>
            <a:bodyPr/>
            <a:lstStyle/>
            <a:p>
              <a:endParaRPr lang="en-US"/>
            </a:p>
          </p:txBody>
        </p:sp>
        <p:sp>
          <p:nvSpPr>
            <p:cNvPr id="441417" name="Rectangle 73"/>
            <p:cNvSpPr>
              <a:spLocks noChangeArrowheads="1"/>
            </p:cNvSpPr>
            <p:nvPr/>
          </p:nvSpPr>
          <p:spPr bwMode="auto">
            <a:xfrm>
              <a:off x="3766" y="1011"/>
              <a:ext cx="22" cy="279"/>
            </a:xfrm>
            <a:prstGeom prst="rect">
              <a:avLst/>
            </a:prstGeom>
            <a:solidFill>
              <a:srgbClr val="FF1721"/>
            </a:solidFill>
            <a:ln w="9525">
              <a:noFill/>
              <a:miter lim="800000"/>
              <a:headEnd/>
              <a:tailEnd/>
            </a:ln>
          </p:spPr>
          <p:txBody>
            <a:bodyPr/>
            <a:lstStyle/>
            <a:p>
              <a:endParaRPr lang="en-US"/>
            </a:p>
          </p:txBody>
        </p:sp>
        <p:sp>
          <p:nvSpPr>
            <p:cNvPr id="441418" name="Freeform 74"/>
            <p:cNvSpPr>
              <a:spLocks/>
            </p:cNvSpPr>
            <p:nvPr/>
          </p:nvSpPr>
          <p:spPr bwMode="auto">
            <a:xfrm>
              <a:off x="3732" y="1011"/>
              <a:ext cx="90" cy="90"/>
            </a:xfrm>
            <a:custGeom>
              <a:avLst/>
              <a:gdLst/>
              <a:ahLst/>
              <a:cxnLst>
                <a:cxn ang="0">
                  <a:pos x="0" y="90"/>
                </a:cxn>
                <a:cxn ang="0">
                  <a:pos x="45" y="0"/>
                </a:cxn>
                <a:cxn ang="0">
                  <a:pos x="90" y="90"/>
                </a:cxn>
                <a:cxn ang="0">
                  <a:pos x="0" y="90"/>
                </a:cxn>
              </a:cxnLst>
              <a:rect l="0" t="0" r="r" b="b"/>
              <a:pathLst>
                <a:path w="90" h="90">
                  <a:moveTo>
                    <a:pt x="0" y="90"/>
                  </a:moveTo>
                  <a:lnTo>
                    <a:pt x="45" y="0"/>
                  </a:lnTo>
                  <a:lnTo>
                    <a:pt x="90" y="90"/>
                  </a:lnTo>
                  <a:lnTo>
                    <a:pt x="0" y="90"/>
                  </a:lnTo>
                  <a:close/>
                </a:path>
              </a:pathLst>
            </a:custGeom>
            <a:solidFill>
              <a:srgbClr val="FF1721"/>
            </a:solidFill>
            <a:ln w="9525">
              <a:noFill/>
              <a:round/>
              <a:headEnd/>
              <a:tailEnd/>
            </a:ln>
          </p:spPr>
          <p:txBody>
            <a:bodyPr/>
            <a:lstStyle/>
            <a:p>
              <a:endParaRPr lang="en-US"/>
            </a:p>
          </p:txBody>
        </p:sp>
        <p:sp>
          <p:nvSpPr>
            <p:cNvPr id="441419" name="Freeform 75"/>
            <p:cNvSpPr>
              <a:spLocks/>
            </p:cNvSpPr>
            <p:nvPr/>
          </p:nvSpPr>
          <p:spPr bwMode="auto">
            <a:xfrm>
              <a:off x="3716" y="988"/>
              <a:ext cx="122" cy="123"/>
            </a:xfrm>
            <a:custGeom>
              <a:avLst/>
              <a:gdLst/>
              <a:ahLst/>
              <a:cxnLst>
                <a:cxn ang="0">
                  <a:pos x="16" y="102"/>
                </a:cxn>
                <a:cxn ang="0">
                  <a:pos x="25" y="118"/>
                </a:cxn>
                <a:cxn ang="0">
                  <a:pos x="70" y="29"/>
                </a:cxn>
                <a:cxn ang="0">
                  <a:pos x="52" y="29"/>
                </a:cxn>
                <a:cxn ang="0">
                  <a:pos x="97" y="118"/>
                </a:cxn>
                <a:cxn ang="0">
                  <a:pos x="106" y="102"/>
                </a:cxn>
                <a:cxn ang="0">
                  <a:pos x="16" y="102"/>
                </a:cxn>
                <a:cxn ang="0">
                  <a:pos x="0" y="123"/>
                </a:cxn>
                <a:cxn ang="0">
                  <a:pos x="122" y="123"/>
                </a:cxn>
                <a:cxn ang="0">
                  <a:pos x="61" y="0"/>
                </a:cxn>
                <a:cxn ang="0">
                  <a:pos x="0" y="123"/>
                </a:cxn>
                <a:cxn ang="0">
                  <a:pos x="16" y="102"/>
                </a:cxn>
              </a:cxnLst>
              <a:rect l="0" t="0" r="r" b="b"/>
              <a:pathLst>
                <a:path w="122" h="123">
                  <a:moveTo>
                    <a:pt x="16" y="102"/>
                  </a:moveTo>
                  <a:lnTo>
                    <a:pt x="25" y="118"/>
                  </a:lnTo>
                  <a:lnTo>
                    <a:pt x="70" y="29"/>
                  </a:lnTo>
                  <a:lnTo>
                    <a:pt x="52" y="29"/>
                  </a:lnTo>
                  <a:lnTo>
                    <a:pt x="97" y="118"/>
                  </a:lnTo>
                  <a:lnTo>
                    <a:pt x="106" y="102"/>
                  </a:lnTo>
                  <a:lnTo>
                    <a:pt x="16" y="102"/>
                  </a:lnTo>
                  <a:lnTo>
                    <a:pt x="0" y="123"/>
                  </a:lnTo>
                  <a:lnTo>
                    <a:pt x="122" y="123"/>
                  </a:lnTo>
                  <a:lnTo>
                    <a:pt x="61" y="0"/>
                  </a:lnTo>
                  <a:lnTo>
                    <a:pt x="0" y="123"/>
                  </a:lnTo>
                  <a:lnTo>
                    <a:pt x="16" y="102"/>
                  </a:lnTo>
                  <a:close/>
                </a:path>
              </a:pathLst>
            </a:custGeom>
            <a:solidFill>
              <a:srgbClr val="FF1721"/>
            </a:solidFill>
            <a:ln w="9525">
              <a:noFill/>
              <a:round/>
              <a:headEnd/>
              <a:tailEnd/>
            </a:ln>
          </p:spPr>
          <p:txBody>
            <a:bodyPr/>
            <a:lstStyle/>
            <a:p>
              <a:endParaRPr lang="en-US"/>
            </a:p>
          </p:txBody>
        </p:sp>
      </p:grpSp>
      <p:sp>
        <p:nvSpPr>
          <p:cNvPr id="441420" name="Text Box 76"/>
          <p:cNvSpPr txBox="1">
            <a:spLocks noChangeArrowheads="1"/>
          </p:cNvSpPr>
          <p:nvPr/>
        </p:nvSpPr>
        <p:spPr bwMode="auto">
          <a:xfrm>
            <a:off x="6440714" y="1027339"/>
            <a:ext cx="1708929" cy="904863"/>
          </a:xfrm>
          <a:prstGeom prst="rect">
            <a:avLst/>
          </a:prstGeom>
          <a:noFill/>
          <a:ln w="9525">
            <a:noFill/>
            <a:miter lim="800000"/>
            <a:headEnd/>
            <a:tailEnd/>
          </a:ln>
          <a:effectLst/>
        </p:spPr>
        <p:txBody>
          <a:bodyPr wrap="none">
            <a:spAutoFit/>
          </a:bodyPr>
          <a:lstStyle/>
          <a:p>
            <a:pPr eaLnBrk="0" hangingPunct="0">
              <a:buSzTx/>
              <a:buFont typeface="Monotype Sorts" pitchFamily="2" charset="2"/>
              <a:buNone/>
            </a:pPr>
            <a:r>
              <a:rPr kumimoji="1" lang="en-US" sz="2400" b="0" dirty="0" smtClean="0">
                <a:solidFill>
                  <a:srgbClr val="FFFF00"/>
                </a:solidFill>
                <a:latin typeface="Arial Black" pitchFamily="34" charset="0"/>
              </a:rPr>
              <a:t>Auditory </a:t>
            </a:r>
          </a:p>
          <a:p>
            <a:pPr eaLnBrk="0" hangingPunct="0">
              <a:buSzTx/>
              <a:buFont typeface="Monotype Sorts" pitchFamily="2" charset="2"/>
              <a:buNone/>
            </a:pPr>
            <a:r>
              <a:rPr kumimoji="1" lang="en-US" sz="2400" b="0" dirty="0" smtClean="0">
                <a:solidFill>
                  <a:srgbClr val="FFFF00"/>
                </a:solidFill>
                <a:latin typeface="Arial Black" pitchFamily="34" charset="0"/>
              </a:rPr>
              <a:t>Cortex</a:t>
            </a:r>
            <a:endParaRPr kumimoji="1" lang="en-US" sz="2400" b="0" dirty="0">
              <a:solidFill>
                <a:srgbClr val="FFFF00"/>
              </a:solidFill>
              <a:latin typeface="Arial Black" pitchFamily="34" charset="0"/>
            </a:endParaRPr>
          </a:p>
        </p:txBody>
      </p:sp>
      <p:sp>
        <p:nvSpPr>
          <p:cNvPr id="441421" name="Rectangle 77"/>
          <p:cNvSpPr>
            <a:spLocks noGrp="1" noChangeArrowheads="1"/>
          </p:cNvSpPr>
          <p:nvPr>
            <p:ph type="title" idx="4294967295"/>
          </p:nvPr>
        </p:nvSpPr>
        <p:spPr>
          <a:xfrm>
            <a:off x="0" y="0"/>
            <a:ext cx="7772400" cy="914400"/>
          </a:xfrm>
        </p:spPr>
        <p:txBody>
          <a:bodyPr/>
          <a:lstStyle/>
          <a:p>
            <a:pPr algn="ctr"/>
            <a:r>
              <a:rPr lang="en-US" dirty="0"/>
              <a:t>Auditory Pathways</a:t>
            </a:r>
          </a:p>
        </p:txBody>
      </p:sp>
      <p:sp>
        <p:nvSpPr>
          <p:cNvPr id="441422" name="Freeform 78"/>
          <p:cNvSpPr>
            <a:spLocks/>
          </p:cNvSpPr>
          <p:nvPr/>
        </p:nvSpPr>
        <p:spPr bwMode="auto">
          <a:xfrm>
            <a:off x="2054225" y="5926138"/>
            <a:ext cx="887413" cy="309562"/>
          </a:xfrm>
          <a:custGeom>
            <a:avLst/>
            <a:gdLst/>
            <a:ahLst/>
            <a:cxnLst>
              <a:cxn ang="0">
                <a:pos x="0" y="0"/>
              </a:cxn>
              <a:cxn ang="0">
                <a:pos x="0" y="195"/>
              </a:cxn>
              <a:cxn ang="0">
                <a:pos x="559" y="195"/>
              </a:cxn>
              <a:cxn ang="0">
                <a:pos x="559" y="174"/>
              </a:cxn>
              <a:cxn ang="0">
                <a:pos x="11" y="174"/>
              </a:cxn>
              <a:cxn ang="0">
                <a:pos x="22" y="185"/>
              </a:cxn>
              <a:cxn ang="0">
                <a:pos x="22" y="0"/>
              </a:cxn>
              <a:cxn ang="0">
                <a:pos x="0" y="0"/>
              </a:cxn>
            </a:cxnLst>
            <a:rect l="0" t="0" r="r" b="b"/>
            <a:pathLst>
              <a:path w="559" h="195">
                <a:moveTo>
                  <a:pt x="0" y="0"/>
                </a:moveTo>
                <a:lnTo>
                  <a:pt x="0" y="195"/>
                </a:lnTo>
                <a:lnTo>
                  <a:pt x="559" y="195"/>
                </a:lnTo>
                <a:lnTo>
                  <a:pt x="559" y="174"/>
                </a:lnTo>
                <a:lnTo>
                  <a:pt x="11" y="174"/>
                </a:lnTo>
                <a:lnTo>
                  <a:pt x="22" y="185"/>
                </a:lnTo>
                <a:lnTo>
                  <a:pt x="22" y="0"/>
                </a:lnTo>
                <a:lnTo>
                  <a:pt x="0" y="0"/>
                </a:lnTo>
                <a:close/>
              </a:path>
            </a:pathLst>
          </a:custGeom>
          <a:solidFill>
            <a:srgbClr val="FF1721"/>
          </a:solidFill>
          <a:ln w="19050" cmpd="sng">
            <a:solidFill>
              <a:srgbClr val="FF0000"/>
            </a:solidFill>
            <a:round/>
            <a:headEnd/>
            <a:tailEnd/>
          </a:ln>
        </p:spPr>
        <p:txBody>
          <a:bodyPr/>
          <a:lstStyle/>
          <a:p>
            <a:endParaRPr lang="en-US"/>
          </a:p>
        </p:txBody>
      </p:sp>
      <p:sp>
        <p:nvSpPr>
          <p:cNvPr id="441423" name="Freeform 79"/>
          <p:cNvSpPr>
            <a:spLocks/>
          </p:cNvSpPr>
          <p:nvPr/>
        </p:nvSpPr>
        <p:spPr bwMode="auto">
          <a:xfrm>
            <a:off x="2054225" y="6219825"/>
            <a:ext cx="3541713" cy="388938"/>
          </a:xfrm>
          <a:custGeom>
            <a:avLst/>
            <a:gdLst/>
            <a:ahLst/>
            <a:cxnLst>
              <a:cxn ang="0">
                <a:pos x="0" y="0"/>
              </a:cxn>
              <a:cxn ang="0">
                <a:pos x="0" y="245"/>
              </a:cxn>
              <a:cxn ang="0">
                <a:pos x="2231" y="245"/>
              </a:cxn>
              <a:cxn ang="0">
                <a:pos x="2231" y="89"/>
              </a:cxn>
              <a:cxn ang="0">
                <a:pos x="2210" y="89"/>
              </a:cxn>
              <a:cxn ang="0">
                <a:pos x="2210" y="234"/>
              </a:cxn>
              <a:cxn ang="0">
                <a:pos x="2221" y="223"/>
              </a:cxn>
              <a:cxn ang="0">
                <a:pos x="11" y="223"/>
              </a:cxn>
              <a:cxn ang="0">
                <a:pos x="22" y="234"/>
              </a:cxn>
              <a:cxn ang="0">
                <a:pos x="22" y="0"/>
              </a:cxn>
              <a:cxn ang="0">
                <a:pos x="0" y="0"/>
              </a:cxn>
            </a:cxnLst>
            <a:rect l="0" t="0" r="r" b="b"/>
            <a:pathLst>
              <a:path w="2231" h="245">
                <a:moveTo>
                  <a:pt x="0" y="0"/>
                </a:moveTo>
                <a:lnTo>
                  <a:pt x="0" y="245"/>
                </a:lnTo>
                <a:lnTo>
                  <a:pt x="2231" y="245"/>
                </a:lnTo>
                <a:lnTo>
                  <a:pt x="2231" y="89"/>
                </a:lnTo>
                <a:lnTo>
                  <a:pt x="2210" y="89"/>
                </a:lnTo>
                <a:lnTo>
                  <a:pt x="2210" y="234"/>
                </a:lnTo>
                <a:lnTo>
                  <a:pt x="2221" y="223"/>
                </a:lnTo>
                <a:lnTo>
                  <a:pt x="11" y="223"/>
                </a:lnTo>
                <a:lnTo>
                  <a:pt x="22" y="234"/>
                </a:lnTo>
                <a:lnTo>
                  <a:pt x="22" y="0"/>
                </a:lnTo>
                <a:lnTo>
                  <a:pt x="0" y="0"/>
                </a:lnTo>
                <a:close/>
              </a:path>
            </a:pathLst>
          </a:custGeom>
          <a:solidFill>
            <a:srgbClr val="FF1721"/>
          </a:solidFill>
          <a:ln w="19050" cmpd="sng">
            <a:solidFill>
              <a:srgbClr val="FF0000"/>
            </a:solidFill>
            <a:round/>
            <a:headEnd/>
            <a:tailEnd/>
          </a:ln>
        </p:spPr>
        <p:txBody>
          <a:bodyPr/>
          <a:lstStyle/>
          <a:p>
            <a:endParaRPr lang="en-US"/>
          </a:p>
        </p:txBody>
      </p:sp>
      <p:grpSp>
        <p:nvGrpSpPr>
          <p:cNvPr id="9" name="Group 87"/>
          <p:cNvGrpSpPr>
            <a:grpSpLocks/>
          </p:cNvGrpSpPr>
          <p:nvPr/>
        </p:nvGrpSpPr>
        <p:grpSpPr bwMode="auto">
          <a:xfrm>
            <a:off x="2352675" y="3736975"/>
            <a:ext cx="558800" cy="1001713"/>
            <a:chOff x="3921" y="2424"/>
            <a:chExt cx="352" cy="631"/>
          </a:xfrm>
        </p:grpSpPr>
        <p:grpSp>
          <p:nvGrpSpPr>
            <p:cNvPr id="10" name="Group 88"/>
            <p:cNvGrpSpPr>
              <a:grpSpLocks/>
            </p:cNvGrpSpPr>
            <p:nvPr/>
          </p:nvGrpSpPr>
          <p:grpSpPr bwMode="auto">
            <a:xfrm>
              <a:off x="3922" y="2424"/>
              <a:ext cx="351" cy="321"/>
              <a:chOff x="1505" y="2516"/>
              <a:chExt cx="351" cy="321"/>
            </a:xfrm>
          </p:grpSpPr>
          <p:sp>
            <p:nvSpPr>
              <p:cNvPr id="441433" name="Freeform 89"/>
              <p:cNvSpPr>
                <a:spLocks/>
              </p:cNvSpPr>
              <p:nvPr/>
            </p:nvSpPr>
            <p:spPr bwMode="auto">
              <a:xfrm>
                <a:off x="1505" y="2516"/>
                <a:ext cx="351" cy="321"/>
              </a:xfrm>
              <a:custGeom>
                <a:avLst/>
                <a:gdLst/>
                <a:ahLst/>
                <a:cxnLst>
                  <a:cxn ang="0">
                    <a:pos x="14" y="8"/>
                  </a:cxn>
                  <a:cxn ang="0">
                    <a:pos x="7" y="15"/>
                  </a:cxn>
                  <a:cxn ang="0">
                    <a:pos x="344" y="15"/>
                  </a:cxn>
                  <a:cxn ang="0">
                    <a:pos x="337" y="8"/>
                  </a:cxn>
                  <a:cxn ang="0">
                    <a:pos x="337" y="314"/>
                  </a:cxn>
                  <a:cxn ang="0">
                    <a:pos x="344" y="306"/>
                  </a:cxn>
                  <a:cxn ang="0">
                    <a:pos x="7" y="306"/>
                  </a:cxn>
                  <a:cxn ang="0">
                    <a:pos x="14" y="314"/>
                  </a:cxn>
                  <a:cxn ang="0">
                    <a:pos x="14" y="8"/>
                  </a:cxn>
                  <a:cxn ang="0">
                    <a:pos x="0" y="0"/>
                  </a:cxn>
                  <a:cxn ang="0">
                    <a:pos x="0" y="321"/>
                  </a:cxn>
                  <a:cxn ang="0">
                    <a:pos x="351" y="321"/>
                  </a:cxn>
                  <a:cxn ang="0">
                    <a:pos x="351" y="0"/>
                  </a:cxn>
                  <a:cxn ang="0">
                    <a:pos x="0" y="0"/>
                  </a:cxn>
                  <a:cxn ang="0">
                    <a:pos x="14" y="8"/>
                  </a:cxn>
                </a:cxnLst>
                <a:rect l="0" t="0" r="r" b="b"/>
                <a:pathLst>
                  <a:path w="351" h="321">
                    <a:moveTo>
                      <a:pt x="14" y="8"/>
                    </a:moveTo>
                    <a:lnTo>
                      <a:pt x="7" y="15"/>
                    </a:lnTo>
                    <a:lnTo>
                      <a:pt x="344" y="15"/>
                    </a:lnTo>
                    <a:lnTo>
                      <a:pt x="337" y="8"/>
                    </a:lnTo>
                    <a:lnTo>
                      <a:pt x="337" y="314"/>
                    </a:lnTo>
                    <a:lnTo>
                      <a:pt x="344" y="306"/>
                    </a:lnTo>
                    <a:lnTo>
                      <a:pt x="7" y="306"/>
                    </a:lnTo>
                    <a:lnTo>
                      <a:pt x="14" y="314"/>
                    </a:lnTo>
                    <a:lnTo>
                      <a:pt x="14" y="8"/>
                    </a:lnTo>
                    <a:lnTo>
                      <a:pt x="0" y="0"/>
                    </a:lnTo>
                    <a:lnTo>
                      <a:pt x="0" y="321"/>
                    </a:lnTo>
                    <a:lnTo>
                      <a:pt x="351" y="321"/>
                    </a:lnTo>
                    <a:lnTo>
                      <a:pt x="351" y="0"/>
                    </a:lnTo>
                    <a:lnTo>
                      <a:pt x="0" y="0"/>
                    </a:lnTo>
                    <a:lnTo>
                      <a:pt x="14" y="8"/>
                    </a:lnTo>
                    <a:close/>
                  </a:path>
                </a:pathLst>
              </a:custGeom>
              <a:solidFill>
                <a:srgbClr val="FFFF7D"/>
              </a:solidFill>
              <a:ln w="9525">
                <a:noFill/>
                <a:round/>
                <a:headEnd/>
                <a:tailEnd/>
              </a:ln>
            </p:spPr>
            <p:txBody>
              <a:bodyPr/>
              <a:lstStyle/>
              <a:p>
                <a:endParaRPr lang="en-US"/>
              </a:p>
            </p:txBody>
          </p:sp>
          <p:sp>
            <p:nvSpPr>
              <p:cNvPr id="441434" name="Rectangle 90"/>
              <p:cNvSpPr>
                <a:spLocks noChangeArrowheads="1"/>
              </p:cNvSpPr>
              <p:nvPr/>
            </p:nvSpPr>
            <p:spPr bwMode="auto">
              <a:xfrm>
                <a:off x="1526" y="2586"/>
                <a:ext cx="309" cy="182"/>
              </a:xfrm>
              <a:prstGeom prst="rect">
                <a:avLst/>
              </a:prstGeom>
              <a:noFill/>
              <a:ln w="9525">
                <a:noFill/>
                <a:miter lim="800000"/>
                <a:headEnd/>
                <a:tailEnd/>
              </a:ln>
            </p:spPr>
            <p:txBody>
              <a:bodyPr lIns="0" tIns="0" rIns="0" bIns="0">
                <a:spAutoFit/>
              </a:bodyPr>
              <a:lstStyle/>
              <a:p>
                <a:pPr eaLnBrk="0" hangingPunct="0">
                  <a:buSzTx/>
                  <a:buFont typeface="Monotype Sorts" pitchFamily="2" charset="2"/>
                  <a:buNone/>
                </a:pPr>
                <a:r>
                  <a:rPr kumimoji="1" lang="en-US" sz="1900" b="0">
                    <a:solidFill>
                      <a:srgbClr val="FFFF7D"/>
                    </a:solidFill>
                    <a:latin typeface="Arial" charset="0"/>
                  </a:rPr>
                  <a:t>DLL</a:t>
                </a:r>
                <a:endParaRPr kumimoji="1" lang="en-US" sz="1600" b="0">
                  <a:solidFill>
                    <a:srgbClr val="000000"/>
                  </a:solidFill>
                  <a:latin typeface="Arial Black" pitchFamily="34" charset="0"/>
                </a:endParaRPr>
              </a:p>
            </p:txBody>
          </p:sp>
        </p:grpSp>
        <p:grpSp>
          <p:nvGrpSpPr>
            <p:cNvPr id="11" name="Group 91"/>
            <p:cNvGrpSpPr>
              <a:grpSpLocks/>
            </p:cNvGrpSpPr>
            <p:nvPr/>
          </p:nvGrpSpPr>
          <p:grpSpPr bwMode="auto">
            <a:xfrm>
              <a:off x="3921" y="2734"/>
              <a:ext cx="351" cy="321"/>
              <a:chOff x="4349" y="2412"/>
              <a:chExt cx="351" cy="321"/>
            </a:xfrm>
          </p:grpSpPr>
          <p:sp>
            <p:nvSpPr>
              <p:cNvPr id="441436" name="Freeform 92"/>
              <p:cNvSpPr>
                <a:spLocks/>
              </p:cNvSpPr>
              <p:nvPr/>
            </p:nvSpPr>
            <p:spPr bwMode="auto">
              <a:xfrm>
                <a:off x="4349" y="2412"/>
                <a:ext cx="351" cy="321"/>
              </a:xfrm>
              <a:custGeom>
                <a:avLst/>
                <a:gdLst/>
                <a:ahLst/>
                <a:cxnLst>
                  <a:cxn ang="0">
                    <a:pos x="14" y="8"/>
                  </a:cxn>
                  <a:cxn ang="0">
                    <a:pos x="7" y="15"/>
                  </a:cxn>
                  <a:cxn ang="0">
                    <a:pos x="344" y="15"/>
                  </a:cxn>
                  <a:cxn ang="0">
                    <a:pos x="337" y="8"/>
                  </a:cxn>
                  <a:cxn ang="0">
                    <a:pos x="337" y="314"/>
                  </a:cxn>
                  <a:cxn ang="0">
                    <a:pos x="344" y="306"/>
                  </a:cxn>
                  <a:cxn ang="0">
                    <a:pos x="7" y="306"/>
                  </a:cxn>
                  <a:cxn ang="0">
                    <a:pos x="14" y="314"/>
                  </a:cxn>
                  <a:cxn ang="0">
                    <a:pos x="14" y="8"/>
                  </a:cxn>
                  <a:cxn ang="0">
                    <a:pos x="0" y="0"/>
                  </a:cxn>
                  <a:cxn ang="0">
                    <a:pos x="0" y="321"/>
                  </a:cxn>
                  <a:cxn ang="0">
                    <a:pos x="351" y="321"/>
                  </a:cxn>
                  <a:cxn ang="0">
                    <a:pos x="351" y="0"/>
                  </a:cxn>
                  <a:cxn ang="0">
                    <a:pos x="0" y="0"/>
                  </a:cxn>
                  <a:cxn ang="0">
                    <a:pos x="14" y="8"/>
                  </a:cxn>
                </a:cxnLst>
                <a:rect l="0" t="0" r="r" b="b"/>
                <a:pathLst>
                  <a:path w="351" h="321">
                    <a:moveTo>
                      <a:pt x="14" y="8"/>
                    </a:moveTo>
                    <a:lnTo>
                      <a:pt x="7" y="15"/>
                    </a:lnTo>
                    <a:lnTo>
                      <a:pt x="344" y="15"/>
                    </a:lnTo>
                    <a:lnTo>
                      <a:pt x="337" y="8"/>
                    </a:lnTo>
                    <a:lnTo>
                      <a:pt x="337" y="314"/>
                    </a:lnTo>
                    <a:lnTo>
                      <a:pt x="344" y="306"/>
                    </a:lnTo>
                    <a:lnTo>
                      <a:pt x="7" y="306"/>
                    </a:lnTo>
                    <a:lnTo>
                      <a:pt x="14" y="314"/>
                    </a:lnTo>
                    <a:lnTo>
                      <a:pt x="14" y="8"/>
                    </a:lnTo>
                    <a:lnTo>
                      <a:pt x="0" y="0"/>
                    </a:lnTo>
                    <a:lnTo>
                      <a:pt x="0" y="321"/>
                    </a:lnTo>
                    <a:lnTo>
                      <a:pt x="351" y="321"/>
                    </a:lnTo>
                    <a:lnTo>
                      <a:pt x="351" y="0"/>
                    </a:lnTo>
                    <a:lnTo>
                      <a:pt x="0" y="0"/>
                    </a:lnTo>
                    <a:lnTo>
                      <a:pt x="14" y="8"/>
                    </a:lnTo>
                    <a:close/>
                  </a:path>
                </a:pathLst>
              </a:custGeom>
              <a:solidFill>
                <a:srgbClr val="FFFF7D"/>
              </a:solidFill>
              <a:ln w="9525">
                <a:noFill/>
                <a:round/>
                <a:headEnd/>
                <a:tailEnd/>
              </a:ln>
            </p:spPr>
            <p:txBody>
              <a:bodyPr/>
              <a:lstStyle/>
              <a:p>
                <a:endParaRPr lang="en-US"/>
              </a:p>
            </p:txBody>
          </p:sp>
          <p:sp>
            <p:nvSpPr>
              <p:cNvPr id="441437" name="Rectangle 93"/>
              <p:cNvSpPr>
                <a:spLocks noChangeArrowheads="1"/>
              </p:cNvSpPr>
              <p:nvPr/>
            </p:nvSpPr>
            <p:spPr bwMode="auto">
              <a:xfrm>
                <a:off x="4382" y="2482"/>
                <a:ext cx="284" cy="182"/>
              </a:xfrm>
              <a:prstGeom prst="rect">
                <a:avLst/>
              </a:prstGeom>
              <a:noFill/>
              <a:ln w="9525">
                <a:noFill/>
                <a:miter lim="800000"/>
                <a:headEnd/>
                <a:tailEnd/>
              </a:ln>
            </p:spPr>
            <p:txBody>
              <a:bodyPr lIns="0" tIns="0" rIns="0" bIns="0">
                <a:spAutoFit/>
              </a:bodyPr>
              <a:lstStyle/>
              <a:p>
                <a:pPr eaLnBrk="0" hangingPunct="0">
                  <a:buSzTx/>
                  <a:buFont typeface="Monotype Sorts" pitchFamily="2" charset="2"/>
                  <a:buNone/>
                </a:pPr>
                <a:r>
                  <a:rPr kumimoji="1" lang="en-US" sz="1900" b="0">
                    <a:solidFill>
                      <a:srgbClr val="FFFF7D"/>
                    </a:solidFill>
                    <a:latin typeface="Arial" charset="0"/>
                  </a:rPr>
                  <a:t>VLL</a:t>
                </a:r>
                <a:endParaRPr kumimoji="1" lang="en-US" sz="1600" b="0">
                  <a:solidFill>
                    <a:srgbClr val="000000"/>
                  </a:solidFill>
                  <a:latin typeface="Arial Black" pitchFamily="34" charset="0"/>
                </a:endParaRPr>
              </a:p>
            </p:txBody>
          </p:sp>
        </p:grpSp>
      </p:grpSp>
      <p:sp>
        <p:nvSpPr>
          <p:cNvPr id="441466" name="Freeform 122"/>
          <p:cNvSpPr>
            <a:spLocks/>
          </p:cNvSpPr>
          <p:nvPr/>
        </p:nvSpPr>
        <p:spPr bwMode="auto">
          <a:xfrm>
            <a:off x="5711825" y="2565400"/>
            <a:ext cx="142875" cy="142875"/>
          </a:xfrm>
          <a:custGeom>
            <a:avLst/>
            <a:gdLst/>
            <a:ahLst/>
            <a:cxnLst>
              <a:cxn ang="0">
                <a:pos x="0" y="90"/>
              </a:cxn>
              <a:cxn ang="0">
                <a:pos x="45" y="0"/>
              </a:cxn>
              <a:cxn ang="0">
                <a:pos x="90" y="90"/>
              </a:cxn>
              <a:cxn ang="0">
                <a:pos x="0" y="90"/>
              </a:cxn>
            </a:cxnLst>
            <a:rect l="0" t="0" r="r" b="b"/>
            <a:pathLst>
              <a:path w="90" h="90">
                <a:moveTo>
                  <a:pt x="0" y="90"/>
                </a:moveTo>
                <a:lnTo>
                  <a:pt x="45" y="0"/>
                </a:lnTo>
                <a:lnTo>
                  <a:pt x="90" y="90"/>
                </a:lnTo>
                <a:lnTo>
                  <a:pt x="0" y="90"/>
                </a:lnTo>
                <a:close/>
              </a:path>
            </a:pathLst>
          </a:custGeom>
          <a:solidFill>
            <a:srgbClr val="66FFFF"/>
          </a:solidFill>
          <a:ln w="9525">
            <a:solidFill>
              <a:srgbClr val="66FFFF"/>
            </a:solidFill>
            <a:round/>
            <a:headEnd/>
            <a:tailEnd/>
          </a:ln>
        </p:spPr>
        <p:txBody>
          <a:bodyPr/>
          <a:lstStyle/>
          <a:p>
            <a:endParaRPr lang="en-US"/>
          </a:p>
        </p:txBody>
      </p:sp>
      <p:sp>
        <p:nvSpPr>
          <p:cNvPr id="441467" name="Freeform 123"/>
          <p:cNvSpPr>
            <a:spLocks/>
          </p:cNvSpPr>
          <p:nvPr/>
        </p:nvSpPr>
        <p:spPr bwMode="auto">
          <a:xfrm>
            <a:off x="5924550" y="2565400"/>
            <a:ext cx="142875" cy="142875"/>
          </a:xfrm>
          <a:custGeom>
            <a:avLst/>
            <a:gdLst/>
            <a:ahLst/>
            <a:cxnLst>
              <a:cxn ang="0">
                <a:pos x="0" y="90"/>
              </a:cxn>
              <a:cxn ang="0">
                <a:pos x="45" y="0"/>
              </a:cxn>
              <a:cxn ang="0">
                <a:pos x="90" y="90"/>
              </a:cxn>
              <a:cxn ang="0">
                <a:pos x="0" y="90"/>
              </a:cxn>
            </a:cxnLst>
            <a:rect l="0" t="0" r="r" b="b"/>
            <a:pathLst>
              <a:path w="90" h="90">
                <a:moveTo>
                  <a:pt x="0" y="90"/>
                </a:moveTo>
                <a:lnTo>
                  <a:pt x="45" y="0"/>
                </a:lnTo>
                <a:lnTo>
                  <a:pt x="90" y="90"/>
                </a:lnTo>
                <a:lnTo>
                  <a:pt x="0" y="90"/>
                </a:lnTo>
                <a:close/>
              </a:path>
            </a:pathLst>
          </a:custGeom>
          <a:solidFill>
            <a:srgbClr val="66FFFF"/>
          </a:solidFill>
          <a:ln w="9525">
            <a:solidFill>
              <a:srgbClr val="66FFFF"/>
            </a:solidFill>
            <a:round/>
            <a:headEnd/>
            <a:tailEnd/>
          </a:ln>
        </p:spPr>
        <p:txBody>
          <a:bodyPr/>
          <a:lstStyle/>
          <a:p>
            <a:endParaRPr lang="en-US"/>
          </a:p>
        </p:txBody>
      </p:sp>
      <p:grpSp>
        <p:nvGrpSpPr>
          <p:cNvPr id="14" name="Group 125"/>
          <p:cNvGrpSpPr>
            <a:grpSpLocks/>
          </p:cNvGrpSpPr>
          <p:nvPr/>
        </p:nvGrpSpPr>
        <p:grpSpPr bwMode="auto">
          <a:xfrm>
            <a:off x="5686425" y="2528888"/>
            <a:ext cx="406400" cy="479425"/>
            <a:chOff x="3582" y="1593"/>
            <a:chExt cx="256" cy="302"/>
          </a:xfrm>
        </p:grpSpPr>
        <p:sp>
          <p:nvSpPr>
            <p:cNvPr id="441470" name="Freeform 126"/>
            <p:cNvSpPr>
              <a:spLocks/>
            </p:cNvSpPr>
            <p:nvPr/>
          </p:nvSpPr>
          <p:spPr bwMode="auto">
            <a:xfrm>
              <a:off x="3582" y="1593"/>
              <a:ext cx="122" cy="123"/>
            </a:xfrm>
            <a:custGeom>
              <a:avLst/>
              <a:gdLst/>
              <a:ahLst/>
              <a:cxnLst>
                <a:cxn ang="0">
                  <a:pos x="16" y="102"/>
                </a:cxn>
                <a:cxn ang="0">
                  <a:pos x="25" y="118"/>
                </a:cxn>
                <a:cxn ang="0">
                  <a:pos x="70" y="29"/>
                </a:cxn>
                <a:cxn ang="0">
                  <a:pos x="52" y="29"/>
                </a:cxn>
                <a:cxn ang="0">
                  <a:pos x="97" y="118"/>
                </a:cxn>
                <a:cxn ang="0">
                  <a:pos x="106" y="102"/>
                </a:cxn>
                <a:cxn ang="0">
                  <a:pos x="16" y="102"/>
                </a:cxn>
                <a:cxn ang="0">
                  <a:pos x="0" y="123"/>
                </a:cxn>
                <a:cxn ang="0">
                  <a:pos x="122" y="123"/>
                </a:cxn>
                <a:cxn ang="0">
                  <a:pos x="61" y="0"/>
                </a:cxn>
                <a:cxn ang="0">
                  <a:pos x="0" y="123"/>
                </a:cxn>
                <a:cxn ang="0">
                  <a:pos x="16" y="102"/>
                </a:cxn>
              </a:cxnLst>
              <a:rect l="0" t="0" r="r" b="b"/>
              <a:pathLst>
                <a:path w="122" h="123">
                  <a:moveTo>
                    <a:pt x="16" y="102"/>
                  </a:moveTo>
                  <a:lnTo>
                    <a:pt x="25" y="118"/>
                  </a:lnTo>
                  <a:lnTo>
                    <a:pt x="70" y="29"/>
                  </a:lnTo>
                  <a:lnTo>
                    <a:pt x="52" y="29"/>
                  </a:lnTo>
                  <a:lnTo>
                    <a:pt x="97" y="118"/>
                  </a:lnTo>
                  <a:lnTo>
                    <a:pt x="106" y="102"/>
                  </a:lnTo>
                  <a:lnTo>
                    <a:pt x="16" y="102"/>
                  </a:lnTo>
                  <a:lnTo>
                    <a:pt x="0" y="123"/>
                  </a:lnTo>
                  <a:lnTo>
                    <a:pt x="122" y="123"/>
                  </a:lnTo>
                  <a:lnTo>
                    <a:pt x="61" y="0"/>
                  </a:lnTo>
                  <a:lnTo>
                    <a:pt x="0" y="123"/>
                  </a:lnTo>
                  <a:lnTo>
                    <a:pt x="16" y="102"/>
                  </a:lnTo>
                  <a:close/>
                </a:path>
              </a:pathLst>
            </a:custGeom>
            <a:solidFill>
              <a:srgbClr val="66FFFF"/>
            </a:solidFill>
            <a:ln w="9525">
              <a:solidFill>
                <a:srgbClr val="66FFFF"/>
              </a:solidFill>
              <a:round/>
              <a:headEnd/>
              <a:tailEnd/>
            </a:ln>
          </p:spPr>
          <p:txBody>
            <a:bodyPr/>
            <a:lstStyle/>
            <a:p>
              <a:endParaRPr lang="en-US"/>
            </a:p>
          </p:txBody>
        </p:sp>
        <p:grpSp>
          <p:nvGrpSpPr>
            <p:cNvPr id="15" name="Group 127"/>
            <p:cNvGrpSpPr>
              <a:grpSpLocks/>
            </p:cNvGrpSpPr>
            <p:nvPr/>
          </p:nvGrpSpPr>
          <p:grpSpPr bwMode="auto">
            <a:xfrm>
              <a:off x="3632" y="1616"/>
              <a:ext cx="156" cy="279"/>
              <a:chOff x="3632" y="1616"/>
              <a:chExt cx="156" cy="279"/>
            </a:xfrm>
          </p:grpSpPr>
          <p:sp>
            <p:nvSpPr>
              <p:cNvPr id="441472" name="Rectangle 128"/>
              <p:cNvSpPr>
                <a:spLocks noChangeArrowheads="1"/>
              </p:cNvSpPr>
              <p:nvPr/>
            </p:nvSpPr>
            <p:spPr bwMode="auto">
              <a:xfrm>
                <a:off x="3632" y="1616"/>
                <a:ext cx="22" cy="279"/>
              </a:xfrm>
              <a:prstGeom prst="rect">
                <a:avLst/>
              </a:prstGeom>
              <a:solidFill>
                <a:srgbClr val="66FFFF"/>
              </a:solidFill>
              <a:ln w="9525">
                <a:solidFill>
                  <a:srgbClr val="66FFFF"/>
                </a:solidFill>
                <a:miter lim="800000"/>
                <a:headEnd/>
                <a:tailEnd/>
              </a:ln>
            </p:spPr>
            <p:txBody>
              <a:bodyPr/>
              <a:lstStyle/>
              <a:p>
                <a:endParaRPr lang="en-US"/>
              </a:p>
            </p:txBody>
          </p:sp>
          <p:sp>
            <p:nvSpPr>
              <p:cNvPr id="441473" name="Rectangle 129"/>
              <p:cNvSpPr>
                <a:spLocks noChangeArrowheads="1"/>
              </p:cNvSpPr>
              <p:nvPr/>
            </p:nvSpPr>
            <p:spPr bwMode="auto">
              <a:xfrm>
                <a:off x="3766" y="1616"/>
                <a:ext cx="22" cy="279"/>
              </a:xfrm>
              <a:prstGeom prst="rect">
                <a:avLst/>
              </a:prstGeom>
              <a:solidFill>
                <a:srgbClr val="66FFFF"/>
              </a:solidFill>
              <a:ln w="9525">
                <a:solidFill>
                  <a:srgbClr val="66FFFF"/>
                </a:solidFill>
                <a:miter lim="800000"/>
                <a:headEnd/>
                <a:tailEnd/>
              </a:ln>
            </p:spPr>
            <p:txBody>
              <a:bodyPr/>
              <a:lstStyle/>
              <a:p>
                <a:endParaRPr lang="en-US"/>
              </a:p>
            </p:txBody>
          </p:sp>
        </p:grpSp>
        <p:sp>
          <p:nvSpPr>
            <p:cNvPr id="441474" name="Freeform 130"/>
            <p:cNvSpPr>
              <a:spLocks/>
            </p:cNvSpPr>
            <p:nvPr/>
          </p:nvSpPr>
          <p:spPr bwMode="auto">
            <a:xfrm>
              <a:off x="3716" y="1593"/>
              <a:ext cx="122" cy="123"/>
            </a:xfrm>
            <a:custGeom>
              <a:avLst/>
              <a:gdLst/>
              <a:ahLst/>
              <a:cxnLst>
                <a:cxn ang="0">
                  <a:pos x="16" y="102"/>
                </a:cxn>
                <a:cxn ang="0">
                  <a:pos x="25" y="118"/>
                </a:cxn>
                <a:cxn ang="0">
                  <a:pos x="70" y="29"/>
                </a:cxn>
                <a:cxn ang="0">
                  <a:pos x="52" y="29"/>
                </a:cxn>
                <a:cxn ang="0">
                  <a:pos x="97" y="118"/>
                </a:cxn>
                <a:cxn ang="0">
                  <a:pos x="106" y="102"/>
                </a:cxn>
                <a:cxn ang="0">
                  <a:pos x="16" y="102"/>
                </a:cxn>
                <a:cxn ang="0">
                  <a:pos x="0" y="123"/>
                </a:cxn>
                <a:cxn ang="0">
                  <a:pos x="122" y="123"/>
                </a:cxn>
                <a:cxn ang="0">
                  <a:pos x="61" y="0"/>
                </a:cxn>
                <a:cxn ang="0">
                  <a:pos x="0" y="123"/>
                </a:cxn>
                <a:cxn ang="0">
                  <a:pos x="16" y="102"/>
                </a:cxn>
              </a:cxnLst>
              <a:rect l="0" t="0" r="r" b="b"/>
              <a:pathLst>
                <a:path w="122" h="123">
                  <a:moveTo>
                    <a:pt x="16" y="102"/>
                  </a:moveTo>
                  <a:lnTo>
                    <a:pt x="25" y="118"/>
                  </a:lnTo>
                  <a:lnTo>
                    <a:pt x="70" y="29"/>
                  </a:lnTo>
                  <a:lnTo>
                    <a:pt x="52" y="29"/>
                  </a:lnTo>
                  <a:lnTo>
                    <a:pt x="97" y="118"/>
                  </a:lnTo>
                  <a:lnTo>
                    <a:pt x="106" y="102"/>
                  </a:lnTo>
                  <a:lnTo>
                    <a:pt x="16" y="102"/>
                  </a:lnTo>
                  <a:lnTo>
                    <a:pt x="0" y="123"/>
                  </a:lnTo>
                  <a:lnTo>
                    <a:pt x="122" y="123"/>
                  </a:lnTo>
                  <a:lnTo>
                    <a:pt x="61" y="0"/>
                  </a:lnTo>
                  <a:lnTo>
                    <a:pt x="0" y="123"/>
                  </a:lnTo>
                  <a:lnTo>
                    <a:pt x="16" y="102"/>
                  </a:lnTo>
                  <a:close/>
                </a:path>
              </a:pathLst>
            </a:custGeom>
            <a:solidFill>
              <a:srgbClr val="66FFFF"/>
            </a:solidFill>
            <a:ln w="9525">
              <a:solidFill>
                <a:srgbClr val="66FFFF"/>
              </a:solidFill>
              <a:round/>
              <a:headEnd/>
              <a:tailEnd/>
            </a:ln>
          </p:spPr>
          <p:txBody>
            <a:bodyPr/>
            <a:lstStyle/>
            <a:p>
              <a:endParaRPr lang="en-US"/>
            </a:p>
          </p:txBody>
        </p:sp>
      </p:grpSp>
      <p:sp>
        <p:nvSpPr>
          <p:cNvPr id="441455" name="Freeform 111"/>
          <p:cNvSpPr>
            <a:spLocks/>
          </p:cNvSpPr>
          <p:nvPr/>
        </p:nvSpPr>
        <p:spPr bwMode="auto">
          <a:xfrm>
            <a:off x="5038725" y="3524254"/>
            <a:ext cx="142875" cy="142875"/>
          </a:xfrm>
          <a:custGeom>
            <a:avLst/>
            <a:gdLst/>
            <a:ahLst/>
            <a:cxnLst>
              <a:cxn ang="0">
                <a:pos x="0" y="90"/>
              </a:cxn>
              <a:cxn ang="0">
                <a:pos x="45" y="0"/>
              </a:cxn>
              <a:cxn ang="0">
                <a:pos x="90" y="90"/>
              </a:cxn>
              <a:cxn ang="0">
                <a:pos x="0" y="90"/>
              </a:cxn>
            </a:cxnLst>
            <a:rect l="0" t="0" r="r" b="b"/>
            <a:pathLst>
              <a:path w="90" h="90">
                <a:moveTo>
                  <a:pt x="0" y="90"/>
                </a:moveTo>
                <a:lnTo>
                  <a:pt x="45" y="0"/>
                </a:lnTo>
                <a:lnTo>
                  <a:pt x="90" y="90"/>
                </a:lnTo>
                <a:lnTo>
                  <a:pt x="0" y="90"/>
                </a:lnTo>
                <a:close/>
              </a:path>
            </a:pathLst>
          </a:custGeom>
          <a:solidFill>
            <a:srgbClr val="66FFFF"/>
          </a:solidFill>
          <a:ln w="9525">
            <a:solidFill>
              <a:srgbClr val="66FFFF"/>
            </a:solidFill>
            <a:round/>
            <a:headEnd/>
            <a:tailEnd/>
          </a:ln>
        </p:spPr>
        <p:txBody>
          <a:bodyPr/>
          <a:lstStyle/>
          <a:p>
            <a:endParaRPr lang="en-US"/>
          </a:p>
        </p:txBody>
      </p:sp>
      <p:grpSp>
        <p:nvGrpSpPr>
          <p:cNvPr id="19" name="Group 113"/>
          <p:cNvGrpSpPr>
            <a:grpSpLocks/>
          </p:cNvGrpSpPr>
          <p:nvPr/>
        </p:nvGrpSpPr>
        <p:grpSpPr bwMode="auto">
          <a:xfrm>
            <a:off x="2933700" y="3479804"/>
            <a:ext cx="3122613" cy="2466979"/>
            <a:chOff x="1858" y="2183"/>
            <a:chExt cx="1967" cy="1554"/>
          </a:xfrm>
        </p:grpSpPr>
        <p:sp>
          <p:nvSpPr>
            <p:cNvPr id="441459" name="Freeform 115"/>
            <p:cNvSpPr>
              <a:spLocks/>
            </p:cNvSpPr>
            <p:nvPr/>
          </p:nvSpPr>
          <p:spPr bwMode="auto">
            <a:xfrm>
              <a:off x="3168" y="2183"/>
              <a:ext cx="122" cy="123"/>
            </a:xfrm>
            <a:custGeom>
              <a:avLst/>
              <a:gdLst/>
              <a:ahLst/>
              <a:cxnLst>
                <a:cxn ang="0">
                  <a:pos x="16" y="102"/>
                </a:cxn>
                <a:cxn ang="0">
                  <a:pos x="25" y="118"/>
                </a:cxn>
                <a:cxn ang="0">
                  <a:pos x="70" y="29"/>
                </a:cxn>
                <a:cxn ang="0">
                  <a:pos x="52" y="29"/>
                </a:cxn>
                <a:cxn ang="0">
                  <a:pos x="97" y="118"/>
                </a:cxn>
                <a:cxn ang="0">
                  <a:pos x="106" y="102"/>
                </a:cxn>
                <a:cxn ang="0">
                  <a:pos x="16" y="102"/>
                </a:cxn>
                <a:cxn ang="0">
                  <a:pos x="0" y="123"/>
                </a:cxn>
                <a:cxn ang="0">
                  <a:pos x="122" y="123"/>
                </a:cxn>
                <a:cxn ang="0">
                  <a:pos x="61" y="0"/>
                </a:cxn>
                <a:cxn ang="0">
                  <a:pos x="0" y="123"/>
                </a:cxn>
                <a:cxn ang="0">
                  <a:pos x="16" y="102"/>
                </a:cxn>
              </a:cxnLst>
              <a:rect l="0" t="0" r="r" b="b"/>
              <a:pathLst>
                <a:path w="122" h="123">
                  <a:moveTo>
                    <a:pt x="16" y="102"/>
                  </a:moveTo>
                  <a:lnTo>
                    <a:pt x="25" y="118"/>
                  </a:lnTo>
                  <a:lnTo>
                    <a:pt x="70" y="29"/>
                  </a:lnTo>
                  <a:lnTo>
                    <a:pt x="52" y="29"/>
                  </a:lnTo>
                  <a:lnTo>
                    <a:pt x="97" y="118"/>
                  </a:lnTo>
                  <a:lnTo>
                    <a:pt x="106" y="102"/>
                  </a:lnTo>
                  <a:lnTo>
                    <a:pt x="16" y="102"/>
                  </a:lnTo>
                  <a:lnTo>
                    <a:pt x="0" y="123"/>
                  </a:lnTo>
                  <a:lnTo>
                    <a:pt x="122" y="123"/>
                  </a:lnTo>
                  <a:lnTo>
                    <a:pt x="61" y="0"/>
                  </a:lnTo>
                  <a:lnTo>
                    <a:pt x="0" y="123"/>
                  </a:lnTo>
                  <a:lnTo>
                    <a:pt x="16" y="102"/>
                  </a:lnTo>
                  <a:close/>
                </a:path>
              </a:pathLst>
            </a:custGeom>
            <a:solidFill>
              <a:srgbClr val="66FFFF"/>
            </a:solidFill>
            <a:ln w="9525">
              <a:solidFill>
                <a:srgbClr val="66FFFF"/>
              </a:solidFill>
              <a:round/>
              <a:headEnd/>
              <a:tailEnd/>
            </a:ln>
          </p:spPr>
          <p:txBody>
            <a:bodyPr/>
            <a:lstStyle/>
            <a:p>
              <a:endParaRPr lang="en-US"/>
            </a:p>
          </p:txBody>
        </p:sp>
        <p:grpSp>
          <p:nvGrpSpPr>
            <p:cNvPr id="20" name="Group 116"/>
            <p:cNvGrpSpPr>
              <a:grpSpLocks/>
            </p:cNvGrpSpPr>
            <p:nvPr/>
          </p:nvGrpSpPr>
          <p:grpSpPr bwMode="auto">
            <a:xfrm>
              <a:off x="1858" y="2199"/>
              <a:ext cx="1917" cy="1538"/>
              <a:chOff x="1858" y="2199"/>
              <a:chExt cx="1917" cy="1538"/>
            </a:xfrm>
          </p:grpSpPr>
          <p:sp>
            <p:nvSpPr>
              <p:cNvPr id="441461" name="Freeform 117"/>
              <p:cNvSpPr>
                <a:spLocks/>
              </p:cNvSpPr>
              <p:nvPr/>
            </p:nvSpPr>
            <p:spPr bwMode="auto">
              <a:xfrm>
                <a:off x="1858" y="2199"/>
                <a:ext cx="1382" cy="326"/>
              </a:xfrm>
              <a:custGeom>
                <a:avLst/>
                <a:gdLst/>
                <a:ahLst/>
                <a:cxnLst>
                  <a:cxn ang="0">
                    <a:pos x="0" y="458"/>
                  </a:cxn>
                  <a:cxn ang="0">
                    <a:pos x="1382" y="458"/>
                  </a:cxn>
                  <a:cxn ang="0">
                    <a:pos x="1382" y="0"/>
                  </a:cxn>
                  <a:cxn ang="0">
                    <a:pos x="1360" y="0"/>
                  </a:cxn>
                  <a:cxn ang="0">
                    <a:pos x="1360" y="448"/>
                  </a:cxn>
                  <a:cxn ang="0">
                    <a:pos x="1371" y="437"/>
                  </a:cxn>
                  <a:cxn ang="0">
                    <a:pos x="0" y="437"/>
                  </a:cxn>
                  <a:cxn ang="0">
                    <a:pos x="0" y="458"/>
                  </a:cxn>
                </a:cxnLst>
                <a:rect l="0" t="0" r="r" b="b"/>
                <a:pathLst>
                  <a:path w="1382" h="458">
                    <a:moveTo>
                      <a:pt x="0" y="458"/>
                    </a:moveTo>
                    <a:lnTo>
                      <a:pt x="1382" y="458"/>
                    </a:lnTo>
                    <a:lnTo>
                      <a:pt x="1382" y="0"/>
                    </a:lnTo>
                    <a:lnTo>
                      <a:pt x="1360" y="0"/>
                    </a:lnTo>
                    <a:lnTo>
                      <a:pt x="1360" y="448"/>
                    </a:lnTo>
                    <a:lnTo>
                      <a:pt x="1371" y="437"/>
                    </a:lnTo>
                    <a:lnTo>
                      <a:pt x="0" y="437"/>
                    </a:lnTo>
                    <a:lnTo>
                      <a:pt x="0" y="458"/>
                    </a:lnTo>
                    <a:close/>
                  </a:path>
                </a:pathLst>
              </a:custGeom>
              <a:solidFill>
                <a:srgbClr val="66FFFF"/>
              </a:solidFill>
              <a:ln w="28575" cmpd="sng">
                <a:solidFill>
                  <a:srgbClr val="66FFFF"/>
                </a:solidFill>
                <a:round/>
                <a:headEnd/>
                <a:tailEnd/>
              </a:ln>
            </p:spPr>
            <p:txBody>
              <a:bodyPr/>
              <a:lstStyle/>
              <a:p>
                <a:endParaRPr lang="en-US"/>
              </a:p>
            </p:txBody>
          </p:sp>
          <p:sp>
            <p:nvSpPr>
              <p:cNvPr id="441462" name="Rectangle 118"/>
              <p:cNvSpPr>
                <a:spLocks noChangeArrowheads="1"/>
              </p:cNvSpPr>
              <p:nvPr/>
            </p:nvSpPr>
            <p:spPr bwMode="auto">
              <a:xfrm>
                <a:off x="3754" y="2228"/>
                <a:ext cx="21" cy="1509"/>
              </a:xfrm>
              <a:prstGeom prst="rect">
                <a:avLst/>
              </a:prstGeom>
              <a:solidFill>
                <a:srgbClr val="00FF00"/>
              </a:solidFill>
              <a:ln w="28575">
                <a:solidFill>
                  <a:srgbClr val="00FF00"/>
                </a:solidFill>
                <a:miter lim="800000"/>
                <a:headEnd/>
                <a:tailEnd/>
              </a:ln>
            </p:spPr>
            <p:txBody>
              <a:bodyPr/>
              <a:lstStyle/>
              <a:p>
                <a:endParaRPr lang="en-US"/>
              </a:p>
            </p:txBody>
          </p:sp>
        </p:grpSp>
        <p:sp>
          <p:nvSpPr>
            <p:cNvPr id="441458" name="Freeform 114"/>
            <p:cNvSpPr>
              <a:spLocks/>
            </p:cNvSpPr>
            <p:nvPr/>
          </p:nvSpPr>
          <p:spPr bwMode="auto">
            <a:xfrm>
              <a:off x="3704" y="2188"/>
              <a:ext cx="121" cy="123"/>
            </a:xfrm>
            <a:custGeom>
              <a:avLst/>
              <a:gdLst/>
              <a:ahLst/>
              <a:cxnLst>
                <a:cxn ang="0">
                  <a:pos x="16" y="102"/>
                </a:cxn>
                <a:cxn ang="0">
                  <a:pos x="25" y="118"/>
                </a:cxn>
                <a:cxn ang="0">
                  <a:pos x="69" y="29"/>
                </a:cxn>
                <a:cxn ang="0">
                  <a:pos x="52" y="29"/>
                </a:cxn>
                <a:cxn ang="0">
                  <a:pos x="96" y="118"/>
                </a:cxn>
                <a:cxn ang="0">
                  <a:pos x="105" y="102"/>
                </a:cxn>
                <a:cxn ang="0">
                  <a:pos x="16" y="102"/>
                </a:cxn>
                <a:cxn ang="0">
                  <a:pos x="0" y="123"/>
                </a:cxn>
                <a:cxn ang="0">
                  <a:pos x="121" y="123"/>
                </a:cxn>
                <a:cxn ang="0">
                  <a:pos x="60" y="0"/>
                </a:cxn>
                <a:cxn ang="0">
                  <a:pos x="0" y="123"/>
                </a:cxn>
                <a:cxn ang="0">
                  <a:pos x="16" y="102"/>
                </a:cxn>
              </a:cxnLst>
              <a:rect l="0" t="0" r="r" b="b"/>
              <a:pathLst>
                <a:path w="121" h="123">
                  <a:moveTo>
                    <a:pt x="16" y="102"/>
                  </a:moveTo>
                  <a:lnTo>
                    <a:pt x="25" y="118"/>
                  </a:lnTo>
                  <a:lnTo>
                    <a:pt x="69" y="29"/>
                  </a:lnTo>
                  <a:lnTo>
                    <a:pt x="52" y="29"/>
                  </a:lnTo>
                  <a:lnTo>
                    <a:pt x="96" y="118"/>
                  </a:lnTo>
                  <a:lnTo>
                    <a:pt x="105" y="102"/>
                  </a:lnTo>
                  <a:lnTo>
                    <a:pt x="16" y="102"/>
                  </a:lnTo>
                  <a:lnTo>
                    <a:pt x="0" y="123"/>
                  </a:lnTo>
                  <a:lnTo>
                    <a:pt x="121" y="123"/>
                  </a:lnTo>
                  <a:lnTo>
                    <a:pt x="60" y="0"/>
                  </a:lnTo>
                  <a:lnTo>
                    <a:pt x="0" y="123"/>
                  </a:lnTo>
                  <a:lnTo>
                    <a:pt x="16" y="102"/>
                  </a:lnTo>
                  <a:close/>
                </a:path>
              </a:pathLst>
            </a:custGeom>
            <a:solidFill>
              <a:srgbClr val="00FF00"/>
            </a:solidFill>
            <a:ln w="9525">
              <a:solidFill>
                <a:srgbClr val="00FF00"/>
              </a:solidFill>
              <a:round/>
              <a:headEnd/>
              <a:tailEnd/>
            </a:ln>
          </p:spPr>
          <p:txBody>
            <a:bodyPr/>
            <a:lstStyle/>
            <a:p>
              <a:endParaRPr lang="en-US"/>
            </a:p>
          </p:txBody>
        </p:sp>
      </p:grpSp>
      <p:grpSp>
        <p:nvGrpSpPr>
          <p:cNvPr id="21" name="Group 153"/>
          <p:cNvGrpSpPr/>
          <p:nvPr/>
        </p:nvGrpSpPr>
        <p:grpSpPr>
          <a:xfrm>
            <a:off x="6053928" y="3519487"/>
            <a:ext cx="218591" cy="859630"/>
            <a:chOff x="6088851" y="3505200"/>
            <a:chExt cx="218591" cy="859630"/>
          </a:xfrm>
        </p:grpSpPr>
        <p:grpSp>
          <p:nvGrpSpPr>
            <p:cNvPr id="22" name="Group 138"/>
            <p:cNvGrpSpPr/>
            <p:nvPr/>
          </p:nvGrpSpPr>
          <p:grpSpPr>
            <a:xfrm>
              <a:off x="6088851" y="3505200"/>
              <a:ext cx="218591" cy="859630"/>
              <a:chOff x="7239000" y="3733800"/>
              <a:chExt cx="192088" cy="859630"/>
            </a:xfrm>
          </p:grpSpPr>
          <p:cxnSp>
            <p:nvCxnSpPr>
              <p:cNvPr id="135" name="Straight Arrow Connector 134"/>
              <p:cNvCxnSpPr/>
              <p:nvPr/>
            </p:nvCxnSpPr>
            <p:spPr>
              <a:xfrm rot="5400000" flipH="1" flipV="1">
                <a:off x="6914354" y="4172742"/>
                <a:ext cx="840582" cy="794"/>
              </a:xfrm>
              <a:prstGeom prst="straightConnector1">
                <a:avLst/>
              </a:prstGeom>
              <a:ln w="57150">
                <a:solidFill>
                  <a:srgbClr val="00FF00"/>
                </a:solidFill>
                <a:tailEnd type="triangle"/>
              </a:ln>
            </p:spPr>
            <p:style>
              <a:lnRef idx="1">
                <a:schemeClr val="accent1"/>
              </a:lnRef>
              <a:fillRef idx="0">
                <a:schemeClr val="accent1"/>
              </a:fillRef>
              <a:effectRef idx="0">
                <a:schemeClr val="accent1"/>
              </a:effectRef>
              <a:fontRef idx="minor">
                <a:schemeClr val="tx1"/>
              </a:fontRef>
            </p:style>
          </p:cxnSp>
          <p:sp>
            <p:nvSpPr>
              <p:cNvPr id="138" name="Freeform 114"/>
              <p:cNvSpPr>
                <a:spLocks/>
              </p:cNvSpPr>
              <p:nvPr/>
            </p:nvSpPr>
            <p:spPr bwMode="auto">
              <a:xfrm>
                <a:off x="7239000" y="3733800"/>
                <a:ext cx="192088" cy="195263"/>
              </a:xfrm>
              <a:custGeom>
                <a:avLst/>
                <a:gdLst/>
                <a:ahLst/>
                <a:cxnLst>
                  <a:cxn ang="0">
                    <a:pos x="16" y="102"/>
                  </a:cxn>
                  <a:cxn ang="0">
                    <a:pos x="25" y="118"/>
                  </a:cxn>
                  <a:cxn ang="0">
                    <a:pos x="69" y="29"/>
                  </a:cxn>
                  <a:cxn ang="0">
                    <a:pos x="52" y="29"/>
                  </a:cxn>
                  <a:cxn ang="0">
                    <a:pos x="96" y="118"/>
                  </a:cxn>
                  <a:cxn ang="0">
                    <a:pos x="105" y="102"/>
                  </a:cxn>
                  <a:cxn ang="0">
                    <a:pos x="16" y="102"/>
                  </a:cxn>
                  <a:cxn ang="0">
                    <a:pos x="0" y="123"/>
                  </a:cxn>
                  <a:cxn ang="0">
                    <a:pos x="121" y="123"/>
                  </a:cxn>
                  <a:cxn ang="0">
                    <a:pos x="60" y="0"/>
                  </a:cxn>
                  <a:cxn ang="0">
                    <a:pos x="0" y="123"/>
                  </a:cxn>
                  <a:cxn ang="0">
                    <a:pos x="16" y="102"/>
                  </a:cxn>
                </a:cxnLst>
                <a:rect l="0" t="0" r="r" b="b"/>
                <a:pathLst>
                  <a:path w="121" h="123">
                    <a:moveTo>
                      <a:pt x="16" y="102"/>
                    </a:moveTo>
                    <a:lnTo>
                      <a:pt x="25" y="118"/>
                    </a:lnTo>
                    <a:lnTo>
                      <a:pt x="69" y="29"/>
                    </a:lnTo>
                    <a:lnTo>
                      <a:pt x="52" y="29"/>
                    </a:lnTo>
                    <a:lnTo>
                      <a:pt x="96" y="118"/>
                    </a:lnTo>
                    <a:lnTo>
                      <a:pt x="105" y="102"/>
                    </a:lnTo>
                    <a:lnTo>
                      <a:pt x="16" y="102"/>
                    </a:lnTo>
                    <a:lnTo>
                      <a:pt x="0" y="123"/>
                    </a:lnTo>
                    <a:lnTo>
                      <a:pt x="121" y="123"/>
                    </a:lnTo>
                    <a:lnTo>
                      <a:pt x="60" y="0"/>
                    </a:lnTo>
                    <a:lnTo>
                      <a:pt x="0" y="123"/>
                    </a:lnTo>
                    <a:lnTo>
                      <a:pt x="16" y="102"/>
                    </a:lnTo>
                    <a:close/>
                  </a:path>
                </a:pathLst>
              </a:custGeom>
              <a:solidFill>
                <a:srgbClr val="00FF00"/>
              </a:solidFill>
              <a:ln w="9525">
                <a:solidFill>
                  <a:srgbClr val="00FF00"/>
                </a:solidFill>
                <a:round/>
                <a:headEnd/>
                <a:tailEnd/>
              </a:ln>
            </p:spPr>
            <p:txBody>
              <a:bodyPr/>
              <a:lstStyle/>
              <a:p>
                <a:endParaRPr lang="en-US"/>
              </a:p>
            </p:txBody>
          </p:sp>
        </p:grpSp>
        <p:cxnSp>
          <p:nvCxnSpPr>
            <p:cNvPr id="141" name="Straight Connector 140"/>
            <p:cNvCxnSpPr/>
            <p:nvPr/>
          </p:nvCxnSpPr>
          <p:spPr>
            <a:xfrm>
              <a:off x="6175562" y="4343400"/>
              <a:ext cx="72838" cy="1588"/>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grpSp>
      <p:grpSp>
        <p:nvGrpSpPr>
          <p:cNvPr id="23" name="Group 80"/>
          <p:cNvGrpSpPr>
            <a:grpSpLocks/>
          </p:cNvGrpSpPr>
          <p:nvPr/>
        </p:nvGrpSpPr>
        <p:grpSpPr bwMode="auto">
          <a:xfrm>
            <a:off x="6215063" y="3733800"/>
            <a:ext cx="558800" cy="1001713"/>
            <a:chOff x="3921" y="2424"/>
            <a:chExt cx="352" cy="631"/>
          </a:xfrm>
        </p:grpSpPr>
        <p:grpSp>
          <p:nvGrpSpPr>
            <p:cNvPr id="24" name="Group 81"/>
            <p:cNvGrpSpPr>
              <a:grpSpLocks/>
            </p:cNvGrpSpPr>
            <p:nvPr/>
          </p:nvGrpSpPr>
          <p:grpSpPr bwMode="auto">
            <a:xfrm>
              <a:off x="3922" y="2424"/>
              <a:ext cx="351" cy="321"/>
              <a:chOff x="1505" y="2516"/>
              <a:chExt cx="351" cy="321"/>
            </a:xfrm>
          </p:grpSpPr>
          <p:sp>
            <p:nvSpPr>
              <p:cNvPr id="441426" name="Freeform 82"/>
              <p:cNvSpPr>
                <a:spLocks/>
              </p:cNvSpPr>
              <p:nvPr/>
            </p:nvSpPr>
            <p:spPr bwMode="auto">
              <a:xfrm>
                <a:off x="1505" y="2516"/>
                <a:ext cx="351" cy="321"/>
              </a:xfrm>
              <a:custGeom>
                <a:avLst/>
                <a:gdLst/>
                <a:ahLst/>
                <a:cxnLst>
                  <a:cxn ang="0">
                    <a:pos x="14" y="8"/>
                  </a:cxn>
                  <a:cxn ang="0">
                    <a:pos x="7" y="15"/>
                  </a:cxn>
                  <a:cxn ang="0">
                    <a:pos x="344" y="15"/>
                  </a:cxn>
                  <a:cxn ang="0">
                    <a:pos x="337" y="8"/>
                  </a:cxn>
                  <a:cxn ang="0">
                    <a:pos x="337" y="314"/>
                  </a:cxn>
                  <a:cxn ang="0">
                    <a:pos x="344" y="306"/>
                  </a:cxn>
                  <a:cxn ang="0">
                    <a:pos x="7" y="306"/>
                  </a:cxn>
                  <a:cxn ang="0">
                    <a:pos x="14" y="314"/>
                  </a:cxn>
                  <a:cxn ang="0">
                    <a:pos x="14" y="8"/>
                  </a:cxn>
                  <a:cxn ang="0">
                    <a:pos x="0" y="0"/>
                  </a:cxn>
                  <a:cxn ang="0">
                    <a:pos x="0" y="321"/>
                  </a:cxn>
                  <a:cxn ang="0">
                    <a:pos x="351" y="321"/>
                  </a:cxn>
                  <a:cxn ang="0">
                    <a:pos x="351" y="0"/>
                  </a:cxn>
                  <a:cxn ang="0">
                    <a:pos x="0" y="0"/>
                  </a:cxn>
                  <a:cxn ang="0">
                    <a:pos x="14" y="8"/>
                  </a:cxn>
                </a:cxnLst>
                <a:rect l="0" t="0" r="r" b="b"/>
                <a:pathLst>
                  <a:path w="351" h="321">
                    <a:moveTo>
                      <a:pt x="14" y="8"/>
                    </a:moveTo>
                    <a:lnTo>
                      <a:pt x="7" y="15"/>
                    </a:lnTo>
                    <a:lnTo>
                      <a:pt x="344" y="15"/>
                    </a:lnTo>
                    <a:lnTo>
                      <a:pt x="337" y="8"/>
                    </a:lnTo>
                    <a:lnTo>
                      <a:pt x="337" y="314"/>
                    </a:lnTo>
                    <a:lnTo>
                      <a:pt x="344" y="306"/>
                    </a:lnTo>
                    <a:lnTo>
                      <a:pt x="7" y="306"/>
                    </a:lnTo>
                    <a:lnTo>
                      <a:pt x="14" y="314"/>
                    </a:lnTo>
                    <a:lnTo>
                      <a:pt x="14" y="8"/>
                    </a:lnTo>
                    <a:lnTo>
                      <a:pt x="0" y="0"/>
                    </a:lnTo>
                    <a:lnTo>
                      <a:pt x="0" y="321"/>
                    </a:lnTo>
                    <a:lnTo>
                      <a:pt x="351" y="321"/>
                    </a:lnTo>
                    <a:lnTo>
                      <a:pt x="351" y="0"/>
                    </a:lnTo>
                    <a:lnTo>
                      <a:pt x="0" y="0"/>
                    </a:lnTo>
                    <a:lnTo>
                      <a:pt x="14" y="8"/>
                    </a:lnTo>
                    <a:close/>
                  </a:path>
                </a:pathLst>
              </a:custGeom>
              <a:solidFill>
                <a:srgbClr val="FFFF7D"/>
              </a:solidFill>
              <a:ln w="9525">
                <a:noFill/>
                <a:round/>
                <a:headEnd/>
                <a:tailEnd/>
              </a:ln>
            </p:spPr>
            <p:txBody>
              <a:bodyPr/>
              <a:lstStyle/>
              <a:p>
                <a:endParaRPr lang="en-US"/>
              </a:p>
            </p:txBody>
          </p:sp>
          <p:sp>
            <p:nvSpPr>
              <p:cNvPr id="441427" name="Rectangle 83"/>
              <p:cNvSpPr>
                <a:spLocks noChangeArrowheads="1"/>
              </p:cNvSpPr>
              <p:nvPr/>
            </p:nvSpPr>
            <p:spPr bwMode="auto">
              <a:xfrm>
                <a:off x="1526" y="2586"/>
                <a:ext cx="309" cy="182"/>
              </a:xfrm>
              <a:prstGeom prst="rect">
                <a:avLst/>
              </a:prstGeom>
              <a:noFill/>
              <a:ln w="9525">
                <a:noFill/>
                <a:miter lim="800000"/>
                <a:headEnd/>
                <a:tailEnd/>
              </a:ln>
            </p:spPr>
            <p:txBody>
              <a:bodyPr lIns="0" tIns="0" rIns="0" bIns="0">
                <a:spAutoFit/>
              </a:bodyPr>
              <a:lstStyle/>
              <a:p>
                <a:pPr eaLnBrk="0" hangingPunct="0">
                  <a:buSzTx/>
                  <a:buFont typeface="Monotype Sorts" pitchFamily="2" charset="2"/>
                  <a:buNone/>
                </a:pPr>
                <a:r>
                  <a:rPr kumimoji="1" lang="en-US" sz="1900" b="0">
                    <a:solidFill>
                      <a:srgbClr val="FFFF7D"/>
                    </a:solidFill>
                    <a:latin typeface="Arial" charset="0"/>
                  </a:rPr>
                  <a:t>DLL</a:t>
                </a:r>
                <a:endParaRPr kumimoji="1" lang="en-US" sz="1600" b="0">
                  <a:solidFill>
                    <a:srgbClr val="000000"/>
                  </a:solidFill>
                  <a:latin typeface="Arial Black" pitchFamily="34" charset="0"/>
                </a:endParaRPr>
              </a:p>
            </p:txBody>
          </p:sp>
        </p:grpSp>
        <p:grpSp>
          <p:nvGrpSpPr>
            <p:cNvPr id="25" name="Group 84"/>
            <p:cNvGrpSpPr>
              <a:grpSpLocks/>
            </p:cNvGrpSpPr>
            <p:nvPr/>
          </p:nvGrpSpPr>
          <p:grpSpPr bwMode="auto">
            <a:xfrm>
              <a:off x="3921" y="2734"/>
              <a:ext cx="351" cy="321"/>
              <a:chOff x="4349" y="2412"/>
              <a:chExt cx="351" cy="321"/>
            </a:xfrm>
          </p:grpSpPr>
          <p:sp>
            <p:nvSpPr>
              <p:cNvPr id="441429" name="Freeform 85"/>
              <p:cNvSpPr>
                <a:spLocks/>
              </p:cNvSpPr>
              <p:nvPr/>
            </p:nvSpPr>
            <p:spPr bwMode="auto">
              <a:xfrm>
                <a:off x="4349" y="2412"/>
                <a:ext cx="351" cy="321"/>
              </a:xfrm>
              <a:custGeom>
                <a:avLst/>
                <a:gdLst/>
                <a:ahLst/>
                <a:cxnLst>
                  <a:cxn ang="0">
                    <a:pos x="14" y="8"/>
                  </a:cxn>
                  <a:cxn ang="0">
                    <a:pos x="7" y="15"/>
                  </a:cxn>
                  <a:cxn ang="0">
                    <a:pos x="344" y="15"/>
                  </a:cxn>
                  <a:cxn ang="0">
                    <a:pos x="337" y="8"/>
                  </a:cxn>
                  <a:cxn ang="0">
                    <a:pos x="337" y="314"/>
                  </a:cxn>
                  <a:cxn ang="0">
                    <a:pos x="344" y="306"/>
                  </a:cxn>
                  <a:cxn ang="0">
                    <a:pos x="7" y="306"/>
                  </a:cxn>
                  <a:cxn ang="0">
                    <a:pos x="14" y="314"/>
                  </a:cxn>
                  <a:cxn ang="0">
                    <a:pos x="14" y="8"/>
                  </a:cxn>
                  <a:cxn ang="0">
                    <a:pos x="0" y="0"/>
                  </a:cxn>
                  <a:cxn ang="0">
                    <a:pos x="0" y="321"/>
                  </a:cxn>
                  <a:cxn ang="0">
                    <a:pos x="351" y="321"/>
                  </a:cxn>
                  <a:cxn ang="0">
                    <a:pos x="351" y="0"/>
                  </a:cxn>
                  <a:cxn ang="0">
                    <a:pos x="0" y="0"/>
                  </a:cxn>
                  <a:cxn ang="0">
                    <a:pos x="14" y="8"/>
                  </a:cxn>
                </a:cxnLst>
                <a:rect l="0" t="0" r="r" b="b"/>
                <a:pathLst>
                  <a:path w="351" h="321">
                    <a:moveTo>
                      <a:pt x="14" y="8"/>
                    </a:moveTo>
                    <a:lnTo>
                      <a:pt x="7" y="15"/>
                    </a:lnTo>
                    <a:lnTo>
                      <a:pt x="344" y="15"/>
                    </a:lnTo>
                    <a:lnTo>
                      <a:pt x="337" y="8"/>
                    </a:lnTo>
                    <a:lnTo>
                      <a:pt x="337" y="314"/>
                    </a:lnTo>
                    <a:lnTo>
                      <a:pt x="344" y="306"/>
                    </a:lnTo>
                    <a:lnTo>
                      <a:pt x="7" y="306"/>
                    </a:lnTo>
                    <a:lnTo>
                      <a:pt x="14" y="314"/>
                    </a:lnTo>
                    <a:lnTo>
                      <a:pt x="14" y="8"/>
                    </a:lnTo>
                    <a:lnTo>
                      <a:pt x="0" y="0"/>
                    </a:lnTo>
                    <a:lnTo>
                      <a:pt x="0" y="321"/>
                    </a:lnTo>
                    <a:lnTo>
                      <a:pt x="351" y="321"/>
                    </a:lnTo>
                    <a:lnTo>
                      <a:pt x="351" y="0"/>
                    </a:lnTo>
                    <a:lnTo>
                      <a:pt x="0" y="0"/>
                    </a:lnTo>
                    <a:lnTo>
                      <a:pt x="14" y="8"/>
                    </a:lnTo>
                    <a:close/>
                  </a:path>
                </a:pathLst>
              </a:custGeom>
              <a:solidFill>
                <a:srgbClr val="FFFF7D"/>
              </a:solidFill>
              <a:ln w="9525">
                <a:noFill/>
                <a:round/>
                <a:headEnd/>
                <a:tailEnd/>
              </a:ln>
            </p:spPr>
            <p:txBody>
              <a:bodyPr/>
              <a:lstStyle/>
              <a:p>
                <a:endParaRPr lang="en-US"/>
              </a:p>
            </p:txBody>
          </p:sp>
          <p:sp>
            <p:nvSpPr>
              <p:cNvPr id="441430" name="Rectangle 86"/>
              <p:cNvSpPr>
                <a:spLocks noChangeArrowheads="1"/>
              </p:cNvSpPr>
              <p:nvPr/>
            </p:nvSpPr>
            <p:spPr bwMode="auto">
              <a:xfrm>
                <a:off x="4382" y="2482"/>
                <a:ext cx="284" cy="182"/>
              </a:xfrm>
              <a:prstGeom prst="rect">
                <a:avLst/>
              </a:prstGeom>
              <a:noFill/>
              <a:ln w="9525">
                <a:noFill/>
                <a:miter lim="800000"/>
                <a:headEnd/>
                <a:tailEnd/>
              </a:ln>
            </p:spPr>
            <p:txBody>
              <a:bodyPr lIns="0" tIns="0" rIns="0" bIns="0">
                <a:spAutoFit/>
              </a:bodyPr>
              <a:lstStyle/>
              <a:p>
                <a:pPr eaLnBrk="0" hangingPunct="0">
                  <a:buSzTx/>
                  <a:buFont typeface="Monotype Sorts" pitchFamily="2" charset="2"/>
                  <a:buNone/>
                </a:pPr>
                <a:r>
                  <a:rPr kumimoji="1" lang="en-US" sz="1900" b="0" dirty="0">
                    <a:solidFill>
                      <a:srgbClr val="FFFF7D"/>
                    </a:solidFill>
                    <a:latin typeface="Arial" charset="0"/>
                  </a:rPr>
                  <a:t>VLL</a:t>
                </a:r>
                <a:endParaRPr kumimoji="1" lang="en-US" sz="1600" b="0" dirty="0">
                  <a:solidFill>
                    <a:srgbClr val="000000"/>
                  </a:solidFill>
                  <a:latin typeface="Arial Black" pitchFamily="34" charset="0"/>
                </a:endParaRPr>
              </a:p>
            </p:txBody>
          </p:sp>
        </p:grpSp>
      </p:grpSp>
      <p:grpSp>
        <p:nvGrpSpPr>
          <p:cNvPr id="26" name="Group 157"/>
          <p:cNvGrpSpPr/>
          <p:nvPr/>
        </p:nvGrpSpPr>
        <p:grpSpPr>
          <a:xfrm>
            <a:off x="2413000" y="3476636"/>
            <a:ext cx="3816349" cy="2449503"/>
            <a:chOff x="2413000" y="3476636"/>
            <a:chExt cx="3816349" cy="2449503"/>
          </a:xfrm>
        </p:grpSpPr>
        <p:grpSp>
          <p:nvGrpSpPr>
            <p:cNvPr id="27" name="Group 151"/>
            <p:cNvGrpSpPr/>
            <p:nvPr/>
          </p:nvGrpSpPr>
          <p:grpSpPr>
            <a:xfrm>
              <a:off x="2413000" y="3476636"/>
              <a:ext cx="3816349" cy="2449503"/>
              <a:chOff x="2413000" y="3476636"/>
              <a:chExt cx="3816349" cy="2449503"/>
            </a:xfrm>
          </p:grpSpPr>
          <p:grpSp>
            <p:nvGrpSpPr>
              <p:cNvPr id="28" name="Group 95"/>
              <p:cNvGrpSpPr>
                <a:grpSpLocks/>
              </p:cNvGrpSpPr>
              <p:nvPr/>
            </p:nvGrpSpPr>
            <p:grpSpPr bwMode="auto">
              <a:xfrm>
                <a:off x="5241925" y="3476636"/>
                <a:ext cx="617537" cy="203201"/>
                <a:chOff x="3302" y="2190"/>
                <a:chExt cx="389" cy="128"/>
              </a:xfrm>
            </p:grpSpPr>
            <p:sp>
              <p:nvSpPr>
                <p:cNvPr id="441440" name="Freeform 96"/>
                <p:cNvSpPr>
                  <a:spLocks/>
                </p:cNvSpPr>
                <p:nvPr/>
              </p:nvSpPr>
              <p:spPr bwMode="auto">
                <a:xfrm>
                  <a:off x="3452" y="2215"/>
                  <a:ext cx="89" cy="90"/>
                </a:xfrm>
                <a:custGeom>
                  <a:avLst/>
                  <a:gdLst/>
                  <a:ahLst/>
                  <a:cxnLst>
                    <a:cxn ang="0">
                      <a:pos x="0" y="90"/>
                    </a:cxn>
                    <a:cxn ang="0">
                      <a:pos x="45" y="0"/>
                    </a:cxn>
                    <a:cxn ang="0">
                      <a:pos x="89" y="90"/>
                    </a:cxn>
                    <a:cxn ang="0">
                      <a:pos x="0" y="90"/>
                    </a:cxn>
                  </a:cxnLst>
                  <a:rect l="0" t="0" r="r" b="b"/>
                  <a:pathLst>
                    <a:path w="89" h="90">
                      <a:moveTo>
                        <a:pt x="0" y="90"/>
                      </a:moveTo>
                      <a:lnTo>
                        <a:pt x="45" y="0"/>
                      </a:lnTo>
                      <a:lnTo>
                        <a:pt x="89" y="90"/>
                      </a:lnTo>
                      <a:lnTo>
                        <a:pt x="0" y="90"/>
                      </a:lnTo>
                      <a:close/>
                    </a:path>
                  </a:pathLst>
                </a:custGeom>
                <a:solidFill>
                  <a:srgbClr val="FF1721"/>
                </a:solidFill>
                <a:ln w="9525">
                  <a:noFill/>
                  <a:round/>
                  <a:headEnd/>
                  <a:tailEnd/>
                </a:ln>
              </p:spPr>
              <p:txBody>
                <a:bodyPr/>
                <a:lstStyle/>
                <a:p>
                  <a:endParaRPr lang="en-US"/>
                </a:p>
              </p:txBody>
            </p:sp>
            <p:sp>
              <p:nvSpPr>
                <p:cNvPr id="441441" name="Freeform 97"/>
                <p:cNvSpPr>
                  <a:spLocks/>
                </p:cNvSpPr>
                <p:nvPr/>
              </p:nvSpPr>
              <p:spPr bwMode="auto">
                <a:xfrm>
                  <a:off x="3436" y="2190"/>
                  <a:ext cx="121" cy="123"/>
                </a:xfrm>
                <a:custGeom>
                  <a:avLst/>
                  <a:gdLst/>
                  <a:ahLst/>
                  <a:cxnLst>
                    <a:cxn ang="0">
                      <a:pos x="16" y="102"/>
                    </a:cxn>
                    <a:cxn ang="0">
                      <a:pos x="25" y="118"/>
                    </a:cxn>
                    <a:cxn ang="0">
                      <a:pos x="70" y="29"/>
                    </a:cxn>
                    <a:cxn ang="0">
                      <a:pos x="52" y="29"/>
                    </a:cxn>
                    <a:cxn ang="0">
                      <a:pos x="96" y="118"/>
                    </a:cxn>
                    <a:cxn ang="0">
                      <a:pos x="105" y="102"/>
                    </a:cxn>
                    <a:cxn ang="0">
                      <a:pos x="16" y="102"/>
                    </a:cxn>
                    <a:cxn ang="0">
                      <a:pos x="0" y="123"/>
                    </a:cxn>
                    <a:cxn ang="0">
                      <a:pos x="121" y="123"/>
                    </a:cxn>
                    <a:cxn ang="0">
                      <a:pos x="61" y="0"/>
                    </a:cxn>
                    <a:cxn ang="0">
                      <a:pos x="0" y="123"/>
                    </a:cxn>
                    <a:cxn ang="0">
                      <a:pos x="16" y="102"/>
                    </a:cxn>
                  </a:cxnLst>
                  <a:rect l="0" t="0" r="r" b="b"/>
                  <a:pathLst>
                    <a:path w="121" h="123">
                      <a:moveTo>
                        <a:pt x="16" y="102"/>
                      </a:moveTo>
                      <a:lnTo>
                        <a:pt x="25" y="118"/>
                      </a:lnTo>
                      <a:lnTo>
                        <a:pt x="70" y="29"/>
                      </a:lnTo>
                      <a:lnTo>
                        <a:pt x="52" y="29"/>
                      </a:lnTo>
                      <a:lnTo>
                        <a:pt x="96" y="118"/>
                      </a:lnTo>
                      <a:lnTo>
                        <a:pt x="105" y="102"/>
                      </a:lnTo>
                      <a:lnTo>
                        <a:pt x="16" y="102"/>
                      </a:lnTo>
                      <a:lnTo>
                        <a:pt x="0" y="123"/>
                      </a:lnTo>
                      <a:lnTo>
                        <a:pt x="121" y="123"/>
                      </a:lnTo>
                      <a:lnTo>
                        <a:pt x="61" y="0"/>
                      </a:lnTo>
                      <a:lnTo>
                        <a:pt x="0" y="123"/>
                      </a:lnTo>
                      <a:lnTo>
                        <a:pt x="16" y="102"/>
                      </a:lnTo>
                      <a:close/>
                    </a:path>
                  </a:pathLst>
                </a:custGeom>
                <a:solidFill>
                  <a:srgbClr val="FF0000"/>
                </a:solidFill>
                <a:ln w="9525">
                  <a:solidFill>
                    <a:srgbClr val="FF0000"/>
                  </a:solidFill>
                  <a:round/>
                  <a:headEnd/>
                  <a:tailEnd/>
                </a:ln>
              </p:spPr>
              <p:txBody>
                <a:bodyPr/>
                <a:lstStyle/>
                <a:p>
                  <a:endParaRPr lang="en-US"/>
                </a:p>
              </p:txBody>
            </p:sp>
            <p:sp>
              <p:nvSpPr>
                <p:cNvPr id="441442" name="Freeform 98"/>
                <p:cNvSpPr>
                  <a:spLocks/>
                </p:cNvSpPr>
                <p:nvPr/>
              </p:nvSpPr>
              <p:spPr bwMode="auto">
                <a:xfrm>
                  <a:off x="3318" y="2228"/>
                  <a:ext cx="89" cy="90"/>
                </a:xfrm>
                <a:custGeom>
                  <a:avLst/>
                  <a:gdLst/>
                  <a:ahLst/>
                  <a:cxnLst>
                    <a:cxn ang="0">
                      <a:pos x="0" y="90"/>
                    </a:cxn>
                    <a:cxn ang="0">
                      <a:pos x="45" y="0"/>
                    </a:cxn>
                    <a:cxn ang="0">
                      <a:pos x="89" y="90"/>
                    </a:cxn>
                    <a:cxn ang="0">
                      <a:pos x="0" y="90"/>
                    </a:cxn>
                  </a:cxnLst>
                  <a:rect l="0" t="0" r="r" b="b"/>
                  <a:pathLst>
                    <a:path w="89" h="90">
                      <a:moveTo>
                        <a:pt x="0" y="90"/>
                      </a:moveTo>
                      <a:lnTo>
                        <a:pt x="45" y="0"/>
                      </a:lnTo>
                      <a:lnTo>
                        <a:pt x="89" y="90"/>
                      </a:lnTo>
                      <a:lnTo>
                        <a:pt x="0" y="90"/>
                      </a:lnTo>
                      <a:close/>
                    </a:path>
                  </a:pathLst>
                </a:custGeom>
                <a:solidFill>
                  <a:srgbClr val="FF1721"/>
                </a:solidFill>
                <a:ln w="9525">
                  <a:noFill/>
                  <a:round/>
                  <a:headEnd/>
                  <a:tailEnd/>
                </a:ln>
              </p:spPr>
              <p:txBody>
                <a:bodyPr/>
                <a:lstStyle/>
                <a:p>
                  <a:endParaRPr lang="en-US"/>
                </a:p>
              </p:txBody>
            </p:sp>
            <p:sp>
              <p:nvSpPr>
                <p:cNvPr id="441443" name="Freeform 99"/>
                <p:cNvSpPr>
                  <a:spLocks/>
                </p:cNvSpPr>
                <p:nvPr/>
              </p:nvSpPr>
              <p:spPr bwMode="auto">
                <a:xfrm>
                  <a:off x="3302" y="2191"/>
                  <a:ext cx="122" cy="123"/>
                </a:xfrm>
                <a:custGeom>
                  <a:avLst/>
                  <a:gdLst/>
                  <a:ahLst/>
                  <a:cxnLst>
                    <a:cxn ang="0">
                      <a:pos x="16" y="102"/>
                    </a:cxn>
                    <a:cxn ang="0">
                      <a:pos x="25" y="118"/>
                    </a:cxn>
                    <a:cxn ang="0">
                      <a:pos x="70" y="29"/>
                    </a:cxn>
                    <a:cxn ang="0">
                      <a:pos x="52" y="29"/>
                    </a:cxn>
                    <a:cxn ang="0">
                      <a:pos x="97" y="118"/>
                    </a:cxn>
                    <a:cxn ang="0">
                      <a:pos x="105" y="102"/>
                    </a:cxn>
                    <a:cxn ang="0">
                      <a:pos x="16" y="102"/>
                    </a:cxn>
                    <a:cxn ang="0">
                      <a:pos x="0" y="123"/>
                    </a:cxn>
                    <a:cxn ang="0">
                      <a:pos x="122" y="123"/>
                    </a:cxn>
                    <a:cxn ang="0">
                      <a:pos x="61" y="0"/>
                    </a:cxn>
                    <a:cxn ang="0">
                      <a:pos x="0" y="123"/>
                    </a:cxn>
                    <a:cxn ang="0">
                      <a:pos x="16" y="102"/>
                    </a:cxn>
                  </a:cxnLst>
                  <a:rect l="0" t="0" r="r" b="b"/>
                  <a:pathLst>
                    <a:path w="122" h="123">
                      <a:moveTo>
                        <a:pt x="16" y="102"/>
                      </a:moveTo>
                      <a:lnTo>
                        <a:pt x="25" y="118"/>
                      </a:lnTo>
                      <a:lnTo>
                        <a:pt x="70" y="29"/>
                      </a:lnTo>
                      <a:lnTo>
                        <a:pt x="52" y="29"/>
                      </a:lnTo>
                      <a:lnTo>
                        <a:pt x="97" y="118"/>
                      </a:lnTo>
                      <a:lnTo>
                        <a:pt x="105" y="102"/>
                      </a:lnTo>
                      <a:lnTo>
                        <a:pt x="16" y="102"/>
                      </a:lnTo>
                      <a:lnTo>
                        <a:pt x="0" y="123"/>
                      </a:lnTo>
                      <a:lnTo>
                        <a:pt x="122" y="123"/>
                      </a:lnTo>
                      <a:lnTo>
                        <a:pt x="61" y="0"/>
                      </a:lnTo>
                      <a:lnTo>
                        <a:pt x="0" y="123"/>
                      </a:lnTo>
                      <a:lnTo>
                        <a:pt x="16" y="102"/>
                      </a:lnTo>
                      <a:close/>
                    </a:path>
                  </a:pathLst>
                </a:custGeom>
                <a:solidFill>
                  <a:srgbClr val="FF0000"/>
                </a:solidFill>
                <a:ln w="9525">
                  <a:solidFill>
                    <a:srgbClr val="FF0000"/>
                  </a:solidFill>
                  <a:round/>
                  <a:headEnd/>
                  <a:tailEnd/>
                </a:ln>
              </p:spPr>
              <p:txBody>
                <a:bodyPr/>
                <a:lstStyle/>
                <a:p>
                  <a:endParaRPr lang="en-US"/>
                </a:p>
              </p:txBody>
            </p:sp>
            <p:sp>
              <p:nvSpPr>
                <p:cNvPr id="441444" name="Freeform 100"/>
                <p:cNvSpPr>
                  <a:spLocks/>
                </p:cNvSpPr>
                <p:nvPr/>
              </p:nvSpPr>
              <p:spPr bwMode="auto">
                <a:xfrm>
                  <a:off x="3600" y="2217"/>
                  <a:ext cx="75" cy="86"/>
                </a:xfrm>
                <a:custGeom>
                  <a:avLst/>
                  <a:gdLst/>
                  <a:ahLst/>
                  <a:cxnLst>
                    <a:cxn ang="0">
                      <a:pos x="0" y="90"/>
                    </a:cxn>
                    <a:cxn ang="0">
                      <a:pos x="45" y="0"/>
                    </a:cxn>
                    <a:cxn ang="0">
                      <a:pos x="89" y="90"/>
                    </a:cxn>
                    <a:cxn ang="0">
                      <a:pos x="0" y="90"/>
                    </a:cxn>
                  </a:cxnLst>
                  <a:rect l="0" t="0" r="r" b="b"/>
                  <a:pathLst>
                    <a:path w="89" h="90">
                      <a:moveTo>
                        <a:pt x="0" y="90"/>
                      </a:moveTo>
                      <a:lnTo>
                        <a:pt x="45" y="0"/>
                      </a:lnTo>
                      <a:lnTo>
                        <a:pt x="89" y="90"/>
                      </a:lnTo>
                      <a:lnTo>
                        <a:pt x="0" y="90"/>
                      </a:lnTo>
                      <a:close/>
                    </a:path>
                  </a:pathLst>
                </a:custGeom>
                <a:solidFill>
                  <a:srgbClr val="FF1721"/>
                </a:solidFill>
                <a:ln w="9525">
                  <a:noFill/>
                  <a:round/>
                  <a:headEnd/>
                  <a:tailEnd/>
                </a:ln>
              </p:spPr>
              <p:txBody>
                <a:bodyPr/>
                <a:lstStyle/>
                <a:p>
                  <a:endParaRPr lang="en-US"/>
                </a:p>
              </p:txBody>
            </p:sp>
            <p:sp>
              <p:nvSpPr>
                <p:cNvPr id="441445" name="Freeform 101"/>
                <p:cNvSpPr>
                  <a:spLocks/>
                </p:cNvSpPr>
                <p:nvPr/>
              </p:nvSpPr>
              <p:spPr bwMode="auto">
                <a:xfrm>
                  <a:off x="3570" y="2191"/>
                  <a:ext cx="121" cy="123"/>
                </a:xfrm>
                <a:custGeom>
                  <a:avLst/>
                  <a:gdLst/>
                  <a:ahLst/>
                  <a:cxnLst>
                    <a:cxn ang="0">
                      <a:pos x="16" y="102"/>
                    </a:cxn>
                    <a:cxn ang="0">
                      <a:pos x="25" y="118"/>
                    </a:cxn>
                    <a:cxn ang="0">
                      <a:pos x="69" y="29"/>
                    </a:cxn>
                    <a:cxn ang="0">
                      <a:pos x="52" y="29"/>
                    </a:cxn>
                    <a:cxn ang="0">
                      <a:pos x="96" y="118"/>
                    </a:cxn>
                    <a:cxn ang="0">
                      <a:pos x="105" y="102"/>
                    </a:cxn>
                    <a:cxn ang="0">
                      <a:pos x="16" y="102"/>
                    </a:cxn>
                    <a:cxn ang="0">
                      <a:pos x="0" y="123"/>
                    </a:cxn>
                    <a:cxn ang="0">
                      <a:pos x="121" y="123"/>
                    </a:cxn>
                    <a:cxn ang="0">
                      <a:pos x="61" y="0"/>
                    </a:cxn>
                    <a:cxn ang="0">
                      <a:pos x="0" y="123"/>
                    </a:cxn>
                    <a:cxn ang="0">
                      <a:pos x="16" y="102"/>
                    </a:cxn>
                  </a:cxnLst>
                  <a:rect l="0" t="0" r="r" b="b"/>
                  <a:pathLst>
                    <a:path w="121" h="123">
                      <a:moveTo>
                        <a:pt x="16" y="102"/>
                      </a:moveTo>
                      <a:lnTo>
                        <a:pt x="25" y="118"/>
                      </a:lnTo>
                      <a:lnTo>
                        <a:pt x="69" y="29"/>
                      </a:lnTo>
                      <a:lnTo>
                        <a:pt x="52" y="29"/>
                      </a:lnTo>
                      <a:lnTo>
                        <a:pt x="96" y="118"/>
                      </a:lnTo>
                      <a:lnTo>
                        <a:pt x="105" y="102"/>
                      </a:lnTo>
                      <a:lnTo>
                        <a:pt x="16" y="102"/>
                      </a:lnTo>
                      <a:lnTo>
                        <a:pt x="0" y="123"/>
                      </a:lnTo>
                      <a:lnTo>
                        <a:pt x="121" y="123"/>
                      </a:lnTo>
                      <a:lnTo>
                        <a:pt x="61" y="0"/>
                      </a:lnTo>
                      <a:lnTo>
                        <a:pt x="0" y="123"/>
                      </a:lnTo>
                      <a:lnTo>
                        <a:pt x="16" y="102"/>
                      </a:lnTo>
                      <a:close/>
                    </a:path>
                  </a:pathLst>
                </a:custGeom>
                <a:solidFill>
                  <a:srgbClr val="FF1721"/>
                </a:solidFill>
                <a:ln w="9525">
                  <a:noFill/>
                  <a:round/>
                  <a:headEnd/>
                  <a:tailEnd/>
                </a:ln>
              </p:spPr>
              <p:txBody>
                <a:bodyPr/>
                <a:lstStyle/>
                <a:p>
                  <a:endParaRPr lang="en-US"/>
                </a:p>
              </p:txBody>
            </p:sp>
          </p:grpSp>
          <p:grpSp>
            <p:nvGrpSpPr>
              <p:cNvPr id="29" name="Group 102"/>
              <p:cNvGrpSpPr>
                <a:grpSpLocks/>
              </p:cNvGrpSpPr>
              <p:nvPr/>
            </p:nvGrpSpPr>
            <p:grpSpPr bwMode="auto">
              <a:xfrm>
                <a:off x="2413000" y="3536951"/>
                <a:ext cx="3816349" cy="2389188"/>
                <a:chOff x="1520" y="2228"/>
                <a:chExt cx="2404" cy="1505"/>
              </a:xfrm>
            </p:grpSpPr>
            <p:sp>
              <p:nvSpPr>
                <p:cNvPr id="441447" name="Freeform 103"/>
                <p:cNvSpPr>
                  <a:spLocks/>
                </p:cNvSpPr>
                <p:nvPr/>
              </p:nvSpPr>
              <p:spPr bwMode="auto">
                <a:xfrm>
                  <a:off x="2281" y="2228"/>
                  <a:ext cx="1360" cy="1505"/>
                </a:xfrm>
                <a:custGeom>
                  <a:avLst/>
                  <a:gdLst/>
                  <a:ahLst/>
                  <a:cxnLst>
                    <a:cxn ang="0">
                      <a:pos x="22" y="1505"/>
                    </a:cxn>
                    <a:cxn ang="0">
                      <a:pos x="22" y="1387"/>
                    </a:cxn>
                    <a:cxn ang="0">
                      <a:pos x="11" y="1398"/>
                    </a:cxn>
                    <a:cxn ang="0">
                      <a:pos x="1360" y="1398"/>
                    </a:cxn>
                    <a:cxn ang="0">
                      <a:pos x="1360" y="0"/>
                    </a:cxn>
                    <a:cxn ang="0">
                      <a:pos x="1339" y="0"/>
                    </a:cxn>
                    <a:cxn ang="0">
                      <a:pos x="1339" y="1387"/>
                    </a:cxn>
                    <a:cxn ang="0">
                      <a:pos x="1350" y="1377"/>
                    </a:cxn>
                    <a:cxn ang="0">
                      <a:pos x="0" y="1377"/>
                    </a:cxn>
                    <a:cxn ang="0">
                      <a:pos x="0" y="1505"/>
                    </a:cxn>
                    <a:cxn ang="0">
                      <a:pos x="22" y="1505"/>
                    </a:cxn>
                  </a:cxnLst>
                  <a:rect l="0" t="0" r="r" b="b"/>
                  <a:pathLst>
                    <a:path w="1360" h="1505">
                      <a:moveTo>
                        <a:pt x="22" y="1505"/>
                      </a:moveTo>
                      <a:lnTo>
                        <a:pt x="22" y="1387"/>
                      </a:lnTo>
                      <a:lnTo>
                        <a:pt x="11" y="1398"/>
                      </a:lnTo>
                      <a:lnTo>
                        <a:pt x="1360" y="1398"/>
                      </a:lnTo>
                      <a:lnTo>
                        <a:pt x="1360" y="0"/>
                      </a:lnTo>
                      <a:lnTo>
                        <a:pt x="1339" y="0"/>
                      </a:lnTo>
                      <a:lnTo>
                        <a:pt x="1339" y="1387"/>
                      </a:lnTo>
                      <a:lnTo>
                        <a:pt x="1350" y="1377"/>
                      </a:lnTo>
                      <a:lnTo>
                        <a:pt x="0" y="1377"/>
                      </a:lnTo>
                      <a:lnTo>
                        <a:pt x="0" y="1505"/>
                      </a:lnTo>
                      <a:lnTo>
                        <a:pt x="22" y="1505"/>
                      </a:lnTo>
                      <a:close/>
                    </a:path>
                  </a:pathLst>
                </a:custGeom>
                <a:solidFill>
                  <a:srgbClr val="FF1721"/>
                </a:solidFill>
                <a:ln w="28575" cmpd="sng">
                  <a:solidFill>
                    <a:srgbClr val="FF0000"/>
                  </a:solidFill>
                  <a:round/>
                  <a:headEnd/>
                  <a:tailEnd/>
                </a:ln>
              </p:spPr>
              <p:txBody>
                <a:bodyPr/>
                <a:lstStyle/>
                <a:p>
                  <a:endParaRPr lang="en-US"/>
                </a:p>
              </p:txBody>
            </p:sp>
            <p:sp>
              <p:nvSpPr>
                <p:cNvPr id="441448" name="Freeform 104"/>
                <p:cNvSpPr>
                  <a:spLocks/>
                </p:cNvSpPr>
                <p:nvPr/>
              </p:nvSpPr>
              <p:spPr bwMode="auto">
                <a:xfrm>
                  <a:off x="1520" y="2228"/>
                  <a:ext cx="1984" cy="1264"/>
                </a:xfrm>
                <a:custGeom>
                  <a:avLst/>
                  <a:gdLst/>
                  <a:ahLst/>
                  <a:cxnLst>
                    <a:cxn ang="0">
                      <a:pos x="0" y="1264"/>
                    </a:cxn>
                    <a:cxn ang="0">
                      <a:pos x="1984" y="1264"/>
                    </a:cxn>
                    <a:cxn ang="0">
                      <a:pos x="1984" y="0"/>
                    </a:cxn>
                    <a:cxn ang="0">
                      <a:pos x="1963" y="0"/>
                    </a:cxn>
                    <a:cxn ang="0">
                      <a:pos x="1963" y="1253"/>
                    </a:cxn>
                    <a:cxn ang="0">
                      <a:pos x="1974" y="1242"/>
                    </a:cxn>
                    <a:cxn ang="0">
                      <a:pos x="0" y="1242"/>
                    </a:cxn>
                    <a:cxn ang="0">
                      <a:pos x="0" y="1264"/>
                    </a:cxn>
                  </a:cxnLst>
                  <a:rect l="0" t="0" r="r" b="b"/>
                  <a:pathLst>
                    <a:path w="1984" h="1264">
                      <a:moveTo>
                        <a:pt x="0" y="1264"/>
                      </a:moveTo>
                      <a:lnTo>
                        <a:pt x="1984" y="1264"/>
                      </a:lnTo>
                      <a:lnTo>
                        <a:pt x="1984" y="0"/>
                      </a:lnTo>
                      <a:lnTo>
                        <a:pt x="1963" y="0"/>
                      </a:lnTo>
                      <a:lnTo>
                        <a:pt x="1963" y="1253"/>
                      </a:lnTo>
                      <a:lnTo>
                        <a:pt x="1974" y="1242"/>
                      </a:lnTo>
                      <a:lnTo>
                        <a:pt x="0" y="1242"/>
                      </a:lnTo>
                      <a:lnTo>
                        <a:pt x="0" y="1264"/>
                      </a:lnTo>
                      <a:close/>
                    </a:path>
                  </a:pathLst>
                </a:custGeom>
                <a:solidFill>
                  <a:srgbClr val="FF0000"/>
                </a:solidFill>
                <a:ln w="28575" cmpd="sng">
                  <a:solidFill>
                    <a:srgbClr val="FF0000"/>
                  </a:solidFill>
                  <a:round/>
                  <a:headEnd/>
                  <a:tailEnd/>
                </a:ln>
              </p:spPr>
              <p:txBody>
                <a:bodyPr/>
                <a:lstStyle/>
                <a:p>
                  <a:endParaRPr lang="en-US"/>
                </a:p>
              </p:txBody>
            </p:sp>
            <p:sp>
              <p:nvSpPr>
                <p:cNvPr id="441449" name="Freeform 105"/>
                <p:cNvSpPr>
                  <a:spLocks/>
                </p:cNvSpPr>
                <p:nvPr/>
              </p:nvSpPr>
              <p:spPr bwMode="auto">
                <a:xfrm>
                  <a:off x="1523" y="2228"/>
                  <a:ext cx="1851" cy="1096"/>
                </a:xfrm>
                <a:custGeom>
                  <a:avLst/>
                  <a:gdLst/>
                  <a:ahLst/>
                  <a:cxnLst>
                    <a:cxn ang="0">
                      <a:pos x="0" y="1096"/>
                    </a:cxn>
                    <a:cxn ang="0">
                      <a:pos x="1851" y="1096"/>
                    </a:cxn>
                    <a:cxn ang="0">
                      <a:pos x="1851" y="0"/>
                    </a:cxn>
                    <a:cxn ang="0">
                      <a:pos x="1829" y="0"/>
                    </a:cxn>
                    <a:cxn ang="0">
                      <a:pos x="1829" y="1085"/>
                    </a:cxn>
                    <a:cxn ang="0">
                      <a:pos x="1840" y="1074"/>
                    </a:cxn>
                    <a:cxn ang="0">
                      <a:pos x="0" y="1074"/>
                    </a:cxn>
                    <a:cxn ang="0">
                      <a:pos x="0" y="1096"/>
                    </a:cxn>
                  </a:cxnLst>
                  <a:rect l="0" t="0" r="r" b="b"/>
                  <a:pathLst>
                    <a:path w="1851" h="1096">
                      <a:moveTo>
                        <a:pt x="0" y="1096"/>
                      </a:moveTo>
                      <a:lnTo>
                        <a:pt x="1851" y="1096"/>
                      </a:lnTo>
                      <a:lnTo>
                        <a:pt x="1851" y="0"/>
                      </a:lnTo>
                      <a:lnTo>
                        <a:pt x="1829" y="0"/>
                      </a:lnTo>
                      <a:lnTo>
                        <a:pt x="1829" y="1085"/>
                      </a:lnTo>
                      <a:lnTo>
                        <a:pt x="1840" y="1074"/>
                      </a:lnTo>
                      <a:lnTo>
                        <a:pt x="0" y="1074"/>
                      </a:lnTo>
                      <a:lnTo>
                        <a:pt x="0" y="1096"/>
                      </a:lnTo>
                      <a:close/>
                    </a:path>
                  </a:pathLst>
                </a:custGeom>
                <a:solidFill>
                  <a:srgbClr val="FF0000"/>
                </a:solidFill>
                <a:ln w="28575" cmpd="sng">
                  <a:solidFill>
                    <a:srgbClr val="FF0000"/>
                  </a:solidFill>
                  <a:round/>
                  <a:headEnd/>
                  <a:tailEnd/>
                </a:ln>
              </p:spPr>
              <p:txBody>
                <a:bodyPr/>
                <a:lstStyle/>
                <a:p>
                  <a:endParaRPr lang="en-US"/>
                </a:p>
              </p:txBody>
            </p:sp>
            <p:sp>
              <p:nvSpPr>
                <p:cNvPr id="441450" name="Line 106"/>
                <p:cNvSpPr>
                  <a:spLocks noChangeShapeType="1"/>
                </p:cNvSpPr>
                <p:nvPr/>
              </p:nvSpPr>
              <p:spPr bwMode="auto">
                <a:xfrm>
                  <a:off x="3494" y="2811"/>
                  <a:ext cx="419" cy="0"/>
                </a:xfrm>
                <a:prstGeom prst="line">
                  <a:avLst/>
                </a:prstGeom>
                <a:noFill/>
                <a:ln w="57150">
                  <a:solidFill>
                    <a:srgbClr val="FF0000"/>
                  </a:solidFill>
                  <a:round/>
                  <a:headEnd/>
                  <a:tailEnd type="triangle" w="med" len="med"/>
                </a:ln>
                <a:effectLst/>
              </p:spPr>
              <p:txBody>
                <a:bodyPr lIns="92075" tIns="46038" rIns="92075" bIns="46038"/>
                <a:lstStyle/>
                <a:p>
                  <a:endParaRPr lang="en-US"/>
                </a:p>
              </p:txBody>
            </p:sp>
            <p:sp>
              <p:nvSpPr>
                <p:cNvPr id="441451" name="Line 107"/>
                <p:cNvSpPr>
                  <a:spLocks noChangeShapeType="1"/>
                </p:cNvSpPr>
                <p:nvPr/>
              </p:nvSpPr>
              <p:spPr bwMode="auto">
                <a:xfrm>
                  <a:off x="3352" y="2925"/>
                  <a:ext cx="572" cy="2"/>
                </a:xfrm>
                <a:prstGeom prst="line">
                  <a:avLst/>
                </a:prstGeom>
                <a:noFill/>
                <a:ln w="57150">
                  <a:solidFill>
                    <a:srgbClr val="FF0000"/>
                  </a:solidFill>
                  <a:round/>
                  <a:headEnd/>
                  <a:tailEnd type="triangle" w="med" len="med"/>
                </a:ln>
                <a:effectLst/>
              </p:spPr>
              <p:txBody>
                <a:bodyPr lIns="92075" tIns="46038" rIns="92075" bIns="46038"/>
                <a:lstStyle/>
                <a:p>
                  <a:endParaRPr lang="en-US"/>
                </a:p>
              </p:txBody>
            </p:sp>
          </p:grpSp>
        </p:grpSp>
        <p:sp>
          <p:nvSpPr>
            <p:cNvPr id="157" name="Freeform 96"/>
            <p:cNvSpPr>
              <a:spLocks/>
            </p:cNvSpPr>
            <p:nvPr/>
          </p:nvSpPr>
          <p:spPr bwMode="auto">
            <a:xfrm>
              <a:off x="5688009" y="3521867"/>
              <a:ext cx="141287" cy="142875"/>
            </a:xfrm>
            <a:custGeom>
              <a:avLst/>
              <a:gdLst/>
              <a:ahLst/>
              <a:cxnLst>
                <a:cxn ang="0">
                  <a:pos x="0" y="90"/>
                </a:cxn>
                <a:cxn ang="0">
                  <a:pos x="45" y="0"/>
                </a:cxn>
                <a:cxn ang="0">
                  <a:pos x="89" y="90"/>
                </a:cxn>
                <a:cxn ang="0">
                  <a:pos x="0" y="90"/>
                </a:cxn>
              </a:cxnLst>
              <a:rect l="0" t="0" r="r" b="b"/>
              <a:pathLst>
                <a:path w="89" h="90">
                  <a:moveTo>
                    <a:pt x="0" y="90"/>
                  </a:moveTo>
                  <a:lnTo>
                    <a:pt x="45" y="0"/>
                  </a:lnTo>
                  <a:lnTo>
                    <a:pt x="89" y="90"/>
                  </a:lnTo>
                  <a:lnTo>
                    <a:pt x="0" y="90"/>
                  </a:lnTo>
                  <a:close/>
                </a:path>
              </a:pathLst>
            </a:custGeom>
            <a:solidFill>
              <a:srgbClr val="FF1721"/>
            </a:solidFill>
            <a:ln w="9525">
              <a:noFill/>
              <a:round/>
              <a:headEnd/>
              <a:tailEnd/>
            </a:ln>
          </p:spPr>
          <p:txBody>
            <a:bodyPr/>
            <a:lstStyle/>
            <a:p>
              <a:endParaRPr lang="en-US"/>
            </a:p>
          </p:txBody>
        </p:sp>
      </p:grpSp>
      <p:sp>
        <p:nvSpPr>
          <p:cNvPr id="159" name="TextBox 158"/>
          <p:cNvSpPr txBox="1"/>
          <p:nvPr/>
        </p:nvSpPr>
        <p:spPr>
          <a:xfrm>
            <a:off x="457200" y="1447800"/>
            <a:ext cx="1447800" cy="1034129"/>
          </a:xfrm>
          <a:prstGeom prst="rect">
            <a:avLst/>
          </a:prstGeom>
          <a:noFill/>
        </p:spPr>
        <p:txBody>
          <a:bodyPr wrap="square" rtlCol="0">
            <a:spAutoFit/>
          </a:bodyPr>
          <a:lstStyle/>
          <a:p>
            <a:r>
              <a:rPr lang="en-US" sz="1800" b="1" dirty="0" smtClean="0">
                <a:solidFill>
                  <a:srgbClr val="FF0000"/>
                </a:solidFill>
              </a:rPr>
              <a:t>GLUT</a:t>
            </a:r>
          </a:p>
          <a:p>
            <a:r>
              <a:rPr lang="en-US" sz="1800" b="1" dirty="0" smtClean="0">
                <a:solidFill>
                  <a:srgbClr val="00B0F0"/>
                </a:solidFill>
              </a:rPr>
              <a:t>GABA</a:t>
            </a:r>
          </a:p>
          <a:p>
            <a:r>
              <a:rPr lang="en-US" sz="1800" b="1" dirty="0" smtClean="0">
                <a:solidFill>
                  <a:srgbClr val="00FF00"/>
                </a:solidFill>
              </a:rPr>
              <a:t>GLY</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shade val="100000"/>
                <a:satMod val="150000"/>
              </a:schemeClr>
            </a:gs>
            <a:gs pos="65000">
              <a:schemeClr val="bg1">
                <a:shade val="90000"/>
                <a:satMod val="375000"/>
              </a:schemeClr>
            </a:gs>
            <a:gs pos="100000">
              <a:schemeClr val="bg2">
                <a:tint val="88000"/>
                <a:satMod val="400000"/>
              </a:schemeClr>
            </a:gs>
          </a:gsLst>
          <a:lin ang="5400000" scaled="0"/>
        </a:gradFill>
        <a:effectLst/>
      </p:bgPr>
    </p:bg>
    <p:spTree>
      <p:nvGrpSpPr>
        <p:cNvPr id="1" name=""/>
        <p:cNvGrpSpPr/>
        <p:nvPr/>
      </p:nvGrpSpPr>
      <p:grpSpPr>
        <a:xfrm>
          <a:off x="0" y="0"/>
          <a:ext cx="0" cy="0"/>
          <a:chOff x="0" y="0"/>
          <a:chExt cx="0" cy="0"/>
        </a:xfrm>
      </p:grpSpPr>
      <p:pic>
        <p:nvPicPr>
          <p:cNvPr id="60418" name="Picture 2" descr="kaas_monkey_aud_ctx_diag"/>
          <p:cNvPicPr>
            <a:picLocks noChangeAspect="1" noChangeArrowheads="1"/>
          </p:cNvPicPr>
          <p:nvPr/>
        </p:nvPicPr>
        <p:blipFill>
          <a:blip r:embed="rId2" cstate="print"/>
          <a:srcRect/>
          <a:stretch>
            <a:fillRect/>
          </a:stretch>
        </p:blipFill>
        <p:spPr bwMode="auto">
          <a:xfrm>
            <a:off x="759320" y="812800"/>
            <a:ext cx="7625361" cy="5211005"/>
          </a:xfrm>
          <a:prstGeom prst="rect">
            <a:avLst/>
          </a:prstGeom>
          <a:noFill/>
          <a:ln w="9525">
            <a:noFill/>
            <a:miter lim="800000"/>
            <a:headEnd/>
            <a:tailEnd/>
          </a:ln>
        </p:spPr>
      </p:pic>
      <p:sp>
        <p:nvSpPr>
          <p:cNvPr id="60419" name="Text Box 3"/>
          <p:cNvSpPr txBox="1">
            <a:spLocks noChangeArrowheads="1"/>
          </p:cNvSpPr>
          <p:nvPr/>
        </p:nvSpPr>
        <p:spPr bwMode="auto">
          <a:xfrm>
            <a:off x="5486400" y="6019800"/>
            <a:ext cx="3429000" cy="366713"/>
          </a:xfrm>
          <a:prstGeom prst="rect">
            <a:avLst/>
          </a:prstGeom>
          <a:noFill/>
          <a:ln w="9525">
            <a:noFill/>
            <a:miter lim="800000"/>
            <a:headEnd/>
            <a:tailEnd/>
          </a:ln>
        </p:spPr>
        <p:txBody>
          <a:bodyPr>
            <a:spAutoFit/>
          </a:bodyPr>
          <a:lstStyle/>
          <a:p>
            <a:pPr>
              <a:spcBef>
                <a:spcPct val="50000"/>
              </a:spcBef>
              <a:buClrTx/>
              <a:buSzTx/>
              <a:buFontTx/>
              <a:buNone/>
            </a:pPr>
            <a:r>
              <a:rPr lang="en-US" sz="1800" b="0" dirty="0"/>
              <a:t>Hackett et al. 2001</a:t>
            </a:r>
          </a:p>
        </p:txBody>
      </p:sp>
      <p:sp>
        <p:nvSpPr>
          <p:cNvPr id="60420" name="Text Box 4"/>
          <p:cNvSpPr txBox="1">
            <a:spLocks noChangeArrowheads="1"/>
          </p:cNvSpPr>
          <p:nvPr/>
        </p:nvSpPr>
        <p:spPr bwMode="auto">
          <a:xfrm>
            <a:off x="911225" y="6400800"/>
            <a:ext cx="7315200" cy="457200"/>
          </a:xfrm>
          <a:prstGeom prst="rect">
            <a:avLst/>
          </a:prstGeom>
          <a:noFill/>
          <a:ln w="9525">
            <a:noFill/>
            <a:miter lim="800000"/>
            <a:headEnd/>
            <a:tailEnd/>
          </a:ln>
        </p:spPr>
        <p:txBody>
          <a:bodyPr>
            <a:spAutoFit/>
          </a:bodyPr>
          <a:lstStyle/>
          <a:p>
            <a:pPr algn="ctr">
              <a:spcBef>
                <a:spcPct val="50000"/>
              </a:spcBef>
              <a:buClrTx/>
              <a:buSzTx/>
              <a:buFontTx/>
              <a:buNone/>
            </a:pPr>
            <a:r>
              <a:rPr lang="en-US" sz="2400" b="0"/>
              <a:t>‘Core’ and ‘Belt’ areas of macaque auditory cortex</a:t>
            </a:r>
          </a:p>
        </p:txBody>
      </p:sp>
      <p:sp>
        <p:nvSpPr>
          <p:cNvPr id="285701" name="Rectangle 5"/>
          <p:cNvSpPr>
            <a:spLocks noGrp="1" noChangeArrowheads="1"/>
          </p:cNvSpPr>
          <p:nvPr>
            <p:ph type="title" idx="4294967295"/>
          </p:nvPr>
        </p:nvSpPr>
        <p:spPr>
          <a:xfrm>
            <a:off x="0" y="0"/>
            <a:ext cx="9144000" cy="1143000"/>
          </a:xfrm>
        </p:spPr>
        <p:txBody>
          <a:bodyPr/>
          <a:lstStyle/>
          <a:p>
            <a:pPr algn="ctr" eaLnBrk="1" hangingPunct="1">
              <a:defRPr/>
            </a:pPr>
            <a:r>
              <a:rPr lang="en-US" dirty="0" smtClean="0">
                <a:solidFill>
                  <a:schemeClr val="tx2"/>
                </a:solidFill>
                <a:effectLst>
                  <a:outerShdw blurRad="38100" dist="38100" dir="2700000" algn="tl">
                    <a:srgbClr val="C0C0C0"/>
                  </a:outerShdw>
                </a:effectLst>
              </a:rPr>
              <a:t>Primate Auditory Cortex</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shade val="100000"/>
                <a:satMod val="150000"/>
              </a:schemeClr>
            </a:gs>
            <a:gs pos="65000">
              <a:schemeClr val="bg1">
                <a:shade val="90000"/>
                <a:satMod val="375000"/>
              </a:schemeClr>
            </a:gs>
            <a:gs pos="100000">
              <a:schemeClr val="bg2">
                <a:tint val="88000"/>
                <a:satMod val="400000"/>
              </a:schemeClr>
            </a:gs>
          </a:gsLst>
          <a:lin ang="5400000" scaled="0"/>
        </a:gradFill>
        <a:effectLst/>
      </p:bgPr>
    </p:bg>
    <p:spTree>
      <p:nvGrpSpPr>
        <p:cNvPr id="1" name=""/>
        <p:cNvGrpSpPr/>
        <p:nvPr/>
      </p:nvGrpSpPr>
      <p:grpSpPr>
        <a:xfrm>
          <a:off x="0" y="0"/>
          <a:ext cx="0" cy="0"/>
          <a:chOff x="0" y="0"/>
          <a:chExt cx="0" cy="0"/>
        </a:xfrm>
      </p:grpSpPr>
      <p:pic>
        <p:nvPicPr>
          <p:cNvPr id="61442" name="Picture 2" descr="what_where_stream_diag"/>
          <p:cNvPicPr>
            <a:picLocks noChangeAspect="1" noChangeArrowheads="1"/>
          </p:cNvPicPr>
          <p:nvPr/>
        </p:nvPicPr>
        <p:blipFill>
          <a:blip r:embed="rId2" cstate="print"/>
          <a:srcRect/>
          <a:stretch>
            <a:fillRect/>
          </a:stretch>
        </p:blipFill>
        <p:spPr bwMode="auto">
          <a:xfrm>
            <a:off x="0" y="942975"/>
            <a:ext cx="9144000" cy="5915025"/>
          </a:xfrm>
          <a:prstGeom prst="rect">
            <a:avLst/>
          </a:prstGeom>
          <a:noFill/>
          <a:ln w="9525">
            <a:noFill/>
            <a:miter lim="800000"/>
            <a:headEnd/>
            <a:tailEnd/>
          </a:ln>
        </p:spPr>
      </p:pic>
      <p:sp>
        <p:nvSpPr>
          <p:cNvPr id="61443" name="Text Box 3"/>
          <p:cNvSpPr txBox="1">
            <a:spLocks noChangeArrowheads="1"/>
          </p:cNvSpPr>
          <p:nvPr/>
        </p:nvSpPr>
        <p:spPr bwMode="auto">
          <a:xfrm>
            <a:off x="6296464" y="6154615"/>
            <a:ext cx="1752600" cy="517525"/>
          </a:xfrm>
          <a:prstGeom prst="rect">
            <a:avLst/>
          </a:prstGeom>
          <a:noFill/>
          <a:ln w="9525">
            <a:noFill/>
            <a:miter lim="800000"/>
            <a:headEnd/>
            <a:tailEnd/>
          </a:ln>
        </p:spPr>
        <p:txBody>
          <a:bodyPr>
            <a:spAutoFit/>
          </a:bodyPr>
          <a:lstStyle/>
          <a:p>
            <a:pPr>
              <a:spcBef>
                <a:spcPct val="50000"/>
              </a:spcBef>
              <a:buClrTx/>
              <a:buSzTx/>
              <a:buFontTx/>
              <a:buNone/>
            </a:pPr>
            <a:r>
              <a:rPr lang="en-US" sz="1400" b="0" dirty="0" err="1">
                <a:solidFill>
                  <a:srgbClr val="000000"/>
                </a:solidFill>
              </a:rPr>
              <a:t>Rauschecker</a:t>
            </a:r>
            <a:r>
              <a:rPr lang="en-US" sz="1400" b="0" dirty="0">
                <a:solidFill>
                  <a:srgbClr val="000000"/>
                </a:solidFill>
              </a:rPr>
              <a:t> &amp; </a:t>
            </a:r>
            <a:r>
              <a:rPr lang="en-US" sz="1400" b="0" dirty="0" err="1">
                <a:solidFill>
                  <a:srgbClr val="000000"/>
                </a:solidFill>
              </a:rPr>
              <a:t>Tian</a:t>
            </a:r>
            <a:r>
              <a:rPr lang="en-US" sz="1400" b="0" dirty="0">
                <a:solidFill>
                  <a:srgbClr val="000000"/>
                </a:solidFill>
              </a:rPr>
              <a:t>, 2000</a:t>
            </a:r>
          </a:p>
        </p:txBody>
      </p:sp>
      <p:sp>
        <p:nvSpPr>
          <p:cNvPr id="286724" name="Rectangle 4"/>
          <p:cNvSpPr>
            <a:spLocks noGrp="1" noChangeArrowheads="1"/>
          </p:cNvSpPr>
          <p:nvPr>
            <p:ph type="title" idx="4294967295"/>
          </p:nvPr>
        </p:nvSpPr>
        <p:spPr>
          <a:xfrm>
            <a:off x="0" y="152400"/>
            <a:ext cx="9144000" cy="791029"/>
          </a:xfrm>
        </p:spPr>
        <p:txBody>
          <a:bodyPr/>
          <a:lstStyle/>
          <a:p>
            <a:pPr algn="ctr" eaLnBrk="1" hangingPunct="1">
              <a:defRPr/>
            </a:pPr>
            <a:r>
              <a:rPr lang="en-US" dirty="0" smtClean="0">
                <a:solidFill>
                  <a:schemeClr val="tx2"/>
                </a:solidFill>
                <a:effectLst>
                  <a:outerShdw blurRad="38100" dist="38100" dir="2700000" algn="tl">
                    <a:srgbClr val="C0C0C0"/>
                  </a:outerShdw>
                </a:effectLst>
              </a:rPr>
              <a:t>What and Where Streams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6322" name="Picture 2" descr="PAF-AAF photo with size bar"/>
          <p:cNvPicPr>
            <a:picLocks noGrp="1" noChangeAspect="1" noChangeArrowheads="1"/>
          </p:cNvPicPr>
          <p:nvPr>
            <p:ph sz="half" idx="1"/>
          </p:nvPr>
        </p:nvPicPr>
        <p:blipFill>
          <a:blip r:embed="rId3" cstate="print"/>
          <a:srcRect/>
          <a:stretch>
            <a:fillRect/>
          </a:stretch>
        </p:blipFill>
        <p:spPr>
          <a:xfrm>
            <a:off x="114300" y="12700"/>
            <a:ext cx="9029700" cy="6711950"/>
          </a:xfrm>
          <a:noFill/>
          <a:ln w="3175">
            <a:solidFill>
              <a:srgbClr val="000000"/>
            </a:solid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shade val="100000"/>
                <a:satMod val="150000"/>
              </a:schemeClr>
            </a:gs>
            <a:gs pos="65000">
              <a:schemeClr val="bg1">
                <a:shade val="90000"/>
                <a:satMod val="375000"/>
              </a:schemeClr>
            </a:gs>
            <a:gs pos="100000">
              <a:schemeClr val="bg2">
                <a:tint val="88000"/>
                <a:satMod val="400000"/>
              </a:schemeClr>
            </a:gs>
          </a:gsLst>
          <a:lin ang="5400000" scaled="0"/>
        </a:gradFill>
        <a:effectLst/>
      </p:bgPr>
    </p:bg>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3" cstate="print"/>
          <a:srcRect/>
          <a:stretch>
            <a:fillRect/>
          </a:stretch>
        </p:blipFill>
        <p:spPr bwMode="auto">
          <a:xfrm>
            <a:off x="7048500" y="6426200"/>
            <a:ext cx="2095500" cy="419100"/>
          </a:xfrm>
          <a:prstGeom prst="rect">
            <a:avLst/>
          </a:prstGeom>
          <a:noFill/>
          <a:ln w="9525">
            <a:noFill/>
            <a:miter lim="800000"/>
            <a:headEnd/>
            <a:tailEnd/>
          </a:ln>
        </p:spPr>
      </p:pic>
      <p:pic>
        <p:nvPicPr>
          <p:cNvPr id="57347" name="Picture 3"/>
          <p:cNvPicPr>
            <a:picLocks noChangeAspect="1" noChangeArrowheads="1"/>
          </p:cNvPicPr>
          <p:nvPr/>
        </p:nvPicPr>
        <p:blipFill>
          <a:blip r:embed="rId4" cstate="print"/>
          <a:srcRect/>
          <a:stretch>
            <a:fillRect/>
          </a:stretch>
        </p:blipFill>
        <p:spPr bwMode="auto">
          <a:xfrm>
            <a:off x="0" y="838420"/>
            <a:ext cx="9144000" cy="5257249"/>
          </a:xfrm>
          <a:prstGeom prst="rect">
            <a:avLst/>
          </a:prstGeom>
          <a:noFill/>
          <a:ln w="9525">
            <a:noFill/>
            <a:miter lim="800000"/>
            <a:headEnd/>
            <a:tailEnd/>
          </a:ln>
        </p:spPr>
      </p:pic>
      <p:sp>
        <p:nvSpPr>
          <p:cNvPr id="57348" name="Text Box 4"/>
          <p:cNvSpPr txBox="1">
            <a:spLocks noChangeArrowheads="1"/>
          </p:cNvSpPr>
          <p:nvPr/>
        </p:nvSpPr>
        <p:spPr bwMode="auto">
          <a:xfrm>
            <a:off x="179388" y="6678613"/>
            <a:ext cx="8783637" cy="119062"/>
          </a:xfrm>
          <a:prstGeom prst="rect">
            <a:avLst/>
          </a:prstGeom>
          <a:noFill/>
          <a:ln w="9525">
            <a:noFill/>
            <a:miter lim="800000"/>
            <a:headEnd/>
            <a:tailEnd/>
          </a:ln>
        </p:spPr>
        <p:txBody>
          <a:bodyPr lIns="0" tIns="0" rIns="0" bIns="0">
            <a:spAutoFit/>
          </a:bodyPr>
          <a:lstStyle/>
          <a:p>
            <a:pPr eaLnBrk="0" hangingPunct="0">
              <a:lnSpc>
                <a:spcPct val="97000"/>
              </a:lnSpc>
              <a:spcBef>
                <a:spcPct val="0"/>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800" b="0" dirty="0">
                <a:solidFill>
                  <a:schemeClr val="bg1"/>
                </a:solidFill>
                <a:latin typeface="Arial" charset="0"/>
              </a:rPr>
              <a:t>Copyright ©2004 The American Physiological Society</a:t>
            </a:r>
          </a:p>
        </p:txBody>
      </p:sp>
      <p:sp>
        <p:nvSpPr>
          <p:cNvPr id="57349" name="Text Box 5"/>
          <p:cNvSpPr txBox="1">
            <a:spLocks noChangeArrowheads="1"/>
          </p:cNvSpPr>
          <p:nvPr/>
        </p:nvSpPr>
        <p:spPr bwMode="auto">
          <a:xfrm>
            <a:off x="130626" y="6272667"/>
            <a:ext cx="6588125" cy="360362"/>
          </a:xfrm>
          <a:prstGeom prst="rect">
            <a:avLst/>
          </a:prstGeom>
          <a:noFill/>
          <a:ln w="9525">
            <a:noFill/>
            <a:miter lim="800000"/>
            <a:headEnd/>
            <a:tailEnd/>
          </a:ln>
        </p:spPr>
        <p:txBody>
          <a:bodyPr lIns="0" tIns="0" rIns="0" bIns="0">
            <a:spAutoFit/>
          </a:bodyPr>
          <a:lstStyle/>
          <a:p>
            <a:pPr eaLnBrk="0" hangingPunct="0">
              <a:lnSpc>
                <a:spcPct val="97000"/>
              </a:lnSpc>
              <a:spcBef>
                <a:spcPct val="0"/>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err="1">
                <a:solidFill>
                  <a:schemeClr val="bg1"/>
                </a:solidFill>
                <a:latin typeface="Arial" charset="0"/>
              </a:rPr>
              <a:t>Malhotra</a:t>
            </a:r>
            <a:r>
              <a:rPr lang="en-GB" sz="1200" dirty="0">
                <a:solidFill>
                  <a:schemeClr val="bg1"/>
                </a:solidFill>
                <a:latin typeface="Arial" charset="0"/>
              </a:rPr>
              <a:t>, S. et al. J Neurophysiol 92: 1625-1643 2004;</a:t>
            </a:r>
          </a:p>
          <a:p>
            <a:pPr eaLnBrk="0" hangingPunct="0">
              <a:spcBef>
                <a:spcPct val="0"/>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a:solidFill>
                  <a:schemeClr val="bg1"/>
                </a:solidFill>
                <a:latin typeface="Arial" charset="0"/>
              </a:rPr>
              <a:t>doi:10.1152/jn.01205.2003</a:t>
            </a:r>
          </a:p>
        </p:txBody>
      </p:sp>
      <p:sp>
        <p:nvSpPr>
          <p:cNvPr id="57350" name="Text Box 6"/>
          <p:cNvSpPr txBox="1">
            <a:spLocks noChangeArrowheads="1"/>
          </p:cNvSpPr>
          <p:nvPr/>
        </p:nvSpPr>
        <p:spPr bwMode="auto">
          <a:xfrm>
            <a:off x="1" y="0"/>
            <a:ext cx="9144000" cy="537391"/>
          </a:xfrm>
          <a:prstGeom prst="rect">
            <a:avLst/>
          </a:prstGeom>
          <a:noFill/>
          <a:ln w="9525">
            <a:noFill/>
            <a:miter lim="800000"/>
            <a:headEnd/>
            <a:tailEnd/>
          </a:ln>
        </p:spPr>
        <p:txBody>
          <a:bodyPr wrap="square" lIns="0" tIns="0" rIns="0" bIns="0" anchor="ctr" anchorCtr="1">
            <a:spAutoFit/>
          </a:bodyPr>
          <a:lstStyle/>
          <a:p>
            <a:pPr algn="ctr" eaLnBrk="0" hangingPunct="0">
              <a:lnSpc>
                <a:spcPct val="97000"/>
              </a:lnSpc>
              <a:spcBef>
                <a:spcPct val="0"/>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0" dirty="0" smtClean="0">
                <a:solidFill>
                  <a:schemeClr val="tx2"/>
                </a:solidFill>
                <a:latin typeface="+mj-lt"/>
              </a:rPr>
              <a:t>Acoustic </a:t>
            </a:r>
            <a:r>
              <a:rPr lang="en-GB" b="0" dirty="0">
                <a:solidFill>
                  <a:schemeClr val="tx2"/>
                </a:solidFill>
                <a:latin typeface="+mj-lt"/>
              </a:rPr>
              <a:t>and visual orienting arena</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shade val="100000"/>
                <a:satMod val="150000"/>
              </a:schemeClr>
            </a:gs>
            <a:gs pos="65000">
              <a:schemeClr val="bg1">
                <a:shade val="90000"/>
                <a:satMod val="375000"/>
              </a:schemeClr>
            </a:gs>
            <a:gs pos="100000">
              <a:schemeClr val="bg2">
                <a:tint val="88000"/>
                <a:satMod val="400000"/>
              </a:schemeClr>
            </a:gs>
          </a:gsLst>
          <a:lin ang="5400000" scaled="0"/>
        </a:gradFill>
        <a:effectLst/>
      </p:bgPr>
    </p:bg>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cstate="print"/>
          <a:srcRect/>
          <a:stretch>
            <a:fillRect/>
          </a:stretch>
        </p:blipFill>
        <p:spPr bwMode="auto">
          <a:xfrm>
            <a:off x="0" y="6160634"/>
            <a:ext cx="2319338" cy="465137"/>
          </a:xfrm>
          <a:prstGeom prst="rect">
            <a:avLst/>
          </a:prstGeom>
          <a:noFill/>
          <a:ln w="9525">
            <a:noFill/>
            <a:miter lim="800000"/>
            <a:headEnd/>
            <a:tailEnd/>
          </a:ln>
        </p:spPr>
      </p:pic>
      <p:pic>
        <p:nvPicPr>
          <p:cNvPr id="58371" name="Picture 3"/>
          <p:cNvPicPr>
            <a:picLocks noChangeAspect="1" noChangeArrowheads="1"/>
          </p:cNvPicPr>
          <p:nvPr/>
        </p:nvPicPr>
        <p:blipFill>
          <a:blip r:embed="rId4" cstate="print"/>
          <a:srcRect/>
          <a:stretch>
            <a:fillRect/>
          </a:stretch>
        </p:blipFill>
        <p:spPr bwMode="auto">
          <a:xfrm>
            <a:off x="3619500" y="0"/>
            <a:ext cx="5524500" cy="6705600"/>
          </a:xfrm>
          <a:prstGeom prst="rect">
            <a:avLst/>
          </a:prstGeom>
          <a:noFill/>
          <a:ln w="9525">
            <a:noFill/>
            <a:miter lim="800000"/>
            <a:headEnd/>
            <a:tailEnd/>
          </a:ln>
        </p:spPr>
      </p:pic>
      <p:sp>
        <p:nvSpPr>
          <p:cNvPr id="58372" name="Text Box 4"/>
          <p:cNvSpPr txBox="1">
            <a:spLocks noChangeArrowheads="1"/>
          </p:cNvSpPr>
          <p:nvPr/>
        </p:nvSpPr>
        <p:spPr bwMode="auto">
          <a:xfrm>
            <a:off x="176213" y="6738938"/>
            <a:ext cx="8783637" cy="119062"/>
          </a:xfrm>
          <a:prstGeom prst="rect">
            <a:avLst/>
          </a:prstGeom>
          <a:noFill/>
          <a:ln w="9525">
            <a:noFill/>
            <a:miter lim="800000"/>
            <a:headEnd/>
            <a:tailEnd/>
          </a:ln>
        </p:spPr>
        <p:txBody>
          <a:bodyPr lIns="0" tIns="0" rIns="0" bIns="0">
            <a:spAutoFit/>
          </a:bodyPr>
          <a:lstStyle/>
          <a:p>
            <a:pPr eaLnBrk="0" hangingPunct="0">
              <a:lnSpc>
                <a:spcPct val="97000"/>
              </a:lnSpc>
              <a:spcBef>
                <a:spcPct val="0"/>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800" b="0" dirty="0">
                <a:latin typeface="Arial" charset="0"/>
              </a:rPr>
              <a:t>Copyright ©2004 The American Physiological Society</a:t>
            </a:r>
          </a:p>
        </p:txBody>
      </p:sp>
      <p:sp>
        <p:nvSpPr>
          <p:cNvPr id="58373" name="Text Box 5"/>
          <p:cNvSpPr txBox="1">
            <a:spLocks noChangeArrowheads="1"/>
          </p:cNvSpPr>
          <p:nvPr/>
        </p:nvSpPr>
        <p:spPr bwMode="auto">
          <a:xfrm>
            <a:off x="2565400" y="5973763"/>
            <a:ext cx="6588125" cy="1587"/>
          </a:xfrm>
          <a:prstGeom prst="rect">
            <a:avLst/>
          </a:prstGeom>
          <a:noFill/>
          <a:ln w="9525">
            <a:noFill/>
            <a:miter lim="800000"/>
            <a:headEnd/>
            <a:tailEnd/>
          </a:ln>
        </p:spPr>
        <p:txBody>
          <a:bodyPr lIns="0" tIns="0" rIns="0" bIns="0">
            <a:spAutoFit/>
          </a:bodyPr>
          <a:lstStyle/>
          <a:p>
            <a:pPr eaLnBrk="0" hangingPunct="0">
              <a:lnSpc>
                <a:spcPct val="97000"/>
              </a:lnSpc>
              <a:spcBef>
                <a:spcPct val="0"/>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latin typeface="Arial" charset="0"/>
              </a:rPr>
              <a:t>Malhotra, S. et al. J Neurophysiol 92: 1625-1643 2004;</a:t>
            </a:r>
          </a:p>
          <a:p>
            <a:pPr eaLnBrk="0" hangingPunct="0">
              <a:spcBef>
                <a:spcPct val="0"/>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latin typeface="Arial" charset="0"/>
              </a:rPr>
              <a:t>doi:10.1152/jn.01205.2003</a:t>
            </a:r>
          </a:p>
        </p:txBody>
      </p:sp>
      <p:sp>
        <p:nvSpPr>
          <p:cNvPr id="58374" name="Text Box 6"/>
          <p:cNvSpPr txBox="1">
            <a:spLocks noChangeArrowheads="1"/>
          </p:cNvSpPr>
          <p:nvPr/>
        </p:nvSpPr>
        <p:spPr bwMode="auto">
          <a:xfrm>
            <a:off x="179389" y="422274"/>
            <a:ext cx="3144382" cy="2925544"/>
          </a:xfrm>
          <a:prstGeom prst="rect">
            <a:avLst/>
          </a:prstGeom>
          <a:noFill/>
          <a:ln w="9525">
            <a:noFill/>
            <a:miter lim="800000"/>
            <a:headEnd/>
            <a:tailEnd/>
          </a:ln>
        </p:spPr>
        <p:txBody>
          <a:bodyPr wrap="square" lIns="0" tIns="0" rIns="0" bIns="0" anchor="ctr" anchorCtr="1">
            <a:spAutoFit/>
          </a:bodyPr>
          <a:lstStyle/>
          <a:p>
            <a:pPr algn="ctr" eaLnBrk="0" hangingPunct="0">
              <a:lnSpc>
                <a:spcPct val="97000"/>
              </a:lnSpc>
              <a:spcBef>
                <a:spcPct val="0"/>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dirty="0">
                <a:latin typeface="+mj-lt"/>
              </a:rPr>
              <a:t>Orienting responses to a sound before and after (</a:t>
            </a:r>
            <a:r>
              <a:rPr lang="en-GB" sz="2800" dirty="0" err="1">
                <a:latin typeface="+mj-lt"/>
              </a:rPr>
              <a:t>i</a:t>
            </a:r>
            <a:r>
              <a:rPr lang="en-GB" sz="2800" dirty="0">
                <a:latin typeface="+mj-lt"/>
              </a:rPr>
              <a:t>) and during (ii) cooling deactivation</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914400"/>
          </a:xfrm>
        </p:spPr>
        <p:txBody>
          <a:bodyPr/>
          <a:lstStyle/>
          <a:p>
            <a:pPr algn="ctr"/>
            <a:r>
              <a:rPr lang="en-US" sz="2800" dirty="0" smtClean="0"/>
              <a:t>Dissociation of What and Where Processing in Auditory Cortex</a:t>
            </a:r>
            <a:endParaRPr lang="en-US" sz="2800" dirty="0"/>
          </a:p>
        </p:txBody>
      </p:sp>
      <p:pic>
        <p:nvPicPr>
          <p:cNvPr id="5" name="Picture 4" descr="nn.2108-F3.jpg"/>
          <p:cNvPicPr>
            <a:picLocks noChangeAspect="1"/>
          </p:cNvPicPr>
          <p:nvPr/>
        </p:nvPicPr>
        <p:blipFill>
          <a:blip r:embed="rId2" cstate="print"/>
          <a:stretch>
            <a:fillRect/>
          </a:stretch>
        </p:blipFill>
        <p:spPr>
          <a:xfrm>
            <a:off x="1047750" y="990600"/>
            <a:ext cx="8096250" cy="5867400"/>
          </a:xfrm>
          <a:prstGeom prst="rect">
            <a:avLst/>
          </a:prstGeom>
        </p:spPr>
      </p:pic>
      <p:sp>
        <p:nvSpPr>
          <p:cNvPr id="6" name="Text Box 3"/>
          <p:cNvSpPr txBox="1">
            <a:spLocks noChangeArrowheads="1"/>
          </p:cNvSpPr>
          <p:nvPr/>
        </p:nvSpPr>
        <p:spPr bwMode="auto">
          <a:xfrm>
            <a:off x="14514" y="5657671"/>
            <a:ext cx="1393371" cy="1200329"/>
          </a:xfrm>
          <a:prstGeom prst="rect">
            <a:avLst/>
          </a:prstGeom>
          <a:solidFill>
            <a:schemeClr val="tx1"/>
          </a:solidFill>
          <a:ln w="9525">
            <a:noFill/>
            <a:miter lim="800000"/>
            <a:headEnd/>
            <a:tailEnd/>
          </a:ln>
        </p:spPr>
        <p:txBody>
          <a:bodyPr wrap="square">
            <a:spAutoFit/>
          </a:bodyPr>
          <a:lstStyle/>
          <a:p>
            <a:pPr eaLnBrk="0" hangingPunct="0">
              <a:spcBef>
                <a:spcPct val="50000"/>
              </a:spcBef>
              <a:buClrTx/>
              <a:buSzTx/>
              <a:buFontTx/>
              <a:buNone/>
            </a:pPr>
            <a:r>
              <a:rPr lang="en-US" sz="1600" dirty="0" err="1" smtClean="0">
                <a:solidFill>
                  <a:srgbClr val="000000"/>
                </a:solidFill>
                <a:latin typeface="Arial" charset="0"/>
              </a:rPr>
              <a:t>Lomber</a:t>
            </a:r>
            <a:r>
              <a:rPr lang="en-US" sz="1600" dirty="0" smtClean="0">
                <a:solidFill>
                  <a:srgbClr val="000000"/>
                </a:solidFill>
                <a:latin typeface="Arial" charset="0"/>
              </a:rPr>
              <a:t> &amp; </a:t>
            </a:r>
            <a:r>
              <a:rPr lang="en-US" sz="1600" dirty="0" err="1" smtClean="0">
                <a:solidFill>
                  <a:srgbClr val="000000"/>
                </a:solidFill>
                <a:latin typeface="Arial" charset="0"/>
              </a:rPr>
              <a:t>Malhotra</a:t>
            </a:r>
            <a:r>
              <a:rPr lang="en-US" sz="1600" dirty="0" smtClean="0">
                <a:solidFill>
                  <a:srgbClr val="000000"/>
                </a:solidFill>
                <a:latin typeface="Arial" charset="0"/>
              </a:rPr>
              <a:t> </a:t>
            </a:r>
          </a:p>
          <a:p>
            <a:pPr eaLnBrk="0" hangingPunct="0">
              <a:spcBef>
                <a:spcPct val="50000"/>
              </a:spcBef>
              <a:buClrTx/>
              <a:buSzTx/>
              <a:buFontTx/>
              <a:buNone/>
            </a:pPr>
            <a:r>
              <a:rPr lang="en-US" sz="1600" dirty="0" smtClean="0">
                <a:solidFill>
                  <a:srgbClr val="000000"/>
                </a:solidFill>
                <a:latin typeface="Arial" charset="0"/>
              </a:rPr>
              <a:t>2008, Nature Neurosci</a:t>
            </a:r>
            <a:endParaRPr lang="en-US" sz="1600" dirty="0">
              <a:solidFill>
                <a:srgbClr val="000000"/>
              </a:solidFill>
              <a:latin typeface="Arial"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391885"/>
            <a:ext cx="9144000" cy="798286"/>
          </a:xfrm>
        </p:spPr>
        <p:txBody>
          <a:bodyPr/>
          <a:lstStyle/>
          <a:p>
            <a:pPr algn="ctr"/>
            <a:r>
              <a:rPr lang="en-US" dirty="0" smtClean="0"/>
              <a:t>Pattern Discrimination Behavior</a:t>
            </a:r>
            <a:endParaRPr lang="en-US" dirty="0"/>
          </a:p>
        </p:txBody>
      </p:sp>
      <p:pic>
        <p:nvPicPr>
          <p:cNvPr id="3" name="Picture 2" descr="pattern behavior.jpg"/>
          <p:cNvPicPr>
            <a:picLocks noChangeAspect="1"/>
          </p:cNvPicPr>
          <p:nvPr/>
        </p:nvPicPr>
        <p:blipFill>
          <a:blip r:embed="rId2" cstate="print"/>
          <a:stretch>
            <a:fillRect/>
          </a:stretch>
        </p:blipFill>
        <p:spPr>
          <a:xfrm>
            <a:off x="0" y="1866900"/>
            <a:ext cx="9144000" cy="4991100"/>
          </a:xfrm>
          <a:prstGeom prst="rect">
            <a:avLst/>
          </a:prstGeom>
        </p:spPr>
      </p:pic>
    </p:spTree>
  </p:cSld>
  <p:clrMapOvr>
    <a:masterClrMapping/>
  </p:clrMapOvr>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eminar master 2002">
  <a:themeElements>
    <a:clrScheme name="Seminar master 2002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Seminar master 2002">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accent2"/>
          </a:buClr>
          <a:buSzPct val="80000"/>
          <a:buFont typeface="Wingdings" pitchFamily="2" charset="2"/>
          <a:buChar char="l"/>
          <a:tabLst/>
          <a:defRPr kumimoji="0" lang="en-US" sz="3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accent2"/>
          </a:buClr>
          <a:buSzPct val="80000"/>
          <a:buFont typeface="Wingdings" pitchFamily="2" charset="2"/>
          <a:buChar char="l"/>
          <a:tabLst/>
          <a:defRPr kumimoji="0" lang="en-US" sz="3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eminar master 2002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Seminar master 2002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Seminar master 2002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accent2"/>
          </a:buClr>
          <a:buSzPct val="80000"/>
          <a:buFont typeface="Wingdings" pitchFamily="2" charset="2"/>
          <a:buChar char="l"/>
          <a:tabLst/>
          <a:defRPr kumimoji="0" lang="en-US" sz="3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accent2"/>
          </a:buClr>
          <a:buSzPct val="80000"/>
          <a:buFont typeface="Wingdings" pitchFamily="2" charset="2"/>
          <a:buChar char="l"/>
          <a:tabLst/>
          <a:defRPr kumimoji="0" lang="en-US" sz="3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2159</TotalTime>
  <Words>1312</Words>
  <Application>Microsoft Office PowerPoint</Application>
  <PresentationFormat>On-screen Show (4:3)</PresentationFormat>
  <Paragraphs>339</Paragraphs>
  <Slides>44</Slides>
  <Notes>14</Notes>
  <HiddenSlides>0</HiddenSlides>
  <MMClips>4</MMClips>
  <ScaleCrop>false</ScaleCrop>
  <HeadingPairs>
    <vt:vector size="6" baseType="variant">
      <vt:variant>
        <vt:lpstr>Theme</vt:lpstr>
      </vt:variant>
      <vt:variant>
        <vt:i4>3</vt:i4>
      </vt:variant>
      <vt:variant>
        <vt:lpstr>Embedded OLE Servers</vt:lpstr>
      </vt:variant>
      <vt:variant>
        <vt:i4>2</vt:i4>
      </vt:variant>
      <vt:variant>
        <vt:lpstr>Slide Titles</vt:lpstr>
      </vt:variant>
      <vt:variant>
        <vt:i4>44</vt:i4>
      </vt:variant>
    </vt:vector>
  </HeadingPairs>
  <TitlesOfParts>
    <vt:vector size="49" baseType="lpstr">
      <vt:lpstr>Seminar master 2002</vt:lpstr>
      <vt:lpstr>Custom Design</vt:lpstr>
      <vt:lpstr>Metro</vt:lpstr>
      <vt:lpstr>Designer Drawing</vt:lpstr>
      <vt:lpstr>Graph</vt:lpstr>
      <vt:lpstr>Auditory midbrain and forebrain</vt:lpstr>
      <vt:lpstr>Auditory system in gross brain</vt:lpstr>
      <vt:lpstr>Auditory system in gross brain</vt:lpstr>
      <vt:lpstr>Cat Auditory Cortex</vt:lpstr>
      <vt:lpstr>Slide 5</vt:lpstr>
      <vt:lpstr>Slide 6</vt:lpstr>
      <vt:lpstr>Slide 7</vt:lpstr>
      <vt:lpstr>Dissociation of What and Where Processing in Auditory Cortex</vt:lpstr>
      <vt:lpstr>Pattern Discrimination Behavior</vt:lpstr>
      <vt:lpstr>Behavioral Response to Pattern Discrimination</vt:lpstr>
      <vt:lpstr>What and Where in Auditory Cortex</vt:lpstr>
      <vt:lpstr>Auditory Pathways</vt:lpstr>
      <vt:lpstr>Questions about the Inferior Colliculus</vt:lpstr>
      <vt:lpstr>Neurons  in the Inferior Colliculus </vt:lpstr>
      <vt:lpstr>Highly oriented disc- shaped neurons</vt:lpstr>
      <vt:lpstr>Cell types based on membrane properties</vt:lpstr>
      <vt:lpstr>Questions about the Inferior Colliculus</vt:lpstr>
      <vt:lpstr>VGLUT marks glutamate synapses </vt:lpstr>
      <vt:lpstr>Only some GABAergic neurons have VGLUT2 axosomatics - ICC</vt:lpstr>
      <vt:lpstr>Questions about the Inferior Colliculus</vt:lpstr>
      <vt:lpstr>Laminar axons in IC from DCN</vt:lpstr>
      <vt:lpstr>Axonal Layers In Rat</vt:lpstr>
      <vt:lpstr>Place Principle: Frequency= Place</vt:lpstr>
      <vt:lpstr>Frequency Coding In The Inferior Colliculus</vt:lpstr>
      <vt:lpstr>Laminar Frequency Organization</vt:lpstr>
      <vt:lpstr>Frequency and spectrotemporal responses at different depths with multichannel probes</vt:lpstr>
      <vt:lpstr>Questions about the Inferior Colliculus</vt:lpstr>
      <vt:lpstr>Inputs to IC–Segregation of Function</vt:lpstr>
      <vt:lpstr>Synaptic domain hypothesis</vt:lpstr>
      <vt:lpstr>MSO inputs</vt:lpstr>
      <vt:lpstr>Shneiderman and Henkel ‘87</vt:lpstr>
      <vt:lpstr>MSO vs LSO inputs to IC</vt:lpstr>
      <vt:lpstr>Slide 33</vt:lpstr>
      <vt:lpstr>Binaural code</vt:lpstr>
      <vt:lpstr>ITD sensitive zone: MSO input</vt:lpstr>
      <vt:lpstr>Monaural zone: CN and VNLL</vt:lpstr>
      <vt:lpstr>What neural circuits do they make?</vt:lpstr>
      <vt:lpstr>Auditory Pathways</vt:lpstr>
      <vt:lpstr>80% of GABAergic Projections to MGB have VGLUT2 axosomatics</vt:lpstr>
      <vt:lpstr>What neural circuits are made?</vt:lpstr>
      <vt:lpstr>Medial Geniculate Body</vt:lpstr>
      <vt:lpstr>Auditory Pathways</vt:lpstr>
      <vt:lpstr>Primate Auditory Cortex</vt:lpstr>
      <vt:lpstr>What and Where Streams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Douglas L Oliver</cp:lastModifiedBy>
  <cp:revision>218</cp:revision>
  <cp:lastPrinted>1601-01-01T00:00:00Z</cp:lastPrinted>
  <dcterms:created xsi:type="dcterms:W3CDTF">1601-01-01T00:00:00Z</dcterms:created>
  <dcterms:modified xsi:type="dcterms:W3CDTF">2010-02-22T23:46:00Z</dcterms:modified>
</cp:coreProperties>
</file>