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88" r:id="rId18"/>
    <p:sldMasterId id="2147483901" r:id="rId19"/>
    <p:sldMasterId id="2147483913" r:id="rId20"/>
    <p:sldMasterId id="2147483925" r:id="rId21"/>
  </p:sldMasterIdLst>
  <p:notesMasterIdLst>
    <p:notesMasterId r:id="rId76"/>
  </p:notesMasterIdLst>
  <p:sldIdLst>
    <p:sldId id="315" r:id="rId22"/>
    <p:sldId id="331" r:id="rId23"/>
    <p:sldId id="356" r:id="rId24"/>
    <p:sldId id="257" r:id="rId25"/>
    <p:sldId id="368" r:id="rId26"/>
    <p:sldId id="330" r:id="rId27"/>
    <p:sldId id="358" r:id="rId28"/>
    <p:sldId id="372" r:id="rId29"/>
    <p:sldId id="266" r:id="rId30"/>
    <p:sldId id="359" r:id="rId31"/>
    <p:sldId id="354" r:id="rId32"/>
    <p:sldId id="259" r:id="rId33"/>
    <p:sldId id="340" r:id="rId34"/>
    <p:sldId id="295" r:id="rId35"/>
    <p:sldId id="363" r:id="rId36"/>
    <p:sldId id="367" r:id="rId37"/>
    <p:sldId id="339" r:id="rId38"/>
    <p:sldId id="351" r:id="rId39"/>
    <p:sldId id="357" r:id="rId40"/>
    <p:sldId id="349" r:id="rId41"/>
    <p:sldId id="350" r:id="rId42"/>
    <p:sldId id="362" r:id="rId43"/>
    <p:sldId id="348" r:id="rId44"/>
    <p:sldId id="276" r:id="rId45"/>
    <p:sldId id="336" r:id="rId46"/>
    <p:sldId id="333" r:id="rId47"/>
    <p:sldId id="364" r:id="rId48"/>
    <p:sldId id="365" r:id="rId49"/>
    <p:sldId id="366" r:id="rId50"/>
    <p:sldId id="335" r:id="rId51"/>
    <p:sldId id="337" r:id="rId52"/>
    <p:sldId id="338" r:id="rId53"/>
    <p:sldId id="352" r:id="rId54"/>
    <p:sldId id="347" r:id="rId55"/>
    <p:sldId id="343" r:id="rId56"/>
    <p:sldId id="361" r:id="rId57"/>
    <p:sldId id="369" r:id="rId58"/>
    <p:sldId id="346" r:id="rId59"/>
    <p:sldId id="344" r:id="rId60"/>
    <p:sldId id="375" r:id="rId61"/>
    <p:sldId id="373" r:id="rId62"/>
    <p:sldId id="374" r:id="rId63"/>
    <p:sldId id="353" r:id="rId64"/>
    <p:sldId id="298" r:id="rId65"/>
    <p:sldId id="300" r:id="rId66"/>
    <p:sldId id="305" r:id="rId67"/>
    <p:sldId id="301" r:id="rId68"/>
    <p:sldId id="310" r:id="rId69"/>
    <p:sldId id="355" r:id="rId70"/>
    <p:sldId id="311" r:id="rId71"/>
    <p:sldId id="312" r:id="rId72"/>
    <p:sldId id="341" r:id="rId73"/>
    <p:sldId id="297" r:id="rId74"/>
    <p:sldId id="342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3333CC"/>
    <a:srgbClr val="00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176" autoAdjust="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22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47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946775" y="0"/>
            <a:ext cx="911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2646363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9363"/>
            <a:ext cx="704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42075" y="8869363"/>
            <a:ext cx="415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44067D47-B827-47AA-B41E-890A58A1FF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53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EAF9F-CEA3-4248-82ED-B3FB62FAC6DD}" type="slidenum">
              <a:rPr lang="en-US"/>
              <a:pPr/>
              <a:t>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A5C50-E290-4B75-89DA-4073ABD43533}" type="slidenum">
              <a:rPr lang="en-US"/>
              <a:pPr/>
              <a:t>44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D1205-D5A1-4111-914A-AC542FD4D44B}" type="slidenum">
              <a:rPr lang="en-US"/>
              <a:pPr/>
              <a:t>45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12EE3-1B9C-47D8-A2D1-BA7BD0D2D186}" type="slidenum">
              <a:rPr lang="en-US"/>
              <a:pPr/>
              <a:t>46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6FD47-E32E-4FBD-A62D-CA758C4FDCEF}" type="slidenum">
              <a:rPr lang="en-US"/>
              <a:pPr/>
              <a:t>47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0C302-29A5-4A6B-8A08-AC580780BAC7}" type="slidenum">
              <a:rPr lang="en-US"/>
              <a:pPr/>
              <a:t>48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85E2C-6AAB-437D-B9DC-A3FEB5DEDDD2}" type="slidenum">
              <a:rPr lang="en-US"/>
              <a:pPr/>
              <a:t>50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A7BFA-5F88-4906-BE6A-A4B202E9EE37}" type="slidenum">
              <a:rPr lang="en-US"/>
              <a:pPr/>
              <a:t>51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9C3BC-68A9-45CF-A11C-1405BD1D3BCA}" type="slidenum">
              <a:rPr lang="en-US"/>
              <a:pPr/>
              <a:t>53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226AF6-E676-4658-8BFC-AB55C7472F3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464944" y="8867001"/>
            <a:ext cx="393056" cy="276999"/>
          </a:xfrm>
          <a:ln/>
        </p:spPr>
        <p:txBody>
          <a:bodyPr/>
          <a:lstStyle/>
          <a:p>
            <a:fld id="{C5F883F7-6B2B-42C4-A2FC-6F0A4706533C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184731" cy="2769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C0712-25FF-4B0F-BC09-98ADDA205974}" type="slidenum">
              <a:rPr lang="en-US"/>
              <a:pPr/>
              <a:t>9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92588"/>
            <a:ext cx="120015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FD803-C13A-42FF-8214-230C7BC86C46}" type="slidenum">
              <a:rPr lang="en-US"/>
              <a:pPr/>
              <a:t>12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FDAA6-C12F-47C8-81F3-305C15F3736E}" type="slidenum">
              <a:rPr lang="en-US"/>
              <a:pPr/>
              <a:t>14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86DCA1-E60D-44AC-ABA7-5A10B22E71C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18A87-AD37-4459-A8B6-C12688386013}" type="slidenum">
              <a:rPr lang="en-US"/>
              <a:pPr/>
              <a:t>24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991286-A3AE-4A3B-97C3-844CC416EE2A}" type="slidenum">
              <a:rPr lang="en-US" sz="1200">
                <a:solidFill>
                  <a:prstClr val="black"/>
                </a:solidFill>
                <a:latin typeface="Times" charset="0"/>
              </a:rPr>
              <a:pPr/>
              <a:t>40</a:t>
            </a:fld>
            <a:endParaRPr lang="en-US" sz="120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6353B-5629-4601-A73F-ADBF256063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4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1E82F-8887-46E9-8910-DE6C802686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531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9F36-0A0F-47E6-8C00-C59B4A3E9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722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BC46-3097-4245-8468-B211DDCC2A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956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86F2-B9FF-4724-A1AC-F24EF16D9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092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D14DE-3C36-46CA-BA55-AF44BCDAB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495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06346-AD49-4FDC-9EA3-E649EDA82B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176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D459-F77A-4548-8450-5B5AA64F2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625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0CA5-E013-41B9-9586-72CEA985C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762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5B9E-C94B-440E-92AA-8D77440F3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828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18F1-F5C5-40B3-90CF-D5168D56E9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937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6BD6-719A-4C6C-8DF2-361039AEFF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6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5442F-B70E-4D9B-81F6-8CBCAE330B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629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0B81-4740-459B-B3CA-652959917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040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9F36-0A0F-47E6-8C00-C59B4A3E9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477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BC46-3097-4245-8468-B211DDCC2A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998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86F2-B9FF-4724-A1AC-F24EF16D9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62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D14DE-3C36-46CA-BA55-AF44BCDAB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726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06346-AD49-4FDC-9EA3-E649EDA82B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083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D459-F77A-4548-8450-5B5AA64F2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1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0CA5-E013-41B9-9586-72CEA985C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466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5B9E-C94B-440E-92AA-8D77440F3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838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18F1-F5C5-40B3-90CF-D5168D56E9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50A47-52C8-4912-8484-2D81D5ADC6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AC512-7ECB-4F76-92C9-0D42E363AF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385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6BD6-719A-4C6C-8DF2-361039AEFF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908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0B81-4740-459B-B3CA-652959917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361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9F36-0A0F-47E6-8C00-C59B4A3E9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033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BC46-3097-4245-8468-B211DDCC2A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661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86F2-B9FF-4724-A1AC-F24EF16D9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352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D14DE-3C36-46CA-BA55-AF44BCDAB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793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06346-AD49-4FDC-9EA3-E649EDA82B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948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D459-F77A-4548-8450-5B5AA64F2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385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0CA5-E013-41B9-9586-72CEA985C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553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5B9E-C94B-440E-92AA-8D77440F3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7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B135-3405-4564-95A0-A3FBD52C07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67BF-C568-40EE-B23D-A1ED6F8DC5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027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18F1-F5C5-40B3-90CF-D5168D56E9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059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6BD6-719A-4C6C-8DF2-361039AEFF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336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0B81-4740-459B-B3CA-652959917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937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9F36-0A0F-47E6-8C00-C59B4A3E9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899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BC46-3097-4245-8468-B211DDCC2A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942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86F2-B9FF-4724-A1AC-F24EF16D9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0150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D14DE-3C36-46CA-BA55-AF44BCDAB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228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06346-AD49-4FDC-9EA3-E649EDA82B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128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D459-F77A-4548-8450-5B5AA64F2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590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0CA5-E013-41B9-9586-72CEA985C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0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316A-9DAC-4C9D-BFD7-A3FC401E93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741C-8302-407C-B8E1-FBF1FD4491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9730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5B9E-C94B-440E-92AA-8D77440F3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62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18F1-F5C5-40B3-90CF-D5168D56E9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992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6BD6-719A-4C6C-8DF2-361039AEFF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2892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0B81-4740-459B-B3CA-652959917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566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9F36-0A0F-47E6-8C00-C59B4A3E9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7395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BC46-3097-4245-8468-B211DDCC2A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339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86F2-B9FF-4724-A1AC-F24EF16D9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2329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D14DE-3C36-46CA-BA55-AF44BCDAB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76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06346-AD49-4FDC-9EA3-E649EDA82B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538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D459-F77A-4548-8450-5B5AA64F2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29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2FA12-7E9F-41F5-BBA7-E3C31D7C01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2A543-FB69-4C18-8A43-449D977C0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280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0CA5-E013-41B9-9586-72CEA985C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8980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5B9E-C94B-440E-92AA-8D77440F3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241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18F1-F5C5-40B3-90CF-D5168D56E9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5051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6BD6-719A-4C6C-8DF2-361039AEFF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36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0B81-4740-459B-B3CA-652959917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341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9F36-0A0F-47E6-8C00-C59B4A3E9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267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BC46-3097-4245-8468-B211DDCC2A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18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86F2-B9FF-4724-A1AC-F24EF16D9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2973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D14DE-3C36-46CA-BA55-AF44BCDAB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225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06346-AD49-4FDC-9EA3-E649EDA82B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7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8B6D1-F2BC-45BC-BDB3-EE13C308FA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BC560-BC40-443A-9EAC-4DE731BE1A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0776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D459-F77A-4548-8450-5B5AA64F2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491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0CA5-E013-41B9-9586-72CEA985C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4667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5B9E-C94B-440E-92AA-8D77440F3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4661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18F1-F5C5-40B3-90CF-D5168D56E9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95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6BD6-719A-4C6C-8DF2-361039AEFF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2905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0B81-4740-459B-B3CA-652959917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869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36128-040B-4653-BC08-0638ED74B8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755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4D78B-FF7E-4467-8AC6-1A2A6ABBFC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187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AFFE3-324B-4F2F-9069-E3091A9CEFE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5907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45EAB-B0F0-4DA8-96CE-1073F930E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2366-CD17-4E73-8E40-57A736A6BF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EF77-C153-44C7-BAE0-B8500E3AD6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0260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6CCB8-05B9-4D44-A2EC-1DA1057878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6686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65CF2-5F82-44D6-A7B2-66CF4648E4B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4126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A87D4-74DE-489F-93F8-E6D9D3990A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1587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DE44D-5E77-44A0-9C48-15EE1725A2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7232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95F59-1841-46A2-B44F-9B71A9AD03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6649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C7021-5158-43F4-A2B5-450FC750DBA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2828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C72B5-51F4-41FE-90E9-2A1AD42A16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8094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36128-040B-4653-BC08-0638ED74B8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159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4D78B-FF7E-4467-8AC6-1A2A6ABBFC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9545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AFFE3-324B-4F2F-9069-E3091A9CEFE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94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C679-B441-4918-B6B9-3A5C310D09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E8BA1-FB87-459E-8300-3FC4DBB251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6492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45EAB-B0F0-4DA8-96CE-1073F930E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6425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6CCB8-05B9-4D44-A2EC-1DA1057878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7880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65CF2-5F82-44D6-A7B2-66CF4648E4B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796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A87D4-74DE-489F-93F8-E6D9D3990A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908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DE44D-5E77-44A0-9C48-15EE1725A2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9865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95F59-1841-46A2-B44F-9B71A9AD03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4548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C7021-5158-43F4-A2B5-450FC750DBA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281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C72B5-51F4-41FE-90E9-2A1AD42A16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509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70E44-133D-41B6-A509-C81950F9E2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1157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B47EA-804D-4AB5-A4C2-218ECC5688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4399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429E-9FEB-47CB-9572-9482B07455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CDC1-F0C0-40E2-BD25-4673A84A90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7097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FF1AE-02C9-4EB2-A5D3-70D2E91451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03532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F1313-C20E-4A07-B698-39CEB88BD6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560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9AE50-3CCE-464D-9A1E-06D971FAA6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80232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9A1EC-0BD3-4525-8364-AB6D9D4FFE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71105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22E47-3D19-499B-9CD4-311A93083D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90192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59007-26EF-484F-8E92-4E0E9CB73D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44549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DDAB1-3062-47DB-91ED-1D6DAB5F37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59961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4A4D8-63FD-4859-AD15-908265CCD2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43068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F07C-0837-4E16-892B-EBBB85BB1A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96981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63A9C8-0B09-4123-A2CB-497D32D217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135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F935B-7E88-4679-AB4F-10FB562207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72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AE6A-040F-4C28-A6C6-204E9B0B4E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E8D59-8B47-4582-A00B-7D4C5AC7C2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8002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418FA-56D7-49E1-B774-CA6B60960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8299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0E517-7724-4725-A71E-791145C6C5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4814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E5F5-EB5A-4567-B862-EDCDEF93E1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5139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5248D-01E8-46C7-9DD2-5330D2131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3305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BE495-DEDF-4ECB-8070-95C1516358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3080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7B795-B54F-4AC8-9413-5379DD849C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611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98F18-43D0-4593-BC1D-BAEADC472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0011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764E6-8969-4B48-8FC5-E7378E11F5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9272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79A5D-54EE-425E-9677-018CDACEF8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0903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ACC35-B862-416F-A81F-A2E4BF2A9D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79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C268-DC28-47A0-976B-D895375356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F882-FF10-4686-A2FC-DC84ACEAB4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7153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378E6-5BDC-492C-AABD-A0785547A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745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418FA-56D7-49E1-B774-CA6B60960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0487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0E517-7724-4725-A71E-791145C6C5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8778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E5F5-EB5A-4567-B862-EDCDEF93E1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2590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5248D-01E8-46C7-9DD2-5330D2131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4744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BE495-DEDF-4ECB-8070-95C1516358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5055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7B795-B54F-4AC8-9413-5379DD849C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7501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98F18-43D0-4593-BC1D-BAEADC472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687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764E6-8969-4B48-8FC5-E7378E11F5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1998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79A5D-54EE-425E-9677-018CDACEF8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48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20678-2267-4CF2-8D7E-4DFFF2B395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55EA5-0BF8-4047-AEB1-4804139A09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5525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ACC35-B862-416F-A81F-A2E4BF2A9D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048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378E6-5BDC-492C-AABD-A0785547A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3302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328C-CE2C-4C28-92BE-7D18323BB9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7838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7FC74-FECB-46E6-91F0-DC7137632A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0354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987EC-AEE2-4EE8-A284-334C4AC876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8625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DF883-CE71-47AF-B0B7-E20D84894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0801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62BBB-9684-45BD-8563-626F1A6A6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7614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E47C4-55D8-42EB-B91B-43338228C9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5057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3A2D4-F34D-4418-88E1-B4FDEBA61E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4512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FEFD3-774A-4E9C-863B-9D65B27FB2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18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6353B-5629-4601-A73F-ADBF2560632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693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57EEA-FB95-4E9C-B85E-587273F603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5412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5D4A2-19C5-4D56-B11E-F26765C1FE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6902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463C5-9181-4577-B402-B545EEBA97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58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F935B-7E88-4679-AB4F-10FB562207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83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C9B4E-6606-433C-8F93-44244D19CB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9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18AC5-1498-4535-963D-BFE65AEB06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32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43E1B-94E4-4C34-B27F-0281B9AE78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44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82017-9129-44C3-A59F-D9C64AA8A5A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90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AB2A4-8F42-4DEA-A441-EDD6DC68BE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5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C9B4E-6606-433C-8F93-44244D19CB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24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C8CF9-16D1-4CD3-AC18-935CC43D9B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3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69EC9-DA49-4E0C-AAD9-37E548455B4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81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1E82F-8887-46E9-8910-DE6C8026860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14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5442F-B70E-4D9B-81F6-8CBCAE330B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69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6353B-5629-4601-A73F-ADBF2560632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6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F935B-7E88-4679-AB4F-10FB562207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83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C9B4E-6606-433C-8F93-44244D19CB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9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18AC5-1498-4535-963D-BFE65AEB06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32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43E1B-94E4-4C34-B27F-0281B9AE78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44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82017-9129-44C3-A59F-D9C64AA8A5A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9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18AC5-1498-4535-963D-BFE65AEB06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33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AB2A4-8F42-4DEA-A441-EDD6DC68BE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57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C8CF9-16D1-4CD3-AC18-935CC43D9B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3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69EC9-DA49-4E0C-AAD9-37E548455B4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81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1E82F-8887-46E9-8910-DE6C8026860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14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5442F-B70E-4D9B-81F6-8CBCAE330B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69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6353B-5629-4601-A73F-ADBF2560632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6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F935B-7E88-4679-AB4F-10FB562207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83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C9B4E-6606-433C-8F93-44244D19CB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9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18AC5-1498-4535-963D-BFE65AEB06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32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43E1B-94E4-4C34-B27F-0281B9AE78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4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43E1B-94E4-4C34-B27F-0281B9AE7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401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82017-9129-44C3-A59F-D9C64AA8A5A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904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AB2A4-8F42-4DEA-A441-EDD6DC68BE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572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C8CF9-16D1-4CD3-AC18-935CC43D9B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3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69EC9-DA49-4E0C-AAD9-37E548455B4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81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1E82F-8887-46E9-8910-DE6C8026860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14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5442F-B70E-4D9B-81F6-8CBCAE330B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692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9F36-0A0F-47E6-8C00-C59B4A3E9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036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BC46-3097-4245-8468-B211DDCC2A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427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86F2-B9FF-4724-A1AC-F24EF16D9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556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D14DE-3C36-46CA-BA55-AF44BCDAB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82017-9129-44C3-A59F-D9C64AA8A5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415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06346-AD49-4FDC-9EA3-E649EDA82B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42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D459-F77A-4548-8450-5B5AA64F2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325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0CA5-E013-41B9-9586-72CEA985C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084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5B9E-C94B-440E-92AA-8D77440F3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858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18F1-F5C5-40B3-90CF-D5168D56E9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182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6BD6-719A-4C6C-8DF2-361039AEFF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004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0B81-4740-459B-B3CA-652959917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32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9F36-0A0F-47E6-8C00-C59B4A3E9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452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BC46-3097-4245-8468-B211DDCC2A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70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86F2-B9FF-4724-A1AC-F24EF16D9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0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AB2A4-8F42-4DEA-A441-EDD6DC68BE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427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D14DE-3C36-46CA-BA55-AF44BCDAB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058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06346-AD49-4FDC-9EA3-E649EDA82B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708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D459-F77A-4548-8450-5B5AA64F2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73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0CA5-E013-41B9-9586-72CEA985C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708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5B9E-C94B-440E-92AA-8D77440F3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314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18F1-F5C5-40B3-90CF-D5168D56E9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861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6BD6-719A-4C6C-8DF2-361039AEFF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653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0B81-4740-459B-B3CA-652959917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999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9F36-0A0F-47E6-8C00-C59B4A3E9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221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BC46-3097-4245-8468-B211DDCC2A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7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C8CF9-16D1-4CD3-AC18-935CC43D9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926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86F2-B9FF-4724-A1AC-F24EF16D9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62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D14DE-3C36-46CA-BA55-AF44BCDAB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07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06346-AD49-4FDC-9EA3-E649EDA82B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7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D459-F77A-4548-8450-5B5AA64F2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487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0CA5-E013-41B9-9586-72CEA985C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087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5B9E-C94B-440E-92AA-8D77440F3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232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18F1-F5C5-40B3-90CF-D5168D56E9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365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6BD6-719A-4C6C-8DF2-361039AEFF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416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0B81-4740-459B-B3CA-652959917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040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9F36-0A0F-47E6-8C00-C59B4A3E9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4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69EC9-DA49-4E0C-AAD9-37E548455B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41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BC46-3097-4245-8468-B211DDCC2A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444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86F2-B9FF-4724-A1AC-F24EF16D9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631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D14DE-3C36-46CA-BA55-AF44BCDAB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112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06346-AD49-4FDC-9EA3-E649EDA82B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30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D459-F77A-4548-8450-5B5AA64F2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940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0CA5-E013-41B9-9586-72CEA985C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20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5B9E-C94B-440E-92AA-8D77440F3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281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18F1-F5C5-40B3-90CF-D5168D56E9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25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6BD6-719A-4C6C-8DF2-361039AEFF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518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0B81-4740-459B-B3CA-652959917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/>
            </a:lvl1pPr>
          </a:lstStyle>
          <a:p>
            <a:fld id="{9B8D04DA-5563-4151-B113-06DF9A6A9BB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fld id="{1C86FCAE-9EDE-4EC2-A53E-AD00F9FC742D}" type="slidenum">
              <a:rPr lang="en-US">
                <a:solidFill>
                  <a:srgbClr val="000000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6718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346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fld id="{1C86FCAE-9EDE-4EC2-A53E-AD00F9FC742D}" type="slidenum">
              <a:rPr lang="en-US">
                <a:solidFill>
                  <a:srgbClr val="000000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6718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344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fld id="{1C86FCAE-9EDE-4EC2-A53E-AD00F9FC742D}" type="slidenum">
              <a:rPr lang="en-US">
                <a:solidFill>
                  <a:srgbClr val="000000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6718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876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fld id="{1C86FCAE-9EDE-4EC2-A53E-AD00F9FC742D}" type="slidenum">
              <a:rPr lang="en-US">
                <a:solidFill>
                  <a:srgbClr val="000000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6718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93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fld id="{1C86FCAE-9EDE-4EC2-A53E-AD00F9FC742D}" type="slidenum">
              <a:rPr lang="en-US">
                <a:solidFill>
                  <a:srgbClr val="000000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6718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138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fld id="{1C86FCAE-9EDE-4EC2-A53E-AD00F9FC742D}" type="slidenum">
              <a:rPr lang="en-US">
                <a:solidFill>
                  <a:srgbClr val="000000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6718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30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/>
            </a:lvl1pPr>
          </a:lstStyle>
          <a:p>
            <a:fld id="{3D6516CA-3BFB-443D-A514-37DD1481AE1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589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/>
            </a:lvl1pPr>
          </a:lstStyle>
          <a:p>
            <a:fld id="{3D6516CA-3BFB-443D-A514-37DD1481AE1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002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buFontTx/>
              <a:buNone/>
            </a:pPr>
            <a:fld id="{696FE0AA-8930-4DB5-B6FA-EF892014481E}" type="slidenum">
              <a:rPr lang="en-US">
                <a:solidFill>
                  <a:srgbClr val="000000"/>
                </a:solidFill>
              </a:rPr>
              <a:pPr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3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fld id="{B6EFAE61-3FDA-4401-B1CE-51C8E9650068}" type="slidenum">
              <a:rPr lang="en-US">
                <a:solidFill>
                  <a:srgbClr val="000000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67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282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buFontTx/>
              <a:buNone/>
              <a:defRPr/>
            </a:pPr>
            <a:fld id="{447E07C7-86D9-4820-B618-8A6F68FE49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buFontTx/>
                <a:buNone/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buFontTx/>
              <a:buNone/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buFontTx/>
              <a:buNone/>
              <a:defRPr/>
            </a:pPr>
            <a:fld id="{95FE774E-D4EB-463D-A549-CCB76F6253F0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buFontTx/>
                <a:buNone/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1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fld id="{B6EFAE61-3FDA-4401-B1CE-51C8E9650068}" type="slidenum">
              <a:rPr lang="en-US">
                <a:solidFill>
                  <a:srgbClr val="000000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67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270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fld id="{F9B1A203-6F5F-49CC-8261-C347C655CDA6}" type="slidenum">
              <a:rPr lang="en-US">
                <a:solidFill>
                  <a:srgbClr val="000000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671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98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/>
            </a:lvl1pPr>
          </a:lstStyle>
          <a:p>
            <a:fld id="{9B8D04DA-5563-4151-B113-06DF9A6A9B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13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/>
            </a:lvl1pPr>
          </a:lstStyle>
          <a:p>
            <a:fld id="{9B8D04DA-5563-4151-B113-06DF9A6A9B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13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/>
            </a:lvl1pPr>
          </a:lstStyle>
          <a:p>
            <a:fld id="{9B8D04DA-5563-4151-B113-06DF9A6A9B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13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fld id="{1C86FCAE-9EDE-4EC2-A53E-AD00F9FC742D}" type="slidenum">
              <a:rPr lang="en-US">
                <a:solidFill>
                  <a:srgbClr val="000000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6718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6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fld id="{1C86FCAE-9EDE-4EC2-A53E-AD00F9FC742D}" type="slidenum">
              <a:rPr lang="en-US">
                <a:solidFill>
                  <a:srgbClr val="000000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6718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660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fld id="{1C86FCAE-9EDE-4EC2-A53E-AD00F9FC742D}" type="slidenum">
              <a:rPr lang="en-US">
                <a:solidFill>
                  <a:srgbClr val="000000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6718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797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buFontTx/>
              <a:buNone/>
              <a:defRPr/>
            </a:pPr>
            <a:fld id="{1C86FCAE-9EDE-4EC2-A53E-AD00F9FC742D}" type="slidenum">
              <a:rPr lang="en-US">
                <a:solidFill>
                  <a:srgbClr val="000000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6718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265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2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Arial" charset="0"/>
              </a:rPr>
              <a:t>MEDS371 Systems Neuroscience</a:t>
            </a:r>
          </a:p>
          <a:p>
            <a:pPr algn="ctr" eaLnBrk="1" hangingPunct="1">
              <a:buFontTx/>
              <a:buNone/>
            </a:pPr>
            <a:endParaRPr lang="en-US" sz="2400" b="1" dirty="0">
              <a:solidFill>
                <a:prstClr val="black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Arial" charset="0"/>
              </a:rPr>
              <a:t>Neurochemical </a:t>
            </a:r>
            <a:r>
              <a:rPr lang="en-US" sz="2400" b="1" dirty="0">
                <a:solidFill>
                  <a:prstClr val="black"/>
                </a:solidFill>
                <a:latin typeface="Arial" charset="0"/>
              </a:rPr>
              <a:t>Modulatory Systems</a:t>
            </a:r>
            <a:endParaRPr lang="en-US" sz="2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Degradation of monoamine transmitters</a:t>
            </a:r>
            <a:endParaRPr lang="en-US" sz="2000" dirty="0"/>
          </a:p>
        </p:txBody>
      </p:sp>
      <p:pic>
        <p:nvPicPr>
          <p:cNvPr id="53250" name="Picture 2" descr="http://yalemedlaw.com/wp-content/uploads/2008/04/brain2.png"/>
          <p:cNvPicPr>
            <a:picLocks noChangeAspect="1" noChangeArrowheads="1"/>
          </p:cNvPicPr>
          <p:nvPr/>
        </p:nvPicPr>
        <p:blipFill>
          <a:blip r:embed="rId2" cstate="print"/>
          <a:srcRect r="49786"/>
          <a:stretch>
            <a:fillRect/>
          </a:stretch>
        </p:blipFill>
        <p:spPr bwMode="auto">
          <a:xfrm>
            <a:off x="685800" y="914400"/>
            <a:ext cx="4114800" cy="465253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876800" y="1371600"/>
            <a:ext cx="419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b="1" u="sng" dirty="0"/>
              <a:t>Serotonin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- Diffusion</a:t>
            </a:r>
            <a:endParaRPr lang="en-US" dirty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- High-affinity </a:t>
            </a:r>
            <a:r>
              <a:rPr lang="en-US" dirty="0"/>
              <a:t>re-uptake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- </a:t>
            </a:r>
            <a:r>
              <a:rPr lang="en-US" dirty="0"/>
              <a:t>serotonin transporter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Enzymatic </a:t>
            </a:r>
            <a:r>
              <a:rPr lang="en-US" dirty="0"/>
              <a:t>breakdown</a:t>
            </a:r>
          </a:p>
          <a:p>
            <a:pPr>
              <a:buFontTx/>
              <a:buNone/>
            </a:pPr>
            <a:r>
              <a:rPr lang="en-US" dirty="0" smtClean="0"/>
              <a:t>	- Monoamine </a:t>
            </a:r>
            <a:r>
              <a:rPr lang="en-US" dirty="0"/>
              <a:t>oxidase (MAO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ph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7244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rap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raph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124200" y="90487"/>
            <a:ext cx="3006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Serotonergic </a:t>
            </a:r>
            <a:r>
              <a:rPr lang="en-US" sz="2400" dirty="0">
                <a:solidFill>
                  <a:schemeClr val="bg2"/>
                </a:solidFill>
              </a:rPr>
              <a:t>Pathways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85800" y="5334000"/>
            <a:ext cx="7943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>
                <a:solidFill>
                  <a:schemeClr val="bg2"/>
                </a:solidFill>
              </a:rPr>
              <a:t>Dorsal Raphe Nucleus - innervates </a:t>
            </a:r>
            <a:r>
              <a:rPr lang="en-US" sz="1800" dirty="0" err="1">
                <a:solidFill>
                  <a:schemeClr val="bg2"/>
                </a:solidFill>
              </a:rPr>
              <a:t>neocortex</a:t>
            </a:r>
            <a:r>
              <a:rPr lang="en-US" sz="1800" dirty="0">
                <a:solidFill>
                  <a:schemeClr val="bg2"/>
                </a:solidFill>
              </a:rPr>
              <a:t>, thalamus, striatum, </a:t>
            </a:r>
            <a:r>
              <a:rPr lang="en-US" sz="1800" dirty="0" err="1">
                <a:solidFill>
                  <a:schemeClr val="bg2"/>
                </a:solidFill>
              </a:rPr>
              <a:t>substantia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nigra</a:t>
            </a:r>
            <a:endParaRPr lang="en-US" sz="18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sz="1800" dirty="0">
                <a:solidFill>
                  <a:schemeClr val="bg2"/>
                </a:solidFill>
              </a:rPr>
              <a:t>Median Raphe Nucleus - hippocampus, limbic structures</a:t>
            </a:r>
          </a:p>
          <a:p>
            <a:pPr>
              <a:buFontTx/>
              <a:buNone/>
            </a:pPr>
            <a:endParaRPr lang="en-US" sz="18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sz="1800" dirty="0">
                <a:solidFill>
                  <a:schemeClr val="bg2"/>
                </a:solidFill>
              </a:rPr>
              <a:t>Caudal raphe groups (</a:t>
            </a:r>
            <a:r>
              <a:rPr lang="en-US" sz="1800" dirty="0" err="1">
                <a:solidFill>
                  <a:schemeClr val="bg2"/>
                </a:solidFill>
              </a:rPr>
              <a:t>magnus</a:t>
            </a:r>
            <a:r>
              <a:rPr lang="en-US" sz="1800" dirty="0">
                <a:solidFill>
                  <a:schemeClr val="bg2"/>
                </a:solidFill>
              </a:rPr>
              <a:t>, </a:t>
            </a:r>
            <a:r>
              <a:rPr lang="en-US" sz="1800" dirty="0" err="1">
                <a:solidFill>
                  <a:schemeClr val="bg2"/>
                </a:solidFill>
              </a:rPr>
              <a:t>pallidus</a:t>
            </a:r>
            <a:r>
              <a:rPr lang="en-US" sz="1800" dirty="0">
                <a:solidFill>
                  <a:schemeClr val="bg2"/>
                </a:solidFill>
              </a:rPr>
              <a:t>, </a:t>
            </a:r>
            <a:r>
              <a:rPr lang="en-US" sz="1800" dirty="0" err="1">
                <a:solidFill>
                  <a:schemeClr val="bg2"/>
                </a:solidFill>
              </a:rPr>
              <a:t>obscurus</a:t>
            </a:r>
            <a:r>
              <a:rPr lang="en-US" sz="1800" dirty="0">
                <a:solidFill>
                  <a:schemeClr val="bg2"/>
                </a:solidFill>
              </a:rPr>
              <a:t>) - medulla, spinal cord, cerebellum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uroscience5e-Fig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1638"/>
            <a:ext cx="8531225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d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15321" r="52084" b="50049"/>
          <a:stretch>
            <a:fillRect/>
          </a:stretch>
        </p:blipFill>
        <p:spPr bwMode="auto">
          <a:xfrm>
            <a:off x="4495800" y="1447800"/>
            <a:ext cx="4419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920875" y="304800"/>
            <a:ext cx="543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>
                <a:solidFill>
                  <a:schemeClr val="bg2"/>
                </a:solidFill>
              </a:rPr>
              <a:t>Example firing pattern of a single serotonin neuron</a:t>
            </a:r>
            <a:r>
              <a:rPr lang="en-US"/>
              <a:t> </a:t>
            </a:r>
          </a:p>
        </p:txBody>
      </p:sp>
      <p:pic>
        <p:nvPicPr>
          <p:cNvPr id="46086" name="Picture 6" descr="d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6" t="15321" r="12279" b="50049"/>
          <a:stretch>
            <a:fillRect/>
          </a:stretch>
        </p:blipFill>
        <p:spPr bwMode="auto">
          <a:xfrm>
            <a:off x="228600" y="1447800"/>
            <a:ext cx="4343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7" descr="d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49951" r="52084" b="16582"/>
          <a:stretch>
            <a:fillRect/>
          </a:stretch>
        </p:blipFill>
        <p:spPr bwMode="auto">
          <a:xfrm>
            <a:off x="228600" y="4130675"/>
            <a:ext cx="4419600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d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6" t="48988" r="12279" b="16582"/>
          <a:stretch>
            <a:fillRect/>
          </a:stretch>
        </p:blipFill>
        <p:spPr bwMode="auto">
          <a:xfrm>
            <a:off x="4572000" y="4054475"/>
            <a:ext cx="4343400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rn dog poly"/>
          <p:cNvPicPr>
            <a:picLocks noChangeAspect="1" noChangeArrowheads="1"/>
          </p:cNvPicPr>
          <p:nvPr/>
        </p:nvPicPr>
        <p:blipFill>
          <a:blip r:embed="rId2" cstate="print"/>
          <a:srcRect l="7915" r="3946"/>
          <a:stretch>
            <a:fillRect/>
          </a:stretch>
        </p:blipFill>
        <p:spPr bwMode="auto">
          <a:xfrm>
            <a:off x="1143000" y="762000"/>
            <a:ext cx="6781800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509588" y="152400"/>
            <a:ext cx="769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Serotonergic neurons are not specifically responsive to stress </a:t>
            </a:r>
          </a:p>
        </p:txBody>
      </p:sp>
    </p:spTree>
    <p:extLst>
      <p:ext uri="{BB962C8B-B14F-4D97-AF65-F5344CB8AC3E}">
        <p14:creationId xmlns:p14="http://schemas.microsoft.com/office/powerpoint/2010/main" val="4501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drn f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43021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58747" y="228600"/>
            <a:ext cx="78598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Serotonin neurons are activated during stereotyped motor behavior </a:t>
            </a:r>
          </a:p>
        </p:txBody>
      </p:sp>
    </p:spTree>
    <p:extLst>
      <p:ext uri="{BB962C8B-B14F-4D97-AF65-F5344CB8AC3E}">
        <p14:creationId xmlns:p14="http://schemas.microsoft.com/office/powerpoint/2010/main" val="24525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None/>
              <a:defRPr/>
            </a:pPr>
            <a:r>
              <a:rPr lang="en-US" sz="2800" dirty="0">
                <a:solidFill>
                  <a:schemeClr val="bg2"/>
                </a:solidFill>
              </a:rPr>
              <a:t>Serotonin (5-HT) Disorders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Depression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OCD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Anxiety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676400" y="1600200"/>
            <a:ext cx="6400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Norepinephrine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Figure 6.10  The biosynthetic pathway for the catecholamine neurotransmitters</a:t>
            </a:r>
          </a:p>
        </p:txBody>
      </p:sp>
      <p:pic>
        <p:nvPicPr>
          <p:cNvPr id="8195" name="Picture 4" descr="Neurscience5e-Fig-06"/>
          <p:cNvPicPr>
            <a:picLocks noChangeAspect="1" noChangeArrowheads="1"/>
          </p:cNvPicPr>
          <p:nvPr/>
        </p:nvPicPr>
        <p:blipFill>
          <a:blip r:embed="rId3" cstate="print"/>
          <a:srcRect b="4657"/>
          <a:stretch>
            <a:fillRect/>
          </a:stretch>
        </p:blipFill>
        <p:spPr bwMode="auto">
          <a:xfrm>
            <a:off x="3571875" y="457200"/>
            <a:ext cx="2066925" cy="636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05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urscience5e-Fig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14783"/>
            <a:ext cx="5092700" cy="674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0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 Termin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1989"/>
            <a:ext cx="5461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76200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b="1" u="sng" dirty="0" err="1">
                <a:solidFill>
                  <a:schemeClr val="bg2"/>
                </a:solidFill>
              </a:rPr>
              <a:t>Catecholamines</a:t>
            </a:r>
            <a:endParaRPr lang="en-US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	Diffusion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	Enzymatic breakdown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		Monoamine oxidase (MAO) - intra, extra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		Catechol-O-Methyl </a:t>
            </a:r>
            <a:r>
              <a:rPr lang="en-US" dirty="0" err="1">
                <a:solidFill>
                  <a:schemeClr val="bg2"/>
                </a:solidFill>
              </a:rPr>
              <a:t>Transferase</a:t>
            </a:r>
            <a:r>
              <a:rPr lang="en-US" dirty="0">
                <a:solidFill>
                  <a:schemeClr val="bg2"/>
                </a:solidFill>
              </a:rPr>
              <a:t> (COMT) - extra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	High-affinity </a:t>
            </a:r>
            <a:r>
              <a:rPr lang="en-US" dirty="0" smtClean="0">
                <a:solidFill>
                  <a:schemeClr val="bg2"/>
                </a:solidFill>
              </a:rPr>
              <a:t>reuptake  </a:t>
            </a:r>
            <a:r>
              <a:rPr lang="en-US" dirty="0">
                <a:solidFill>
                  <a:schemeClr val="bg2"/>
                </a:solidFill>
              </a:rPr>
              <a:t>- plasma membrane </a:t>
            </a:r>
            <a:r>
              <a:rPr lang="en-US" dirty="0" smtClean="0">
                <a:solidFill>
                  <a:schemeClr val="bg2"/>
                </a:solidFill>
              </a:rPr>
              <a:t>transporters (NET)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renoceptor-Signal_transduk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0"/>
            <a:ext cx="51244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8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1000" y="457200"/>
            <a:ext cx="83637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Arial" charset="0"/>
              </a:rPr>
              <a:t>Norepinephrine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Receptors (same receptors for epinephrine)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· </a:t>
            </a:r>
            <a:r>
              <a:rPr lang="en-US" b="1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alpha</a:t>
            </a:r>
            <a:r>
              <a:rPr lang="en-US" b="1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- increases excitability - activates PLC, IP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3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	  - increase Ca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</a:rPr>
              <a:t>++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decrease K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channel activity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· </a:t>
            </a:r>
            <a:r>
              <a:rPr lang="en-US" b="1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alpha</a:t>
            </a:r>
            <a:r>
              <a:rPr lang="en-US" b="1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- decreases excitability - decrease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cAMP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activates K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channels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	  -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autoreceptor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·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beta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    - increases excitability via increases in AC</a:t>
            </a:r>
          </a:p>
        </p:txBody>
      </p:sp>
      <p:pic>
        <p:nvPicPr>
          <p:cNvPr id="17411" name="Picture 5" descr="06_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815495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3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locus coerul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3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2667000" y="228600"/>
            <a:ext cx="3211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Noradrenergic </a:t>
            </a:r>
            <a:r>
              <a:rPr lang="en-US" sz="2400" dirty="0">
                <a:solidFill>
                  <a:schemeClr val="bg2"/>
                </a:solidFill>
              </a:rPr>
              <a:t>Pathways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21556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0866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0" y="5836395"/>
            <a:ext cx="29290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1" dirty="0" err="1">
                <a:solidFill>
                  <a:schemeClr val="bg2"/>
                </a:solidFill>
              </a:rPr>
              <a:t>PGi</a:t>
            </a:r>
            <a:r>
              <a:rPr lang="en-US" sz="1400" b="1" dirty="0">
                <a:solidFill>
                  <a:schemeClr val="bg2"/>
                </a:solidFill>
              </a:rPr>
              <a:t>: Nucleus </a:t>
            </a:r>
            <a:r>
              <a:rPr lang="en-US" sz="1400" b="1" dirty="0" err="1">
                <a:solidFill>
                  <a:schemeClr val="bg2"/>
                </a:solidFill>
              </a:rPr>
              <a:t>paragigantocellularis</a:t>
            </a:r>
            <a:endParaRPr lang="en-US" sz="1400" b="1" dirty="0">
              <a:solidFill>
                <a:schemeClr val="bg2"/>
              </a:solidFill>
            </a:endParaRPr>
          </a:p>
          <a:p>
            <a:pPr eaLnBrk="1" hangingPunct="1"/>
            <a:r>
              <a:rPr lang="en-US" sz="1400" b="1" dirty="0" err="1">
                <a:solidFill>
                  <a:schemeClr val="bg2"/>
                </a:solidFill>
              </a:rPr>
              <a:t>PrH</a:t>
            </a:r>
            <a:r>
              <a:rPr lang="en-US" sz="1400" b="1" dirty="0">
                <a:solidFill>
                  <a:schemeClr val="bg2"/>
                </a:solidFill>
              </a:rPr>
              <a:t>: </a:t>
            </a:r>
            <a:r>
              <a:rPr lang="en-US" sz="1400" b="1" dirty="0" err="1">
                <a:solidFill>
                  <a:schemeClr val="bg2"/>
                </a:solidFill>
              </a:rPr>
              <a:t>Perirhinal</a:t>
            </a:r>
            <a:r>
              <a:rPr lang="en-US" sz="1400" b="1" dirty="0">
                <a:solidFill>
                  <a:schemeClr val="bg2"/>
                </a:solidFill>
              </a:rPr>
              <a:t> Cortex </a:t>
            </a:r>
          </a:p>
        </p:txBody>
      </p:sp>
    </p:spTree>
    <p:extLst>
      <p:ext uri="{BB962C8B-B14F-4D97-AF65-F5344CB8AC3E}">
        <p14:creationId xmlns:p14="http://schemas.microsoft.com/office/powerpoint/2010/main" val="36743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Very </a:t>
            </a:r>
            <a:r>
              <a:rPr lang="en-US" sz="2800" dirty="0" smtClean="0">
                <a:solidFill>
                  <a:schemeClr val="bg2"/>
                </a:solidFill>
              </a:rPr>
              <a:t>widespread </a:t>
            </a:r>
            <a:r>
              <a:rPr lang="en-US" sz="2800" dirty="0">
                <a:solidFill>
                  <a:schemeClr val="bg2"/>
                </a:solidFill>
              </a:rPr>
              <a:t>projection system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u="sng" dirty="0">
                <a:solidFill>
                  <a:schemeClr val="bg2"/>
                </a:solidFill>
              </a:rPr>
              <a:t>LC is activated by stress and co-ordinates responses</a:t>
            </a:r>
            <a:r>
              <a:rPr lang="en-US" sz="2800" dirty="0">
                <a:solidFill>
                  <a:schemeClr val="bg2"/>
                </a:solidFill>
              </a:rPr>
              <a:t> via projections to thalamus, cortex, hippocampus, amygdala, hypothalamus, autonomic brainstem centers, and the spinal cord</a:t>
            </a:r>
            <a:endParaRPr lang="en-US" sz="2800" u="sng" dirty="0">
              <a:solidFill>
                <a:schemeClr val="bg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u="sng" dirty="0">
                <a:solidFill>
                  <a:schemeClr val="bg2"/>
                </a:solidFill>
              </a:rPr>
              <a:t>Sleep</a:t>
            </a:r>
            <a:r>
              <a:rPr lang="en-US" sz="2800" dirty="0">
                <a:solidFill>
                  <a:schemeClr val="bg2"/>
                </a:solidFill>
              </a:rPr>
              <a:t>: LC activity predicts changes in sleep/wake cycle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u="sng" dirty="0">
                <a:solidFill>
                  <a:schemeClr val="bg2"/>
                </a:solidFill>
              </a:rPr>
              <a:t>Attention/Vigilance: </a:t>
            </a:r>
            <a:r>
              <a:rPr lang="en-US" sz="2800" dirty="0">
                <a:solidFill>
                  <a:schemeClr val="bg2"/>
                </a:solidFill>
              </a:rPr>
              <a:t>LC activated by novel stimuli, and LC activates EEG</a:t>
            </a:r>
            <a:endParaRPr lang="en-US" sz="2800" u="sng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Locus </a:t>
            </a:r>
            <a:r>
              <a:rPr lang="en-US" sz="2800" dirty="0">
                <a:solidFill>
                  <a:schemeClr val="bg2"/>
                </a:solidFill>
              </a:rPr>
              <a:t>Coeruleus/Norepinephrine System</a:t>
            </a:r>
          </a:p>
        </p:txBody>
      </p:sp>
    </p:spTree>
    <p:extLst>
      <p:ext uri="{BB962C8B-B14F-4D97-AF65-F5344CB8AC3E}">
        <p14:creationId xmlns:p14="http://schemas.microsoft.com/office/powerpoint/2010/main" val="32784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lc d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70866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1492250" y="0"/>
            <a:ext cx="630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Noradrenergic neurons are activated during stress </a:t>
            </a:r>
          </a:p>
        </p:txBody>
      </p:sp>
    </p:spTree>
    <p:extLst>
      <p:ext uri="{BB962C8B-B14F-4D97-AF65-F5344CB8AC3E}">
        <p14:creationId xmlns:p14="http://schemas.microsoft.com/office/powerpoint/2010/main" val="28924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lc stess bar"/>
          <p:cNvPicPr>
            <a:picLocks noChangeAspect="1" noChangeArrowheads="1"/>
          </p:cNvPicPr>
          <p:nvPr/>
        </p:nvPicPr>
        <p:blipFill>
          <a:blip r:embed="rId2" cstate="print"/>
          <a:srcRect r="54807"/>
          <a:stretch>
            <a:fillRect/>
          </a:stretch>
        </p:blipFill>
        <p:spPr bwMode="auto">
          <a:xfrm>
            <a:off x="5105400" y="1295400"/>
            <a:ext cx="37988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lc dog b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48006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533694" y="381000"/>
            <a:ext cx="7949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Activity of LC noradrenergic neurons parallels sympathetic activation</a:t>
            </a:r>
          </a:p>
        </p:txBody>
      </p:sp>
    </p:spTree>
    <p:extLst>
      <p:ext uri="{BB962C8B-B14F-4D97-AF65-F5344CB8AC3E}">
        <p14:creationId xmlns:p14="http://schemas.microsoft.com/office/powerpoint/2010/main" val="28322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c cer poly"/>
          <p:cNvPicPr>
            <a:picLocks noChangeAspect="1" noChangeArrowheads="1"/>
          </p:cNvPicPr>
          <p:nvPr/>
        </p:nvPicPr>
        <p:blipFill>
          <a:blip r:embed="rId2" cstate="print"/>
          <a:srcRect l="5292" r="8269"/>
          <a:stretch>
            <a:fillRect/>
          </a:stretch>
        </p:blipFill>
        <p:spPr bwMode="auto">
          <a:xfrm>
            <a:off x="228600" y="533400"/>
            <a:ext cx="39306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lc cfr poly"/>
          <p:cNvPicPr>
            <a:picLocks noChangeAspect="1" noChangeArrowheads="1"/>
          </p:cNvPicPr>
          <p:nvPr/>
        </p:nvPicPr>
        <p:blipFill>
          <a:blip r:embed="rId3" cstate="print"/>
          <a:srcRect l="3572" t="3391" r="17857"/>
          <a:stretch>
            <a:fillRect/>
          </a:stretch>
        </p:blipFill>
        <p:spPr bwMode="auto">
          <a:xfrm>
            <a:off x="4419600" y="3733800"/>
            <a:ext cx="44958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1174066" y="0"/>
            <a:ext cx="6838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Noradrenergic neurons respond to “anxiety-like” conditions</a:t>
            </a:r>
          </a:p>
        </p:txBody>
      </p:sp>
    </p:spTree>
    <p:extLst>
      <p:ext uri="{BB962C8B-B14F-4D97-AF65-F5344CB8AC3E}">
        <p14:creationId xmlns:p14="http://schemas.microsoft.com/office/powerpoint/2010/main" val="39178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" y="533400"/>
            <a:ext cx="88392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Organization of Neurotransmitter Systems in the Brain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b="1" i="1" dirty="0"/>
          </a:p>
          <a:p>
            <a:r>
              <a:rPr lang="en-US" b="1" i="1" dirty="0">
                <a:solidFill>
                  <a:schemeClr val="tx2"/>
                </a:solidFill>
              </a:rPr>
              <a:t>Amino Acid transmitters (</a:t>
            </a:r>
            <a:r>
              <a:rPr lang="en-US" b="1" i="1" dirty="0" err="1">
                <a:solidFill>
                  <a:schemeClr val="tx2"/>
                </a:solidFill>
              </a:rPr>
              <a:t>Glu</a:t>
            </a:r>
            <a:r>
              <a:rPr lang="en-US" b="1" i="1" dirty="0">
                <a:solidFill>
                  <a:schemeClr val="tx2"/>
                </a:solidFill>
              </a:rPr>
              <a:t>, GABA, </a:t>
            </a:r>
            <a:r>
              <a:rPr lang="en-US" b="1" i="1" dirty="0" err="1">
                <a:solidFill>
                  <a:schemeClr val="tx2"/>
                </a:solidFill>
              </a:rPr>
              <a:t>Gly</a:t>
            </a:r>
            <a:r>
              <a:rPr lang="en-US" b="1" i="1" dirty="0">
                <a:solidFill>
                  <a:schemeClr val="tx2"/>
                </a:solidFill>
              </a:rPr>
              <a:t>)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dirty="0"/>
              <a:t>Local circuit neurons - intrinsic processing</a:t>
            </a:r>
          </a:p>
          <a:p>
            <a:r>
              <a:rPr lang="en-US" dirty="0"/>
              <a:t>Projection systems connecting related areas (e.g. </a:t>
            </a:r>
            <a:r>
              <a:rPr lang="en-US" dirty="0" err="1"/>
              <a:t>thalamo</a:t>
            </a:r>
            <a:r>
              <a:rPr lang="en-US" dirty="0"/>
              <a:t>-cortical, cortical-cortical)</a:t>
            </a:r>
          </a:p>
          <a:p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r>
              <a:rPr lang="en-US" b="1" i="1" dirty="0">
                <a:solidFill>
                  <a:schemeClr val="tx2"/>
                </a:solidFill>
              </a:rPr>
              <a:t>Acetylcholine</a:t>
            </a:r>
          </a:p>
          <a:p>
            <a:endParaRPr lang="en-US" i="1" dirty="0"/>
          </a:p>
          <a:p>
            <a:r>
              <a:rPr lang="en-US" dirty="0"/>
              <a:t>Local circuit neurons - striatum</a:t>
            </a:r>
          </a:p>
          <a:p>
            <a:r>
              <a:rPr lang="en-US" dirty="0" err="1"/>
              <a:t>Modulatory</a:t>
            </a:r>
            <a:r>
              <a:rPr lang="en-US" dirty="0"/>
              <a:t> projections</a:t>
            </a:r>
          </a:p>
          <a:p>
            <a:r>
              <a:rPr lang="en-US" dirty="0" smtClean="0"/>
              <a:t>	basal </a:t>
            </a:r>
            <a:r>
              <a:rPr lang="en-US" dirty="0"/>
              <a:t>forebrain </a:t>
            </a:r>
            <a:r>
              <a:rPr lang="en-US" dirty="0" err="1"/>
              <a:t>ACh</a:t>
            </a:r>
            <a:r>
              <a:rPr lang="en-US" dirty="0"/>
              <a:t> neurons </a:t>
            </a:r>
            <a:r>
              <a:rPr lang="en-US" dirty="0">
                <a:cs typeface="Times New Roman" pitchFamily="18" charset="0"/>
              </a:rPr>
              <a:t>→ </a:t>
            </a:r>
            <a:r>
              <a:rPr lang="en-US" dirty="0"/>
              <a:t>hippocampus/cortex</a:t>
            </a:r>
          </a:p>
          <a:p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74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i\Desktop\My Pictures\LC Waterhouse Senso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3" y="378953"/>
            <a:ext cx="46212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800600" y="914400"/>
            <a:ext cx="42481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2"/>
                </a:solidFill>
              </a:rPr>
              <a:t>LC can influence the way in which cortical neurons respond to sensory stimuli.</a:t>
            </a:r>
          </a:p>
          <a:p>
            <a:pPr eaLnBrk="1" hangingPunct="1"/>
            <a:endParaRPr lang="en-US" sz="2000" b="1" dirty="0">
              <a:solidFill>
                <a:schemeClr val="bg2"/>
              </a:solidFill>
            </a:endParaRPr>
          </a:p>
          <a:p>
            <a:pPr eaLnBrk="1" hangingPunct="1"/>
            <a:endParaRPr lang="en-US" sz="2000" b="1" dirty="0">
              <a:solidFill>
                <a:schemeClr val="bg2"/>
              </a:solidFill>
            </a:endParaRPr>
          </a:p>
          <a:p>
            <a:pPr eaLnBrk="1" hangingPunct="1"/>
            <a:r>
              <a:rPr lang="en-US" sz="2000" b="1" dirty="0">
                <a:solidFill>
                  <a:schemeClr val="bg2"/>
                </a:solidFill>
              </a:rPr>
              <a:t>Response of somatosensory </a:t>
            </a:r>
          </a:p>
          <a:p>
            <a:pPr eaLnBrk="1" hangingPunct="1"/>
            <a:r>
              <a:rPr lang="en-US" sz="2000" b="1" dirty="0">
                <a:solidFill>
                  <a:schemeClr val="bg2"/>
                </a:solidFill>
              </a:rPr>
              <a:t>cortical neurons to contralateral</a:t>
            </a:r>
          </a:p>
          <a:p>
            <a:pPr eaLnBrk="1" hangingPunct="1"/>
            <a:r>
              <a:rPr lang="en-US" sz="2000" b="1" dirty="0">
                <a:solidFill>
                  <a:schemeClr val="bg2"/>
                </a:solidFill>
              </a:rPr>
              <a:t>forepaw stimulation. LC was </a:t>
            </a:r>
          </a:p>
          <a:p>
            <a:pPr eaLnBrk="1" hangingPunct="1"/>
            <a:r>
              <a:rPr lang="en-US" sz="2000" b="1" dirty="0">
                <a:solidFill>
                  <a:schemeClr val="bg2"/>
                </a:solidFill>
              </a:rPr>
              <a:t>stimulated at different times with</a:t>
            </a:r>
          </a:p>
          <a:p>
            <a:pPr eaLnBrk="1" hangingPunct="1"/>
            <a:r>
              <a:rPr lang="en-US" sz="2000" b="1" dirty="0">
                <a:solidFill>
                  <a:schemeClr val="bg2"/>
                </a:solidFill>
              </a:rPr>
              <a:t>respect to forepaw stimulation.</a:t>
            </a:r>
          </a:p>
          <a:p>
            <a:pPr eaLnBrk="1" hangingPunct="1"/>
            <a:endParaRPr lang="en-US" sz="2000" b="1" dirty="0">
              <a:solidFill>
                <a:schemeClr val="bg2"/>
              </a:solidFill>
            </a:endParaRPr>
          </a:p>
          <a:p>
            <a:pPr eaLnBrk="1" hangingPunct="1">
              <a:buNone/>
            </a:pPr>
            <a:r>
              <a:rPr lang="en-US" sz="1400" b="1" dirty="0" smtClean="0">
                <a:solidFill>
                  <a:schemeClr val="bg2"/>
                </a:solidFill>
              </a:rPr>
              <a:t>(</a:t>
            </a:r>
            <a:r>
              <a:rPr lang="en-US" sz="1400" b="1" dirty="0">
                <a:solidFill>
                  <a:schemeClr val="bg2"/>
                </a:solidFill>
              </a:rPr>
              <a:t>Waterhouse et al., Brain </a:t>
            </a:r>
            <a:r>
              <a:rPr lang="en-US" sz="1400" b="1" dirty="0" smtClean="0">
                <a:solidFill>
                  <a:schemeClr val="bg2"/>
                </a:solidFill>
              </a:rPr>
              <a:t>Research, 790</a:t>
            </a:r>
            <a:r>
              <a:rPr lang="en-US" sz="1400" b="1" dirty="0">
                <a:solidFill>
                  <a:schemeClr val="bg2"/>
                </a:solidFill>
              </a:rPr>
              <a:t>: 33-44.)</a:t>
            </a:r>
          </a:p>
        </p:txBody>
      </p:sp>
    </p:spTree>
    <p:extLst>
      <p:ext uri="{BB962C8B-B14F-4D97-AF65-F5344CB8AC3E}">
        <p14:creationId xmlns:p14="http://schemas.microsoft.com/office/powerpoint/2010/main" val="36743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u="sng" dirty="0" err="1">
                <a:solidFill>
                  <a:schemeClr val="bg2"/>
                </a:solidFill>
              </a:rPr>
              <a:t>Tricyclics</a:t>
            </a:r>
            <a:r>
              <a:rPr lang="en-US" sz="2800" u="sng" dirty="0">
                <a:solidFill>
                  <a:schemeClr val="bg2"/>
                </a:solidFill>
              </a:rPr>
              <a:t>: </a:t>
            </a:r>
            <a:r>
              <a:rPr lang="en-US" sz="2800" dirty="0">
                <a:solidFill>
                  <a:schemeClr val="bg2"/>
                </a:solidFill>
              </a:rPr>
              <a:t>Block re-uptake of NE and 5HT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u="sng" dirty="0">
                <a:solidFill>
                  <a:schemeClr val="bg2"/>
                </a:solidFill>
              </a:rPr>
              <a:t>MAO inhibitors</a:t>
            </a:r>
            <a:r>
              <a:rPr lang="en-US" sz="2800" dirty="0">
                <a:solidFill>
                  <a:schemeClr val="bg2"/>
                </a:solidFill>
              </a:rPr>
              <a:t>: Inhibit enzymatic degradation of the monoamine by monoamine oxidase (MAO)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u="sng" dirty="0">
                <a:solidFill>
                  <a:schemeClr val="bg2"/>
                </a:solidFill>
              </a:rPr>
              <a:t>Selective 5-HT and NE re-uptake inhibitors: The popular SSRIs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None/>
              <a:defRPr/>
            </a:pPr>
            <a:r>
              <a:rPr lang="en-US" sz="2800" dirty="0">
                <a:solidFill>
                  <a:schemeClr val="bg2"/>
                </a:solidFill>
              </a:rPr>
              <a:t>Antidepressants</a:t>
            </a:r>
          </a:p>
        </p:txBody>
      </p:sp>
    </p:spTree>
    <p:extLst>
      <p:ext uri="{BB962C8B-B14F-4D97-AF65-F5344CB8AC3E}">
        <p14:creationId xmlns:p14="http://schemas.microsoft.com/office/powerpoint/2010/main" val="26805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980447" y="2819400"/>
            <a:ext cx="489284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None/>
            </a:pP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smtClean="0">
                <a:solidFill>
                  <a:schemeClr val="bg2"/>
                </a:solidFill>
              </a:rPr>
              <a:t>- Antidepressants acutely increase </a:t>
            </a:r>
            <a:r>
              <a:rPr lang="en-US" sz="1600" dirty="0">
                <a:solidFill>
                  <a:schemeClr val="bg2"/>
                </a:solidFill>
              </a:rPr>
              <a:t>NE and/or </a:t>
            </a:r>
            <a:r>
              <a:rPr lang="en-US" sz="1600" dirty="0" smtClean="0">
                <a:solidFill>
                  <a:schemeClr val="bg2"/>
                </a:solidFill>
              </a:rPr>
              <a:t>5-HT</a:t>
            </a:r>
          </a:p>
          <a:p>
            <a:pPr marL="0" indent="0" eaLnBrk="1" hangingPunct="1">
              <a:buNone/>
            </a:pPr>
            <a:r>
              <a:rPr lang="en-US" sz="1600" dirty="0" smtClean="0">
                <a:solidFill>
                  <a:schemeClr val="bg2"/>
                </a:solidFill>
              </a:rPr>
              <a:t>concentrations </a:t>
            </a:r>
            <a:r>
              <a:rPr lang="en-US" sz="1600" dirty="0">
                <a:solidFill>
                  <a:schemeClr val="bg2"/>
                </a:solidFill>
              </a:rPr>
              <a:t>in </a:t>
            </a:r>
            <a:r>
              <a:rPr lang="en-US" sz="1600" dirty="0" smtClean="0">
                <a:solidFill>
                  <a:schemeClr val="bg2"/>
                </a:solidFill>
              </a:rPr>
              <a:t>synapse via reuptake blockade.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chemeClr val="bg2"/>
              </a:solidFill>
            </a:endParaRPr>
          </a:p>
          <a:p>
            <a:pPr marL="0" indent="0" eaLnBrk="1" hangingPunct="1">
              <a:buNone/>
            </a:pPr>
            <a:r>
              <a:rPr lang="en-US" sz="1600" dirty="0" smtClean="0">
                <a:solidFill>
                  <a:schemeClr val="bg2"/>
                </a:solidFill>
              </a:rPr>
              <a:t>- Feedback inhibition via </a:t>
            </a:r>
            <a:r>
              <a:rPr lang="en-US" sz="1600" dirty="0" err="1" smtClean="0">
                <a:solidFill>
                  <a:schemeClr val="bg2"/>
                </a:solidFill>
              </a:rPr>
              <a:t>autoreceptors</a:t>
            </a:r>
            <a:r>
              <a:rPr lang="en-US" sz="1600" dirty="0" smtClean="0">
                <a:solidFill>
                  <a:schemeClr val="bg2"/>
                </a:solidFill>
              </a:rPr>
              <a:t> decreases firing rate and release probability. Signaling still </a:t>
            </a:r>
            <a:r>
              <a:rPr lang="en-US" sz="1600" dirty="0">
                <a:solidFill>
                  <a:schemeClr val="bg2"/>
                </a:solidFill>
              </a:rPr>
              <a:t>depressed</a:t>
            </a:r>
            <a:r>
              <a:rPr lang="en-US" sz="1600" dirty="0" smtClean="0">
                <a:solidFill>
                  <a:schemeClr val="bg2"/>
                </a:solidFill>
              </a:rPr>
              <a:t>.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chemeClr val="bg2"/>
              </a:solidFill>
            </a:endParaRPr>
          </a:p>
          <a:p>
            <a:pPr marL="0" indent="0" eaLnBrk="1" hangingPunct="1">
              <a:buNone/>
            </a:pP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smtClean="0">
                <a:solidFill>
                  <a:schemeClr val="bg2"/>
                </a:solidFill>
              </a:rPr>
              <a:t>- With chronic treatment, t</a:t>
            </a:r>
            <a:r>
              <a:rPr lang="en-US" sz="1600" dirty="0" smtClean="0">
                <a:solidFill>
                  <a:schemeClr val="bg2"/>
                </a:solidFill>
                <a:cs typeface="Times New Roman" pitchFamily="18" charset="0"/>
              </a:rPr>
              <a:t>olerance </a:t>
            </a:r>
            <a:r>
              <a:rPr lang="en-US" sz="1600" dirty="0">
                <a:solidFill>
                  <a:schemeClr val="bg2"/>
                </a:solidFill>
                <a:cs typeface="Times New Roman" pitchFamily="18" charset="0"/>
              </a:rPr>
              <a:t>develops to this </a:t>
            </a:r>
            <a:r>
              <a:rPr lang="en-US" sz="1600" dirty="0" smtClean="0">
                <a:solidFill>
                  <a:schemeClr val="bg2"/>
                </a:solidFill>
                <a:cs typeface="Times New Roman" pitchFamily="18" charset="0"/>
              </a:rPr>
              <a:t>effect – </a:t>
            </a:r>
            <a:r>
              <a:rPr lang="en-US" sz="1600" dirty="0" err="1" smtClean="0">
                <a:solidFill>
                  <a:schemeClr val="bg2"/>
                </a:solidFill>
                <a:cs typeface="Times New Roman" pitchFamily="18" charset="0"/>
              </a:rPr>
              <a:t>autoreceptor</a:t>
            </a:r>
            <a:r>
              <a:rPr lang="en-US" sz="1600" dirty="0" smtClean="0">
                <a:solidFill>
                  <a:schemeClr val="bg2"/>
                </a:solidFill>
                <a:cs typeface="Times New Roman" pitchFamily="18" charset="0"/>
              </a:rPr>
              <a:t> desensitization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chemeClr val="bg2"/>
              </a:solidFill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sz="1600" dirty="0" smtClean="0">
                <a:solidFill>
                  <a:schemeClr val="bg2"/>
                </a:solidFill>
                <a:cs typeface="Times New Roman" pitchFamily="18" charset="0"/>
              </a:rPr>
              <a:t>- Continued reuptake block with normal firing/release enhances postsynaptic signaling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chemeClr val="bg2"/>
              </a:solidFill>
              <a:cs typeface="Times New Roman" pitchFamily="18" charset="0"/>
            </a:endParaRPr>
          </a:p>
          <a:p>
            <a:pPr eaLnBrk="1" hangingPunct="1"/>
            <a:endParaRPr lang="en-US" sz="1600" dirty="0" smtClean="0">
              <a:solidFill>
                <a:schemeClr val="bg2"/>
              </a:solidFill>
            </a:endParaRPr>
          </a:p>
          <a:p>
            <a:pPr marL="0" indent="0" eaLnBrk="1" hangingPunct="1">
              <a:buNone/>
            </a:pP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5052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7884" y="152400"/>
            <a:ext cx="77724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None/>
              <a:defRPr/>
            </a:pPr>
            <a:r>
              <a:rPr lang="en-US" sz="2800" dirty="0">
                <a:solidFill>
                  <a:schemeClr val="bg2"/>
                </a:solidFill>
              </a:rPr>
              <a:t>SSRIs and SNRIs: </a:t>
            </a:r>
            <a:endParaRPr lang="en-US" sz="2800" dirty="0" smtClean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Why </a:t>
            </a:r>
            <a:r>
              <a:rPr lang="en-US" sz="2800" dirty="0">
                <a:solidFill>
                  <a:schemeClr val="bg2"/>
                </a:solidFill>
              </a:rPr>
              <a:t>antidepressants take so long to be </a:t>
            </a:r>
            <a:r>
              <a:rPr lang="en-US" sz="2800" dirty="0" smtClean="0">
                <a:solidFill>
                  <a:schemeClr val="bg2"/>
                </a:solidFill>
              </a:rPr>
              <a:t>effective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667000" y="2438400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α2</a:t>
            </a:r>
            <a:endParaRPr lang="en-US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447800" y="3048000"/>
            <a:ext cx="1598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β receptor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09800" y="1219200"/>
            <a:ext cx="449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Dopamine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My Documents\Images\Ca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066800"/>
            <a:ext cx="2946400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298700" y="47736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44958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28"/>
          <p:cNvSpPr txBox="1">
            <a:spLocks noChangeArrowheads="1"/>
          </p:cNvSpPr>
          <p:nvPr/>
        </p:nvSpPr>
        <p:spPr bwMode="auto">
          <a:xfrm>
            <a:off x="5410200" y="2057400"/>
            <a:ext cx="31384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sz="2000" b="1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 auto-receptor: Inhibitory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     5-HT</a:t>
            </a:r>
            <a:r>
              <a:rPr lang="en-US" sz="2000" b="1" baseline="-25000">
                <a:solidFill>
                  <a:srgbClr val="FF0000"/>
                </a:solidFill>
                <a:latin typeface="Calibri" pitchFamily="34" charset="0"/>
              </a:rPr>
              <a:t>2A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 receptor: Inhibits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          DA release</a:t>
            </a:r>
          </a:p>
          <a:p>
            <a:pPr eaLnBrk="1" hangingPunct="1"/>
            <a:endParaRPr lang="en-US" sz="2000" b="1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4" name="Text Box 1030"/>
          <p:cNvSpPr txBox="1">
            <a:spLocks noChangeArrowheads="1"/>
          </p:cNvSpPr>
          <p:nvPr/>
        </p:nvSpPr>
        <p:spPr bwMode="auto">
          <a:xfrm>
            <a:off x="5029200" y="9906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Enzymatic degradation</a:t>
            </a:r>
          </a:p>
        </p:txBody>
      </p:sp>
      <p:sp>
        <p:nvSpPr>
          <p:cNvPr id="5" name="Line 1031"/>
          <p:cNvSpPr>
            <a:spLocks noChangeShapeType="1"/>
          </p:cNvSpPr>
          <p:nvPr/>
        </p:nvSpPr>
        <p:spPr bwMode="auto">
          <a:xfrm flipV="1">
            <a:off x="4010025" y="4343400"/>
            <a:ext cx="228600" cy="38100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032"/>
          <p:cNvSpPr txBox="1">
            <a:spLocks noChangeArrowheads="1"/>
          </p:cNvSpPr>
          <p:nvPr/>
        </p:nvSpPr>
        <p:spPr bwMode="auto">
          <a:xfrm>
            <a:off x="1219200" y="4738688"/>
            <a:ext cx="5659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sz="2000" b="1" baseline="-2500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-like (D</a:t>
            </a:r>
            <a:r>
              <a:rPr lang="en-US" sz="2000" b="1" baseline="-2500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 and D</a:t>
            </a:r>
            <a:r>
              <a:rPr lang="en-US" sz="2000" b="1" baseline="-25000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) receptors: G</a:t>
            </a:r>
            <a:r>
              <a:rPr lang="en-US" sz="2000" b="1" baseline="-2500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-coupled, excitatory</a:t>
            </a:r>
          </a:p>
          <a:p>
            <a:pPr eaLnBrk="1" hangingPunct="1"/>
            <a:endParaRPr lang="en-US" sz="2000" b="1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sz="2000" b="1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-like (D</a:t>
            </a:r>
            <a:r>
              <a:rPr lang="en-US" sz="2000" b="1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, D</a:t>
            </a:r>
            <a:r>
              <a:rPr lang="en-US" sz="2000" b="1" baseline="-2500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, D</a:t>
            </a:r>
            <a:r>
              <a:rPr lang="en-US" sz="2000" b="1" baseline="-2500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) receptors: G</a:t>
            </a:r>
            <a:r>
              <a:rPr lang="en-US" sz="2000" b="1" baseline="-2500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-coupled, inhibitory 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0" y="1219200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Disrupt Vesicular Storage</a:t>
            </a:r>
          </a:p>
        </p:txBody>
      </p:sp>
    </p:spTree>
    <p:extLst>
      <p:ext uri="{BB962C8B-B14F-4D97-AF65-F5344CB8AC3E}">
        <p14:creationId xmlns:p14="http://schemas.microsoft.com/office/powerpoint/2010/main" val="234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8600" y="1219200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800" u="sng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800" u="sng" baseline="-2500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800" u="sng">
                <a:solidFill>
                  <a:srgbClr val="000000"/>
                </a:solidFill>
                <a:latin typeface="Arial" charset="0"/>
              </a:rPr>
              <a:t>-like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 D</a:t>
            </a:r>
            <a:r>
              <a:rPr lang="en-US" sz="1800" baseline="-2500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D</a:t>
            </a:r>
            <a:r>
              <a:rPr lang="en-US" sz="1800" baseline="-2500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 receptors</a:t>
            </a:r>
          </a:p>
          <a:p>
            <a:pPr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 G</a:t>
            </a:r>
            <a:r>
              <a:rPr lang="en-US" sz="1800" baseline="-2500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 linked</a:t>
            </a:r>
          </a:p>
          <a:p>
            <a:pPr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 increase AC, cAMP</a:t>
            </a:r>
            <a:endParaRPr lang="en-US" sz="2200" baseline="30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387" name="Picture 3" descr="da receptor"/>
          <p:cNvPicPr>
            <a:picLocks noChangeAspect="1" noChangeArrowheads="1"/>
          </p:cNvPicPr>
          <p:nvPr/>
        </p:nvPicPr>
        <p:blipFill>
          <a:blip r:embed="rId2" cstate="print"/>
          <a:srcRect l="2380" t="9177" r="11905" b="6209"/>
          <a:stretch>
            <a:fillRect/>
          </a:stretch>
        </p:blipFill>
        <p:spPr bwMode="auto">
          <a:xfrm>
            <a:off x="2590800" y="838201"/>
            <a:ext cx="641248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90800" y="152400"/>
            <a:ext cx="3079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Dopamine Receptors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2743200"/>
            <a:ext cx="2209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u="sng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800" u="sng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800" u="sng">
                <a:solidFill>
                  <a:srgbClr val="000000"/>
                </a:solidFill>
                <a:latin typeface="Arial" charset="0"/>
              </a:rPr>
              <a:t>-like</a:t>
            </a:r>
            <a:endParaRPr lang="en-US" sz="180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 D</a:t>
            </a:r>
            <a:r>
              <a:rPr lang="en-US" sz="18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D</a:t>
            </a:r>
            <a:r>
              <a:rPr lang="en-US" sz="18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, D</a:t>
            </a:r>
            <a:r>
              <a:rPr lang="en-US" sz="1800" baseline="-25000">
                <a:solidFill>
                  <a:srgbClr val="000000"/>
                </a:solidFill>
                <a:latin typeface="Arial" charset="0"/>
              </a:rPr>
              <a:t>4</a:t>
            </a:r>
          </a:p>
          <a:p>
            <a:pPr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 G</a:t>
            </a:r>
            <a:r>
              <a:rPr lang="en-US" sz="1800" baseline="-2500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 linked</a:t>
            </a:r>
          </a:p>
          <a:p>
            <a:pPr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 decrease AC, cAMP</a:t>
            </a:r>
          </a:p>
          <a:p>
            <a:pPr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 increases K</a:t>
            </a:r>
            <a:r>
              <a:rPr lang="en-US" sz="1800" baseline="3000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sz="1800">
                <a:solidFill>
                  <a:srgbClr val="000000"/>
                </a:solidFill>
                <a:latin typeface="Arial" charset="0"/>
              </a:rPr>
              <a:t> activity</a:t>
            </a:r>
          </a:p>
          <a:p>
            <a:pPr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 decreases Ca</a:t>
            </a:r>
            <a:r>
              <a:rPr lang="en-US" sz="1800" baseline="30000">
                <a:solidFill>
                  <a:srgbClr val="000000"/>
                </a:solidFill>
                <a:latin typeface="Arial" charset="0"/>
              </a:rPr>
              <a:t>++</a:t>
            </a:r>
            <a:endParaRPr lang="en-US" sz="2200" baseline="300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a pat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4" r="46997" b="4935"/>
          <a:stretch>
            <a:fillRect/>
          </a:stretch>
        </p:blipFill>
        <p:spPr bwMode="auto">
          <a:xfrm>
            <a:off x="228600" y="1295400"/>
            <a:ext cx="4648200" cy="41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953000" y="2033588"/>
            <a:ext cx="3900488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dirty="0" err="1">
                <a:solidFill>
                  <a:schemeClr val="bg2"/>
                </a:solidFill>
              </a:rPr>
              <a:t>Substantia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Nigra</a:t>
            </a:r>
            <a:r>
              <a:rPr lang="en-US" dirty="0">
                <a:solidFill>
                  <a:schemeClr val="bg2"/>
                </a:solidFill>
              </a:rPr>
              <a:t> pars </a:t>
            </a:r>
            <a:r>
              <a:rPr lang="en-US" dirty="0" err="1">
                <a:solidFill>
                  <a:schemeClr val="bg2"/>
                </a:solidFill>
              </a:rPr>
              <a:t>compacta</a:t>
            </a:r>
            <a:endParaRPr lang="en-US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   - </a:t>
            </a:r>
            <a:r>
              <a:rPr lang="en-US" dirty="0" err="1">
                <a:solidFill>
                  <a:schemeClr val="bg2"/>
                </a:solidFill>
              </a:rPr>
              <a:t>nigro</a:t>
            </a:r>
            <a:r>
              <a:rPr lang="en-US" dirty="0">
                <a:solidFill>
                  <a:schemeClr val="bg2"/>
                </a:solidFill>
              </a:rPr>
              <a:t>-striatal pathway</a:t>
            </a:r>
          </a:p>
          <a:p>
            <a:pPr>
              <a:buFontTx/>
              <a:buNone/>
            </a:pPr>
            <a:endParaRPr lang="en-US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Ventral Tegmental Area (VTA)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   - mesolimbic (nucleus </a:t>
            </a:r>
            <a:r>
              <a:rPr lang="en-US" dirty="0" err="1">
                <a:solidFill>
                  <a:schemeClr val="bg2"/>
                </a:solidFill>
              </a:rPr>
              <a:t>accumbens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   - </a:t>
            </a:r>
            <a:r>
              <a:rPr lang="en-US" dirty="0" err="1">
                <a:solidFill>
                  <a:schemeClr val="bg2"/>
                </a:solidFill>
              </a:rPr>
              <a:t>mesocortical</a:t>
            </a:r>
            <a:r>
              <a:rPr lang="en-US" dirty="0">
                <a:solidFill>
                  <a:schemeClr val="bg2"/>
                </a:solidFill>
              </a:rPr>
              <a:t> (frontal cortex)</a:t>
            </a:r>
          </a:p>
          <a:p>
            <a:pPr>
              <a:buFontTx/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124200" y="304800"/>
            <a:ext cx="269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solidFill>
                  <a:schemeClr val="bg2"/>
                </a:solidFill>
              </a:rPr>
              <a:t>Dopamine Pathways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362200" y="5715000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 Periventricular hypothalamus - pituitary</a:t>
            </a:r>
          </a:p>
          <a:p>
            <a:r>
              <a:rPr lang="en-US" dirty="0">
                <a:solidFill>
                  <a:schemeClr val="bg2"/>
                </a:solidFill>
              </a:rPr>
              <a:t> retina, olfactory bulb - interneurons</a:t>
            </a:r>
          </a:p>
        </p:txBody>
      </p:sp>
    </p:spTree>
    <p:extLst>
      <p:ext uri="{BB962C8B-B14F-4D97-AF65-F5344CB8AC3E}">
        <p14:creationId xmlns:p14="http://schemas.microsoft.com/office/powerpoint/2010/main" val="10908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My Documents\Images\DApath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8867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76200"/>
            <a:ext cx="2543175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Dopamine  (DA) Systems</a:t>
            </a:r>
          </a:p>
        </p:txBody>
      </p:sp>
    </p:spTree>
    <p:extLst>
      <p:ext uri="{BB962C8B-B14F-4D97-AF65-F5344CB8AC3E}">
        <p14:creationId xmlns:p14="http://schemas.microsoft.com/office/powerpoint/2010/main" val="8027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609600" y="152400"/>
            <a:ext cx="77724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bg2"/>
                </a:solidFill>
                <a:latin typeface="Baskerville Old Face" pitchFamily="18" charset="0"/>
              </a:rPr>
              <a:t>DA Receptors</a:t>
            </a:r>
          </a:p>
        </p:txBody>
      </p:sp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685800" y="1066800"/>
            <a:ext cx="77724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D</a:t>
            </a:r>
            <a:r>
              <a:rPr lang="en-US" sz="2400" baseline="-25000" dirty="0">
                <a:solidFill>
                  <a:schemeClr val="bg2"/>
                </a:solidFill>
                <a:latin typeface="Baskerville Old Face" pitchFamily="18" charset="0"/>
              </a:rPr>
              <a:t>1</a:t>
            </a: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-like (D</a:t>
            </a:r>
            <a:r>
              <a:rPr lang="en-US" sz="2400" baseline="-25000" dirty="0">
                <a:solidFill>
                  <a:schemeClr val="bg2"/>
                </a:solidFill>
                <a:latin typeface="Baskerville Old Face" pitchFamily="18" charset="0"/>
              </a:rPr>
              <a:t>1</a:t>
            </a: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, and D</a:t>
            </a:r>
            <a:r>
              <a:rPr lang="en-US" sz="2400" baseline="-25000" dirty="0">
                <a:solidFill>
                  <a:schemeClr val="bg2"/>
                </a:solidFill>
                <a:latin typeface="Baskerville Old Face" pitchFamily="18" charset="0"/>
              </a:rPr>
              <a:t>5</a:t>
            </a: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): G</a:t>
            </a:r>
            <a:r>
              <a:rPr lang="en-US" sz="2400" baseline="-25000" dirty="0">
                <a:solidFill>
                  <a:schemeClr val="bg2"/>
                </a:solidFill>
                <a:latin typeface="Baskerville Old Face" pitchFamily="18" charset="0"/>
              </a:rPr>
              <a:t>S</a:t>
            </a: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-coupled, and will increase </a:t>
            </a:r>
            <a:r>
              <a:rPr lang="en-US" sz="2400" dirty="0" err="1">
                <a:solidFill>
                  <a:schemeClr val="bg2"/>
                </a:solidFill>
                <a:latin typeface="Baskerville Old Face" pitchFamily="18" charset="0"/>
              </a:rPr>
              <a:t>cAMP</a:t>
            </a: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. D</a:t>
            </a:r>
            <a:r>
              <a:rPr lang="en-US" sz="2400" baseline="-25000" dirty="0">
                <a:solidFill>
                  <a:schemeClr val="bg2"/>
                </a:solidFill>
                <a:latin typeface="Baskerville Old Face" pitchFamily="18" charset="0"/>
              </a:rPr>
              <a:t>2</a:t>
            </a: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-like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(D</a:t>
            </a:r>
            <a:r>
              <a:rPr lang="en-US" sz="2400" baseline="-25000" dirty="0">
                <a:solidFill>
                  <a:schemeClr val="bg2"/>
                </a:solidFill>
                <a:latin typeface="Baskerville Old Face" pitchFamily="18" charset="0"/>
              </a:rPr>
              <a:t>2</a:t>
            </a: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, D</a:t>
            </a:r>
            <a:r>
              <a:rPr lang="en-US" sz="2400" baseline="-25000" dirty="0">
                <a:solidFill>
                  <a:schemeClr val="bg2"/>
                </a:solidFill>
                <a:latin typeface="Baskerville Old Face" pitchFamily="18" charset="0"/>
              </a:rPr>
              <a:t>3</a:t>
            </a: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, and D</a:t>
            </a:r>
            <a:r>
              <a:rPr lang="en-US" sz="2400" baseline="-25000" dirty="0">
                <a:solidFill>
                  <a:schemeClr val="bg2"/>
                </a:solidFill>
                <a:latin typeface="Baskerville Old Face" pitchFamily="18" charset="0"/>
              </a:rPr>
              <a:t>4</a:t>
            </a: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) </a:t>
            </a:r>
            <a:r>
              <a:rPr lang="en-US" sz="2400" dirty="0" err="1">
                <a:solidFill>
                  <a:schemeClr val="bg2"/>
                </a:solidFill>
                <a:latin typeface="Baskerville Old Face" pitchFamily="18" charset="0"/>
              </a:rPr>
              <a:t>G</a:t>
            </a:r>
            <a:r>
              <a:rPr lang="en-US" sz="2400" baseline="-25000" dirty="0" err="1">
                <a:solidFill>
                  <a:schemeClr val="bg2"/>
                </a:solidFill>
                <a:latin typeface="Baskerville Old Face" pitchFamily="18" charset="0"/>
              </a:rPr>
              <a:t>i</a:t>
            </a: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-coupled, and will decrease </a:t>
            </a:r>
            <a:r>
              <a:rPr lang="en-US" sz="2400" dirty="0" err="1">
                <a:solidFill>
                  <a:schemeClr val="bg2"/>
                </a:solidFill>
                <a:latin typeface="Baskerville Old Face" pitchFamily="18" charset="0"/>
              </a:rPr>
              <a:t>cAMP</a:t>
            </a: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D</a:t>
            </a:r>
            <a:r>
              <a:rPr lang="en-US" sz="2400" baseline="-25000" dirty="0">
                <a:solidFill>
                  <a:schemeClr val="bg2"/>
                </a:solidFill>
                <a:latin typeface="Baskerville Old Face" pitchFamily="18" charset="0"/>
              </a:rPr>
              <a:t>2</a:t>
            </a: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 receptors primarily in </a:t>
            </a:r>
            <a:r>
              <a:rPr lang="en-US" sz="2400" dirty="0" err="1">
                <a:solidFill>
                  <a:schemeClr val="bg2"/>
                </a:solidFill>
                <a:latin typeface="Baskerville Old Face" pitchFamily="18" charset="0"/>
              </a:rPr>
              <a:t>NAc</a:t>
            </a: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. Excess DA here thought to contribute to positive symptoms of schizophrenia.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D</a:t>
            </a:r>
            <a:r>
              <a:rPr lang="en-US" sz="2400" baseline="-25000" dirty="0">
                <a:solidFill>
                  <a:schemeClr val="bg2"/>
                </a:solidFill>
                <a:latin typeface="Baskerville Old Face" pitchFamily="18" charset="0"/>
              </a:rPr>
              <a:t>1</a:t>
            </a: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 receptors primarily in prefrontal cortex (PFC). Deficient DA here thought to contribute to negative symptoms and cognitive deficits.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Basal Ganglia: D</a:t>
            </a:r>
            <a:r>
              <a:rPr lang="en-US" sz="2400" baseline="-25000" dirty="0">
                <a:solidFill>
                  <a:schemeClr val="bg2"/>
                </a:solidFill>
                <a:latin typeface="Baskerville Old Face" pitchFamily="18" charset="0"/>
              </a:rPr>
              <a:t>1</a:t>
            </a: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 and D</a:t>
            </a:r>
            <a:r>
              <a:rPr lang="en-US" sz="2400" baseline="-25000" dirty="0">
                <a:solidFill>
                  <a:schemeClr val="bg2"/>
                </a:solidFill>
                <a:latin typeface="Baskerville Old Face" pitchFamily="18" charset="0"/>
              </a:rPr>
              <a:t>2</a:t>
            </a:r>
            <a:r>
              <a:rPr lang="en-US" sz="2400" dirty="0">
                <a:solidFill>
                  <a:schemeClr val="bg2"/>
                </a:solidFill>
                <a:latin typeface="Baskerville Old Face" pitchFamily="18" charset="0"/>
              </a:rPr>
              <a:t> receptors: </a:t>
            </a:r>
            <a:r>
              <a:rPr lang="en-US" sz="2400" dirty="0" smtClean="0">
                <a:solidFill>
                  <a:schemeClr val="bg2"/>
                </a:solidFill>
                <a:latin typeface="Baskerville Old Face" pitchFamily="18" charset="0"/>
              </a:rPr>
              <a:t>direct and indirect pathways</a:t>
            </a:r>
            <a:endParaRPr lang="en-US" sz="2400" dirty="0">
              <a:solidFill>
                <a:schemeClr val="bg2"/>
              </a:solidFill>
              <a:latin typeface="Baskerville Old Face" pitchFamily="18" charset="0"/>
            </a:endParaRPr>
          </a:p>
        </p:txBody>
      </p:sp>
      <p:pic>
        <p:nvPicPr>
          <p:cNvPr id="4" name="Picture 2" descr="Neuroscience5e-Fig-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t="11740" r="2302" b="12385"/>
          <a:stretch/>
        </p:blipFill>
        <p:spPr bwMode="auto">
          <a:xfrm>
            <a:off x="4002881" y="4953000"/>
            <a:ext cx="41433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7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0" y="623888"/>
            <a:ext cx="4114800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endParaRPr lang="en-US" sz="12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u="sng" dirty="0" err="1">
                <a:solidFill>
                  <a:schemeClr val="bg2"/>
                </a:solidFill>
              </a:rPr>
              <a:t>Catecholamines</a:t>
            </a:r>
            <a:endParaRPr lang="en-US" u="sng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en-US" sz="8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   Dopamine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   Norepinephrine (noradrenaline)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   Epinephrine (adrenaline)</a:t>
            </a:r>
          </a:p>
          <a:p>
            <a:pPr>
              <a:buFontTx/>
              <a:buNone/>
            </a:pPr>
            <a:endParaRPr lang="en-US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u="sng" dirty="0" err="1">
                <a:solidFill>
                  <a:schemeClr val="bg2"/>
                </a:solidFill>
              </a:rPr>
              <a:t>Indoleamine</a:t>
            </a:r>
            <a:endParaRPr lang="en-US" u="sng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en-US" sz="8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   Serotonin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09600" y="3657600"/>
            <a:ext cx="79248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 Common features shared by these systems:  </a:t>
            </a:r>
          </a:p>
          <a:p>
            <a:r>
              <a:rPr lang="en-US">
                <a:solidFill>
                  <a:schemeClr val="bg2"/>
                </a:solidFill>
              </a:rPr>
              <a:t> Small number of neurons</a:t>
            </a:r>
          </a:p>
          <a:p>
            <a:r>
              <a:rPr lang="en-US">
                <a:solidFill>
                  <a:schemeClr val="bg2"/>
                </a:solidFill>
              </a:rPr>
              <a:t> Cell bodies contained in discrete brainstem nuclei</a:t>
            </a:r>
          </a:p>
          <a:p>
            <a:r>
              <a:rPr lang="en-US">
                <a:solidFill>
                  <a:schemeClr val="bg2"/>
                </a:solidFill>
              </a:rPr>
              <a:t> Widespread projections - single cell makes up to 100,000 synapses</a:t>
            </a:r>
          </a:p>
          <a:p>
            <a:r>
              <a:rPr lang="en-US">
                <a:solidFill>
                  <a:schemeClr val="bg2"/>
                </a:solidFill>
              </a:rPr>
              <a:t> Possible paracrine release of transmitter</a:t>
            </a:r>
          </a:p>
          <a:p>
            <a:r>
              <a:rPr lang="en-US">
                <a:solidFill>
                  <a:schemeClr val="bg2"/>
                </a:solidFill>
              </a:rPr>
              <a:t> Postsynaptic effects mediated by G-protein coupled receptors</a:t>
            </a:r>
          </a:p>
          <a:p>
            <a:endParaRPr lang="en-US">
              <a:solidFill>
                <a:schemeClr val="bg2"/>
              </a:solidFill>
            </a:endParaRPr>
          </a:p>
          <a:p>
            <a:r>
              <a:rPr lang="en-US">
                <a:solidFill>
                  <a:schemeClr val="bg2"/>
                </a:solidFill>
              </a:rPr>
              <a:t> These systems all strongly related to neuropsychiatric disease - </a:t>
            </a:r>
          </a:p>
          <a:p>
            <a:pPr>
              <a:buFontTx/>
              <a:buNone/>
            </a:pPr>
            <a:r>
              <a:rPr lang="en-US">
                <a:solidFill>
                  <a:schemeClr val="bg2"/>
                </a:solidFill>
              </a:rPr>
              <a:t>potential underlying cause as well as the target of psychotherapeutic drugs  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28600" y="1524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400">
                <a:solidFill>
                  <a:schemeClr val="bg2"/>
                </a:solidFill>
              </a:rPr>
              <a:t>Monoamines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euroscience5e-Fig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11163"/>
            <a:ext cx="4862513" cy="6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Figure 18.7  Disinhibition in the direct and indirect pathways through the basal ganglia</a:t>
            </a:r>
          </a:p>
        </p:txBody>
      </p:sp>
    </p:spTree>
    <p:extLst>
      <p:ext uri="{BB962C8B-B14F-4D97-AF65-F5344CB8AC3E}">
        <p14:creationId xmlns:p14="http://schemas.microsoft.com/office/powerpoint/2010/main" val="21573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Neuroscience5e-Fig-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075" y="639763"/>
            <a:ext cx="7121525" cy="621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Figure 29.11  Drugs of abuse affect dopamine projections from the ventral tegmental area to the nucleus </a:t>
            </a:r>
            <a:r>
              <a:rPr lang="en-US" dirty="0" err="1" smtClean="0"/>
              <a:t>accumbens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19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Neuroscience5e-Fig-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2263" y="609600"/>
            <a:ext cx="3690937" cy="621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6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Figure 29.12  Changes in the activity of dopamine neurons in the VTA during stimulus–reward learning</a:t>
            </a:r>
          </a:p>
        </p:txBody>
      </p:sp>
    </p:spTree>
    <p:extLst>
      <p:ext uri="{BB962C8B-B14F-4D97-AF65-F5344CB8AC3E}">
        <p14:creationId xmlns:p14="http://schemas.microsoft.com/office/powerpoint/2010/main" val="4353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981200" y="1371600"/>
            <a:ext cx="5791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Acetylcholine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Neuro3e-Fig-06-02-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"/>
          <a:stretch/>
        </p:blipFill>
        <p:spPr bwMode="auto">
          <a:xfrm>
            <a:off x="1093787" y="152400"/>
            <a:ext cx="6743700" cy="4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33399" y="5334000"/>
            <a:ext cx="80439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Synthesis</a:t>
            </a:r>
            <a:r>
              <a:rPr lang="en-US" sz="1600" dirty="0">
                <a:solidFill>
                  <a:schemeClr val="bg2"/>
                </a:solidFill>
              </a:rPr>
              <a:t> - choline + acetyl </a:t>
            </a:r>
            <a:r>
              <a:rPr lang="en-US" sz="1600" dirty="0" err="1">
                <a:solidFill>
                  <a:schemeClr val="bg2"/>
                </a:solidFill>
              </a:rPr>
              <a:t>Coa</a:t>
            </a:r>
            <a:r>
              <a:rPr lang="en-US" sz="1600" dirty="0">
                <a:solidFill>
                  <a:schemeClr val="bg2"/>
                </a:solidFill>
              </a:rPr>
              <a:t>  - (Chat) - </a:t>
            </a:r>
            <a:r>
              <a:rPr lang="en-US" sz="1600" dirty="0" err="1">
                <a:solidFill>
                  <a:schemeClr val="bg2"/>
                </a:solidFill>
              </a:rPr>
              <a:t>ACh</a:t>
            </a:r>
            <a:r>
              <a:rPr lang="en-US" sz="1600" dirty="0">
                <a:solidFill>
                  <a:schemeClr val="bg2"/>
                </a:solidFill>
              </a:rPr>
              <a:t> and CoA (source of choline and acetyl CoA?)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</a:rPr>
              <a:t>Rate limiting </a:t>
            </a:r>
            <a:r>
              <a:rPr lang="en-US" sz="1600" dirty="0" smtClean="0">
                <a:solidFill>
                  <a:schemeClr val="bg2"/>
                </a:solidFill>
              </a:rPr>
              <a:t>– choline</a:t>
            </a:r>
          </a:p>
          <a:p>
            <a:pPr algn="ctr"/>
            <a:endParaRPr lang="en-US" sz="1600" dirty="0">
              <a:solidFill>
                <a:schemeClr val="bg2"/>
              </a:solidFill>
            </a:endParaRPr>
          </a:p>
          <a:p>
            <a:pPr algn="ctr"/>
            <a:r>
              <a:rPr lang="en-US" sz="1600" b="1" dirty="0">
                <a:solidFill>
                  <a:schemeClr val="bg2"/>
                </a:solidFill>
              </a:rPr>
              <a:t>Degradation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smtClean="0">
                <a:solidFill>
                  <a:schemeClr val="bg2"/>
                </a:solidFill>
              </a:rPr>
              <a:t>– extracellular cholinesterase </a:t>
            </a:r>
            <a:r>
              <a:rPr lang="en-US" sz="1600" dirty="0">
                <a:solidFill>
                  <a:schemeClr val="bg2"/>
                </a:solidFill>
              </a:rPr>
              <a:t>- choline + acetate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533400" y="990600"/>
            <a:ext cx="334097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4 TM domains </a:t>
            </a:r>
          </a:p>
          <a:p>
            <a:r>
              <a:rPr lang="en-US" sz="1600" dirty="0">
                <a:solidFill>
                  <a:schemeClr val="bg2"/>
                </a:solidFill>
              </a:rPr>
              <a:t>TM2 = pore</a:t>
            </a:r>
          </a:p>
          <a:p>
            <a:r>
              <a:rPr lang="en-US" sz="1600" dirty="0">
                <a:solidFill>
                  <a:schemeClr val="bg2"/>
                </a:solidFill>
              </a:rPr>
              <a:t>2 </a:t>
            </a:r>
            <a:r>
              <a:rPr lang="en-US" sz="1600" dirty="0" err="1">
                <a:solidFill>
                  <a:schemeClr val="bg2"/>
                </a:solidFill>
              </a:rPr>
              <a:t>ACh</a:t>
            </a:r>
            <a:r>
              <a:rPr lang="en-US" sz="1600" dirty="0">
                <a:solidFill>
                  <a:schemeClr val="bg2"/>
                </a:solidFill>
              </a:rPr>
              <a:t> bind to 2 alpha subs	</a:t>
            </a:r>
          </a:p>
          <a:p>
            <a:r>
              <a:rPr lang="en-US" sz="1600" dirty="0">
                <a:solidFill>
                  <a:schemeClr val="bg2"/>
                </a:solidFill>
              </a:rPr>
              <a:t>subunit diversity = pharm specificity </a:t>
            </a:r>
          </a:p>
          <a:p>
            <a:pPr lvl="1">
              <a:buFontTx/>
              <a:buNone/>
            </a:pPr>
            <a:r>
              <a:rPr lang="en-US" sz="1600" dirty="0">
                <a:solidFill>
                  <a:schemeClr val="bg2"/>
                </a:solidFill>
              </a:rPr>
              <a:t>(nicotine at NMJ </a:t>
            </a:r>
            <a:r>
              <a:rPr lang="en-US" sz="1600" dirty="0" err="1">
                <a:solidFill>
                  <a:schemeClr val="bg2"/>
                </a:solidFill>
              </a:rPr>
              <a:t>vs</a:t>
            </a:r>
            <a:r>
              <a:rPr lang="en-US" sz="1600" dirty="0">
                <a:solidFill>
                  <a:schemeClr val="bg2"/>
                </a:solidFill>
              </a:rPr>
              <a:t> brain)</a:t>
            </a:r>
          </a:p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09600" y="304800"/>
            <a:ext cx="22092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2"/>
                </a:solidFill>
              </a:rPr>
              <a:t>Nicotinic </a:t>
            </a:r>
            <a:r>
              <a:rPr lang="en-US" dirty="0">
                <a:solidFill>
                  <a:schemeClr val="bg2"/>
                </a:solidFill>
              </a:rPr>
              <a:t>receptors</a:t>
            </a:r>
          </a:p>
        </p:txBody>
      </p:sp>
      <p:pic>
        <p:nvPicPr>
          <p:cNvPr id="65540" name="Picture 4" descr="Neuro3e-Fig-06-03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"/>
            <a:ext cx="4572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Neuro3e-Fig-05-15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0" b="43428"/>
          <a:stretch>
            <a:fillRect/>
          </a:stretch>
        </p:blipFill>
        <p:spPr bwMode="auto">
          <a:xfrm>
            <a:off x="381000" y="4267200"/>
            <a:ext cx="4076700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Neuro3e-Fig-05-15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57"/>
          <a:stretch>
            <a:fillRect/>
          </a:stretch>
        </p:blipFill>
        <p:spPr bwMode="auto">
          <a:xfrm>
            <a:off x="4419600" y="4572000"/>
            <a:ext cx="3962400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Neuro3e-Fig-05-06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3"/>
          <a:stretch>
            <a:fillRect/>
          </a:stretch>
        </p:blipFill>
        <p:spPr bwMode="auto">
          <a:xfrm>
            <a:off x="6096000" y="3733800"/>
            <a:ext cx="212883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43333"/>
          <a:stretch>
            <a:fillRect/>
          </a:stretch>
        </p:blipFill>
        <p:spPr bwMode="auto">
          <a:xfrm>
            <a:off x="5805488" y="457200"/>
            <a:ext cx="244951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-704850" y="1374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04800" y="1654066"/>
            <a:ext cx="5288627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chemeClr val="bg2"/>
                </a:solidFill>
                <a:cs typeface="Times New Roman" pitchFamily="18" charset="0"/>
              </a:rPr>
              <a:t>IV plot - </a:t>
            </a:r>
            <a:endParaRPr lang="en-US" sz="14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sz="1400" dirty="0">
                <a:solidFill>
                  <a:schemeClr val="bg2"/>
                </a:solidFill>
                <a:cs typeface="Times New Roman" pitchFamily="18" charset="0"/>
              </a:rPr>
              <a:t>Equilibrium potential (ion species), 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>
                <a:solidFill>
                  <a:schemeClr val="bg2"/>
                </a:solidFill>
                <a:cs typeface="Times New Roman" pitchFamily="18" charset="0"/>
              </a:rPr>
              <a:t>conductance, 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>
                <a:solidFill>
                  <a:schemeClr val="bg2"/>
                </a:solidFill>
                <a:cs typeface="Times New Roman" pitchFamily="18" charset="0"/>
              </a:rPr>
              <a:t>voltage-dependence</a:t>
            </a:r>
            <a:endParaRPr lang="en-US" sz="14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sz="1400" dirty="0">
                <a:solidFill>
                  <a:schemeClr val="bg2"/>
                </a:solidFill>
                <a:cs typeface="Times New Roman" pitchFamily="18" charset="0"/>
              </a:rPr>
              <a:t>	what ions permeable - </a:t>
            </a:r>
            <a:endParaRPr lang="en-US" sz="14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en-US" sz="1400" b="1" dirty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400" b="1" dirty="0">
                <a:solidFill>
                  <a:schemeClr val="bg2"/>
                </a:solidFill>
                <a:cs typeface="Times New Roman" pitchFamily="18" charset="0"/>
              </a:rPr>
              <a:t>NMJ</a:t>
            </a:r>
            <a:r>
              <a:rPr lang="en-US" sz="1400" dirty="0">
                <a:solidFill>
                  <a:schemeClr val="bg2"/>
                </a:solidFill>
                <a:cs typeface="Times New Roman" pitchFamily="18" charset="0"/>
              </a:rPr>
              <a:t> - most studied synapse, receptor</a:t>
            </a:r>
            <a:endParaRPr lang="en-US" sz="14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en-US" sz="1400" dirty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400" dirty="0">
                <a:solidFill>
                  <a:schemeClr val="bg2"/>
                </a:solidFill>
                <a:cs typeface="Times New Roman" pitchFamily="18" charset="0"/>
              </a:rPr>
              <a:t>Postsynaptic effects on muscle - elicit contraction with each AP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bg2"/>
                </a:solidFill>
                <a:cs typeface="Times New Roman" pitchFamily="18" charset="0"/>
              </a:rPr>
              <a:t> - safety factor</a:t>
            </a:r>
            <a:endParaRPr lang="en-US" sz="14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en-US" sz="1400" dirty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400" dirty="0">
                <a:solidFill>
                  <a:schemeClr val="bg2"/>
                </a:solidFill>
                <a:cs typeface="Times New Roman" pitchFamily="18" charset="0"/>
              </a:rPr>
              <a:t>Myasthenia Gravis - “muscle weakness”</a:t>
            </a:r>
            <a:endParaRPr lang="en-US" sz="14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sz="1400" dirty="0">
                <a:solidFill>
                  <a:schemeClr val="bg2"/>
                </a:solidFill>
                <a:cs typeface="Times New Roman" pitchFamily="18" charset="0"/>
              </a:rPr>
              <a:t>Especially deficit with sustained contractions </a:t>
            </a:r>
            <a:r>
              <a:rPr lang="en-US" sz="1400" dirty="0" smtClean="0">
                <a:solidFill>
                  <a:schemeClr val="bg2"/>
                </a:solidFill>
                <a:cs typeface="Times New Roman" pitchFamily="18" charset="0"/>
              </a:rPr>
              <a:t>– Why?</a:t>
            </a:r>
            <a:endParaRPr lang="en-US" sz="14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sz="1400" dirty="0">
                <a:solidFill>
                  <a:schemeClr val="bg2"/>
                </a:solidFill>
                <a:cs typeface="Times New Roman" pitchFamily="18" charset="0"/>
              </a:rPr>
              <a:t>Treat - </a:t>
            </a:r>
            <a:r>
              <a:rPr lang="en-US" sz="1400" dirty="0" err="1">
                <a:solidFill>
                  <a:schemeClr val="bg2"/>
                </a:solidFill>
                <a:cs typeface="Times New Roman" pitchFamily="18" charset="0"/>
              </a:rPr>
              <a:t>AChE</a:t>
            </a:r>
            <a:r>
              <a:rPr lang="en-US" sz="1400" dirty="0">
                <a:solidFill>
                  <a:schemeClr val="bg2"/>
                </a:solidFill>
                <a:cs typeface="Times New Roman" pitchFamily="18" charset="0"/>
              </a:rPr>
              <a:t> inhibitors - reversible - </a:t>
            </a:r>
            <a:r>
              <a:rPr lang="en-US" sz="1400" dirty="0" err="1">
                <a:solidFill>
                  <a:schemeClr val="bg2"/>
                </a:solidFill>
                <a:cs typeface="Times New Roman" pitchFamily="18" charset="0"/>
              </a:rPr>
              <a:t>physostigmine</a:t>
            </a:r>
            <a:endParaRPr lang="en-US" sz="14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sz="1400" dirty="0">
                <a:solidFill>
                  <a:schemeClr val="bg2"/>
                </a:solidFill>
                <a:cs typeface="Times New Roman" pitchFamily="18" charset="0"/>
              </a:rPr>
              <a:t>What are other uses of anti-cholinesterase? </a:t>
            </a:r>
            <a:endParaRPr lang="en-US" sz="14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8229600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u="sng" dirty="0">
                <a:solidFill>
                  <a:schemeClr val="bg2"/>
                </a:solidFill>
              </a:rPr>
              <a:t>Other Disorders of Neuromuscular Transmission</a:t>
            </a:r>
            <a:endParaRPr lang="en-US" i="1" u="sng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en-US" sz="1600" i="1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i="1" dirty="0">
                <a:solidFill>
                  <a:schemeClr val="bg2"/>
                </a:solidFill>
              </a:rPr>
              <a:t>Presynaptic targets</a:t>
            </a:r>
          </a:p>
          <a:p>
            <a:pPr>
              <a:buFontTx/>
              <a:buNone/>
            </a:pPr>
            <a:endParaRPr lang="en-US" sz="10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- Lambert Eaton </a:t>
            </a:r>
            <a:r>
              <a:rPr lang="en-US" dirty="0" err="1">
                <a:solidFill>
                  <a:schemeClr val="bg2"/>
                </a:solidFill>
              </a:rPr>
              <a:t>Myasthenic</a:t>
            </a:r>
            <a:r>
              <a:rPr lang="en-US" dirty="0">
                <a:solidFill>
                  <a:schemeClr val="bg2"/>
                </a:solidFill>
              </a:rPr>
              <a:t> Syndrome (LEMS) 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	- antibodies targeted to calcium channels in presynaptic 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	membrane, frequent complication of small cell lung carcinomas</a:t>
            </a:r>
          </a:p>
          <a:p>
            <a:pPr>
              <a:buFontTx/>
              <a:buNone/>
            </a:pPr>
            <a:endParaRPr lang="en-US" sz="14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- </a:t>
            </a:r>
            <a:r>
              <a:rPr lang="en-US" dirty="0" err="1">
                <a:solidFill>
                  <a:schemeClr val="bg2"/>
                </a:solidFill>
              </a:rPr>
              <a:t>Botulinum</a:t>
            </a:r>
            <a:r>
              <a:rPr lang="en-US" dirty="0">
                <a:solidFill>
                  <a:schemeClr val="bg2"/>
                </a:solidFill>
              </a:rPr>
              <a:t> toxin - produced by </a:t>
            </a:r>
            <a:r>
              <a:rPr lang="en-US" i="1" dirty="0">
                <a:solidFill>
                  <a:schemeClr val="bg2"/>
                </a:solidFill>
              </a:rPr>
              <a:t>Clostridium</a:t>
            </a:r>
            <a:r>
              <a:rPr lang="en-US" dirty="0">
                <a:solidFill>
                  <a:schemeClr val="bg2"/>
                </a:solidFill>
              </a:rPr>
              <a:t> bacteria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	- protease that cleaves proteins essential for vesicle fusion in motor 	neuron terminals, causes muscle weakness, respiratory failure</a:t>
            </a:r>
          </a:p>
          <a:p>
            <a:pPr>
              <a:buFontTx/>
              <a:buNone/>
            </a:pPr>
            <a:endParaRPr lang="en-US" sz="14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- Tetanus toxin - also from </a:t>
            </a:r>
            <a:r>
              <a:rPr lang="en-US" i="1" dirty="0">
                <a:solidFill>
                  <a:schemeClr val="bg2"/>
                </a:solidFill>
              </a:rPr>
              <a:t>Clostridium</a:t>
            </a:r>
            <a:endParaRPr lang="en-US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	- blocks release of inhibitory transmitter (glycine) in spinal cord, 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	loss of inhibition 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hyperexcitation</a:t>
            </a:r>
            <a:r>
              <a:rPr lang="en-US" dirty="0">
                <a:solidFill>
                  <a:schemeClr val="bg2"/>
                </a:solidFill>
              </a:rPr>
              <a:t> and spastic (tetanic) contractions</a:t>
            </a:r>
          </a:p>
          <a:p>
            <a:pPr>
              <a:buFontTx/>
              <a:buNone/>
            </a:pPr>
            <a:endParaRPr lang="en-US" i="1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i="1" dirty="0">
                <a:solidFill>
                  <a:schemeClr val="bg2"/>
                </a:solidFill>
              </a:rPr>
              <a:t>Cholinesterase Inhibitors</a:t>
            </a:r>
            <a:r>
              <a:rPr lang="en-US" dirty="0">
                <a:solidFill>
                  <a:schemeClr val="bg2"/>
                </a:solidFill>
              </a:rPr>
              <a:t> - </a:t>
            </a:r>
            <a:r>
              <a:rPr lang="en-US" dirty="0" err="1">
                <a:solidFill>
                  <a:schemeClr val="bg2"/>
                </a:solidFill>
              </a:rPr>
              <a:t>sarin</a:t>
            </a:r>
            <a:r>
              <a:rPr lang="en-US" dirty="0">
                <a:solidFill>
                  <a:schemeClr val="bg2"/>
                </a:solidFill>
              </a:rPr>
              <a:t> - nerve gas</a:t>
            </a:r>
          </a:p>
          <a:p>
            <a:pPr>
              <a:buFontTx/>
              <a:buNone/>
            </a:pPr>
            <a:endParaRPr lang="en-US" sz="14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i="1" dirty="0">
                <a:solidFill>
                  <a:schemeClr val="bg2"/>
                </a:solidFill>
              </a:rPr>
              <a:t>Postsynaptic targets</a:t>
            </a:r>
          </a:p>
          <a:p>
            <a:pPr>
              <a:buFontTx/>
              <a:buNone/>
            </a:pPr>
            <a:endParaRPr lang="en-US" sz="1000" i="1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 - toxins in snail and snake venom - alpha-</a:t>
            </a:r>
            <a:r>
              <a:rPr lang="en-US" dirty="0" err="1">
                <a:solidFill>
                  <a:schemeClr val="bg2"/>
                </a:solidFill>
              </a:rPr>
              <a:t>bungarotoxin</a:t>
            </a:r>
            <a:r>
              <a:rPr lang="en-US" dirty="0">
                <a:solidFill>
                  <a:schemeClr val="bg2"/>
                </a:solidFill>
              </a:rPr>
              <a:t> - paralytic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-  plant toxins - curare - nicotinic receptor antagonist (poison arrows)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0"/>
            <a:ext cx="569258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chemeClr val="bg2"/>
                </a:solidFill>
                <a:latin typeface="Baskerville Old Face" pitchFamily="18" charset="0"/>
              </a:rPr>
              <a:t>Muscarinic Cholinergic Receptors: M1, M2, and M3</a:t>
            </a:r>
          </a:p>
        </p:txBody>
      </p:sp>
      <p:pic>
        <p:nvPicPr>
          <p:cNvPr id="3" name="Picture 5" descr="Muscarinic receptor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3876675" cy="44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2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176337" y="95633"/>
            <a:ext cx="59436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u="sng" dirty="0">
                <a:solidFill>
                  <a:schemeClr val="bg2"/>
                </a:solidFill>
              </a:rPr>
              <a:t>Physiological/Pathophysiological Roles of Monoamines</a:t>
            </a:r>
          </a:p>
          <a:p>
            <a:pPr>
              <a:buFontTx/>
              <a:buNone/>
            </a:pPr>
            <a:endParaRPr lang="en-US" sz="1600" u="sng" dirty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1600" kern="0" dirty="0">
                <a:solidFill>
                  <a:schemeClr val="bg2"/>
                </a:solidFill>
              </a:rPr>
              <a:t>Acetylcholine - </a:t>
            </a:r>
            <a:r>
              <a:rPr lang="en-US" sz="1600" kern="0" dirty="0" err="1">
                <a:solidFill>
                  <a:schemeClr val="bg2"/>
                </a:solidFill>
              </a:rPr>
              <a:t>laterodorsal</a:t>
            </a:r>
            <a:r>
              <a:rPr lang="en-US" sz="1600" kern="0" dirty="0">
                <a:solidFill>
                  <a:schemeClr val="bg2"/>
                </a:solidFill>
              </a:rPr>
              <a:t> and </a:t>
            </a:r>
            <a:r>
              <a:rPr lang="en-US" sz="1600" kern="0" dirty="0" err="1">
                <a:solidFill>
                  <a:schemeClr val="bg2"/>
                </a:solidFill>
              </a:rPr>
              <a:t>peduncular</a:t>
            </a:r>
            <a:r>
              <a:rPr lang="en-US" sz="1600" kern="0" dirty="0">
                <a:solidFill>
                  <a:schemeClr val="bg2"/>
                </a:solidFill>
              </a:rPr>
              <a:t> </a:t>
            </a:r>
            <a:r>
              <a:rPr lang="en-US" sz="1600" kern="0" dirty="0" err="1">
                <a:solidFill>
                  <a:schemeClr val="bg2"/>
                </a:solidFill>
              </a:rPr>
              <a:t>pontine</a:t>
            </a:r>
            <a:r>
              <a:rPr lang="en-US" sz="1600" kern="0" dirty="0">
                <a:solidFill>
                  <a:schemeClr val="bg2"/>
                </a:solidFill>
              </a:rPr>
              <a:t> </a:t>
            </a:r>
            <a:r>
              <a:rPr lang="en-US" sz="1600" kern="0" dirty="0" smtClean="0">
                <a:solidFill>
                  <a:schemeClr val="bg2"/>
                </a:solidFill>
              </a:rPr>
              <a:t>nuclei, septum</a:t>
            </a:r>
            <a:endParaRPr lang="en-US" sz="1600" kern="0" dirty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1600" kern="0" dirty="0">
                <a:solidFill>
                  <a:schemeClr val="bg2"/>
                </a:solidFill>
              </a:rPr>
              <a:t>	- attention, learning and </a:t>
            </a:r>
            <a:r>
              <a:rPr lang="en-US" sz="1600" kern="0" dirty="0" smtClean="0">
                <a:solidFill>
                  <a:schemeClr val="bg2"/>
                </a:solidFill>
              </a:rPr>
              <a:t>memory, arousal</a:t>
            </a:r>
            <a:endParaRPr lang="en-US" sz="1600" kern="0" dirty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1600" kern="0" dirty="0">
                <a:solidFill>
                  <a:schemeClr val="bg2"/>
                </a:solidFill>
              </a:rPr>
              <a:t>	- Alzheimer’s </a:t>
            </a:r>
            <a:r>
              <a:rPr lang="en-US" sz="1600" kern="0" dirty="0" smtClean="0">
                <a:solidFill>
                  <a:schemeClr val="bg2"/>
                </a:solidFill>
              </a:rPr>
              <a:t>disease</a:t>
            </a:r>
          </a:p>
          <a:p>
            <a:pPr>
              <a:buFontTx/>
              <a:buNone/>
            </a:pPr>
            <a:endParaRPr lang="en-US" sz="1600" dirty="0" smtClean="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en-US" sz="1600" dirty="0" smtClean="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en-US" sz="16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</a:rPr>
              <a:t>Dopamine</a:t>
            </a:r>
            <a:r>
              <a:rPr lang="en-US" sz="1600" b="1" dirty="0" smtClean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chemeClr val="bg2"/>
                </a:solidFill>
              </a:rPr>
              <a:t>-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kern="0" dirty="0">
                <a:solidFill>
                  <a:schemeClr val="bg2"/>
                </a:solidFill>
              </a:rPr>
              <a:t>ventral tegmental area, </a:t>
            </a:r>
            <a:r>
              <a:rPr lang="en-US" sz="1600" kern="0" dirty="0" err="1">
                <a:solidFill>
                  <a:schemeClr val="bg2"/>
                </a:solidFill>
              </a:rPr>
              <a:t>substantia</a:t>
            </a:r>
            <a:r>
              <a:rPr lang="en-US" sz="1600" kern="0" dirty="0">
                <a:solidFill>
                  <a:schemeClr val="bg2"/>
                </a:solidFill>
              </a:rPr>
              <a:t> </a:t>
            </a:r>
            <a:r>
              <a:rPr lang="en-US" sz="1600" kern="0" dirty="0" err="1">
                <a:solidFill>
                  <a:schemeClr val="bg2"/>
                </a:solidFill>
              </a:rPr>
              <a:t>nigra</a:t>
            </a:r>
            <a:r>
              <a:rPr lang="en-US" sz="1600" kern="0" dirty="0">
                <a:solidFill>
                  <a:schemeClr val="bg2"/>
                </a:solidFill>
              </a:rPr>
              <a:t> pars </a:t>
            </a:r>
            <a:r>
              <a:rPr lang="en-US" sz="1600" kern="0" dirty="0" err="1">
                <a:solidFill>
                  <a:schemeClr val="bg2"/>
                </a:solidFill>
              </a:rPr>
              <a:t>compacta</a:t>
            </a:r>
            <a:r>
              <a:rPr lang="en-US" sz="1600" kern="0" dirty="0">
                <a:solidFill>
                  <a:schemeClr val="bg2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sz="1600" kern="0" dirty="0">
                <a:solidFill>
                  <a:schemeClr val="bg2"/>
                </a:solidFill>
              </a:rPr>
              <a:t>	- </a:t>
            </a:r>
            <a:r>
              <a:rPr lang="en-US" sz="1600" dirty="0">
                <a:solidFill>
                  <a:schemeClr val="bg2"/>
                </a:solidFill>
              </a:rPr>
              <a:t>motor behavior, reward, reinforcement, cognition</a:t>
            </a:r>
          </a:p>
          <a:p>
            <a:pPr>
              <a:buFontTx/>
              <a:buNone/>
            </a:pPr>
            <a:r>
              <a:rPr lang="en-US" sz="1600" dirty="0">
                <a:solidFill>
                  <a:schemeClr val="bg2"/>
                </a:solidFill>
              </a:rPr>
              <a:t>	- Parkinson’s Disease, Schizophrenia, Addiction</a:t>
            </a:r>
          </a:p>
          <a:p>
            <a:pPr>
              <a:buNone/>
            </a:pPr>
            <a:endParaRPr lang="en-US" sz="1600" kern="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en-US" sz="1600" dirty="0" smtClean="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en-US" sz="16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en-US" sz="16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</a:rPr>
              <a:t>Norepinephrine </a:t>
            </a:r>
            <a:r>
              <a:rPr lang="en-US" sz="1600" dirty="0">
                <a:solidFill>
                  <a:schemeClr val="bg2"/>
                </a:solidFill>
              </a:rPr>
              <a:t>- </a:t>
            </a:r>
            <a:r>
              <a:rPr lang="en-US" sz="1600" kern="0" dirty="0" smtClean="0">
                <a:solidFill>
                  <a:schemeClr val="bg2"/>
                </a:solidFill>
              </a:rPr>
              <a:t>locus </a:t>
            </a:r>
            <a:r>
              <a:rPr lang="en-US" sz="1600" kern="0" dirty="0" err="1" smtClean="0">
                <a:solidFill>
                  <a:schemeClr val="bg2"/>
                </a:solidFill>
              </a:rPr>
              <a:t>coeruleus</a:t>
            </a:r>
            <a:r>
              <a:rPr lang="en-US" sz="1600" kern="0" dirty="0" smtClean="0">
                <a:solidFill>
                  <a:schemeClr val="bg2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sz="1600" kern="0" dirty="0">
                <a:solidFill>
                  <a:schemeClr val="bg2"/>
                </a:solidFill>
              </a:rPr>
              <a:t>	</a:t>
            </a:r>
            <a:r>
              <a:rPr lang="en-US" sz="1600" kern="0" dirty="0" smtClean="0">
                <a:solidFill>
                  <a:schemeClr val="bg2"/>
                </a:solidFill>
              </a:rPr>
              <a:t>- </a:t>
            </a:r>
            <a:r>
              <a:rPr lang="en-US" sz="1600" dirty="0" smtClean="0">
                <a:solidFill>
                  <a:schemeClr val="bg2"/>
                </a:solidFill>
              </a:rPr>
              <a:t>sleep </a:t>
            </a:r>
            <a:r>
              <a:rPr lang="en-US" sz="1600" dirty="0">
                <a:solidFill>
                  <a:schemeClr val="bg2"/>
                </a:solidFill>
              </a:rPr>
              <a:t>&amp; arousal, attention, response to </a:t>
            </a:r>
            <a:r>
              <a:rPr lang="en-US" sz="1600" dirty="0" smtClean="0">
                <a:solidFill>
                  <a:schemeClr val="bg2"/>
                </a:solidFill>
              </a:rPr>
              <a:t>stress</a:t>
            </a:r>
          </a:p>
          <a:p>
            <a:pPr>
              <a:buFontTx/>
              <a:buNone/>
            </a:pPr>
            <a:r>
              <a:rPr lang="en-US" sz="1600" dirty="0">
                <a:solidFill>
                  <a:schemeClr val="bg2"/>
                </a:solidFill>
              </a:rPr>
              <a:t>	</a:t>
            </a:r>
            <a:r>
              <a:rPr lang="en-US" sz="1600" dirty="0" smtClean="0">
                <a:solidFill>
                  <a:schemeClr val="bg2"/>
                </a:solidFill>
              </a:rPr>
              <a:t>- Depression</a:t>
            </a:r>
            <a:r>
              <a:rPr lang="en-US" sz="1600" dirty="0">
                <a:solidFill>
                  <a:schemeClr val="bg2"/>
                </a:solidFill>
              </a:rPr>
              <a:t>, Anxiety disorders</a:t>
            </a:r>
          </a:p>
          <a:p>
            <a:pPr>
              <a:buFontTx/>
              <a:buNone/>
            </a:pPr>
            <a:endParaRPr lang="en-US" sz="16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en-US" sz="16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en-US" sz="1600" dirty="0" smtClean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</a:rPr>
              <a:t>Serotonin – brainstem raphe nuclei</a:t>
            </a:r>
          </a:p>
          <a:p>
            <a:pPr>
              <a:buFontTx/>
              <a:buNone/>
            </a:pPr>
            <a:r>
              <a:rPr lang="en-US" sz="1600" dirty="0">
                <a:solidFill>
                  <a:schemeClr val="bg2"/>
                </a:solidFill>
              </a:rPr>
              <a:t>	</a:t>
            </a:r>
            <a:r>
              <a:rPr lang="en-US" sz="1600" dirty="0" smtClean="0">
                <a:solidFill>
                  <a:schemeClr val="bg2"/>
                </a:solidFill>
              </a:rPr>
              <a:t>- sleep &amp; arousal</a:t>
            </a:r>
            <a:r>
              <a:rPr lang="en-US" sz="1600" dirty="0">
                <a:solidFill>
                  <a:schemeClr val="bg2"/>
                </a:solidFill>
              </a:rPr>
              <a:t>, aggression, stereotyped motor behaviors</a:t>
            </a:r>
          </a:p>
          <a:p>
            <a:pPr>
              <a:buFontTx/>
              <a:buNone/>
            </a:pPr>
            <a:r>
              <a:rPr lang="en-US" sz="1600" dirty="0">
                <a:solidFill>
                  <a:schemeClr val="bg2"/>
                </a:solidFill>
              </a:rPr>
              <a:t>	</a:t>
            </a:r>
            <a:r>
              <a:rPr lang="en-US" sz="1600" dirty="0" smtClean="0">
                <a:solidFill>
                  <a:schemeClr val="bg2"/>
                </a:solidFill>
              </a:rPr>
              <a:t>- Depression</a:t>
            </a:r>
            <a:r>
              <a:rPr lang="en-US" sz="1600" dirty="0">
                <a:solidFill>
                  <a:schemeClr val="bg2"/>
                </a:solidFill>
              </a:rPr>
              <a:t>, Panic disorders, </a:t>
            </a:r>
            <a:r>
              <a:rPr lang="en-US" sz="1600" dirty="0" smtClean="0">
                <a:solidFill>
                  <a:schemeClr val="bg2"/>
                </a:solidFill>
              </a:rPr>
              <a:t>OCD</a:t>
            </a:r>
          </a:p>
          <a:p>
            <a:pPr>
              <a:buFontTx/>
              <a:buNone/>
            </a:pPr>
            <a:endParaRPr lang="en-US" sz="16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en-US" sz="1600" dirty="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3" name="Picture 2" descr="brainstem pathway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"/>
          <a:stretch/>
        </p:blipFill>
        <p:spPr bwMode="auto">
          <a:xfrm>
            <a:off x="127752" y="314807"/>
            <a:ext cx="3030538" cy="630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7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623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u="sng" dirty="0">
                <a:solidFill>
                  <a:schemeClr val="bg2"/>
                </a:solidFill>
              </a:rPr>
              <a:t>Examples of modulatory effects of muscarinic receptor activation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28600" y="3505200"/>
            <a:ext cx="8378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bg2"/>
                </a:solidFill>
              </a:rPr>
              <a:t>“Accommodation” of firing due to activation of a slow, non-inactivating K</a:t>
            </a:r>
            <a:r>
              <a:rPr lang="en-US" sz="1800" baseline="30000">
                <a:solidFill>
                  <a:schemeClr val="bg2"/>
                </a:solidFill>
              </a:rPr>
              <a:t>+</a:t>
            </a:r>
            <a:r>
              <a:rPr lang="en-US" sz="1800">
                <a:solidFill>
                  <a:schemeClr val="bg2"/>
                </a:solidFill>
              </a:rPr>
              <a:t> conductance </a:t>
            </a:r>
          </a:p>
        </p:txBody>
      </p:sp>
      <p:pic>
        <p:nvPicPr>
          <p:cNvPr id="92164" name="Picture 4" descr="nor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20561" r="66035" b="15469"/>
          <a:stretch>
            <a:fillRect/>
          </a:stretch>
        </p:blipFill>
        <p:spPr bwMode="auto">
          <a:xfrm>
            <a:off x="838200" y="1219200"/>
            <a:ext cx="2590800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762000" y="4953000"/>
            <a:ext cx="772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bg2"/>
                </a:solidFill>
              </a:rPr>
              <a:t>M1 muscarinic receptor – coupled to G</a:t>
            </a:r>
            <a:r>
              <a:rPr lang="en-US" sz="1800" baseline="-25000">
                <a:solidFill>
                  <a:schemeClr val="bg2"/>
                </a:solidFill>
              </a:rPr>
              <a:t>q</a:t>
            </a:r>
            <a:r>
              <a:rPr lang="en-US" sz="1800">
                <a:solidFill>
                  <a:schemeClr val="bg2"/>
                </a:solidFill>
              </a:rPr>
              <a:t> – ultimate effector may be Ca/calmodulin</a:t>
            </a:r>
          </a:p>
          <a:p>
            <a:pPr>
              <a:buFontTx/>
              <a:buNone/>
            </a:pPr>
            <a:r>
              <a:rPr lang="en-US" sz="1800">
                <a:solidFill>
                  <a:schemeClr val="bg2"/>
                </a:solidFill>
              </a:rPr>
              <a:t>	- example of metabotropic action </a:t>
            </a:r>
            <a:r>
              <a:rPr lang="en-US" sz="1800" i="1">
                <a:solidFill>
                  <a:schemeClr val="bg2"/>
                </a:solidFill>
              </a:rPr>
              <a:t>closing</a:t>
            </a:r>
            <a:r>
              <a:rPr lang="en-US" sz="1800">
                <a:solidFill>
                  <a:schemeClr val="bg2"/>
                </a:solidFill>
              </a:rPr>
              <a:t> a channel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581400" y="914400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bg2"/>
                </a:solidFill>
              </a:rPr>
              <a:t>Acetylcholine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685800" y="4267200"/>
            <a:ext cx="7813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bg2"/>
                </a:solidFill>
              </a:rPr>
              <a:t>ACh inhibits M-type K</a:t>
            </a:r>
            <a:r>
              <a:rPr lang="en-US" sz="1800" baseline="30000">
                <a:solidFill>
                  <a:schemeClr val="bg2"/>
                </a:solidFill>
              </a:rPr>
              <a:t>+</a:t>
            </a:r>
            <a:r>
              <a:rPr lang="en-US" sz="1800">
                <a:solidFill>
                  <a:schemeClr val="bg2"/>
                </a:solidFill>
              </a:rPr>
              <a:t> channels – leads to slow EPSP and blocks accommodation</a:t>
            </a:r>
          </a:p>
        </p:txBody>
      </p:sp>
      <p:pic>
        <p:nvPicPr>
          <p:cNvPr id="92168" name="Picture 8" descr="nor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7" t="20561" r="12932" b="15469"/>
          <a:stretch>
            <a:fillRect/>
          </a:stretch>
        </p:blipFill>
        <p:spPr bwMode="auto">
          <a:xfrm>
            <a:off x="3352800" y="1219200"/>
            <a:ext cx="4343400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838200" y="5867400"/>
            <a:ext cx="427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bg2"/>
                </a:solidFill>
              </a:rPr>
              <a:t>But what about ACh inhibition of heart rate?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623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u="sng" dirty="0">
                <a:solidFill>
                  <a:schemeClr val="bg2"/>
                </a:solidFill>
              </a:rPr>
              <a:t>Examples of modulatory effects of muscarinic receptor activation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04800" y="3200400"/>
            <a:ext cx="8610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bg2"/>
                </a:solidFill>
              </a:rPr>
              <a:t>ACh activates a G protein-coupled inward-rectifying K</a:t>
            </a:r>
            <a:r>
              <a:rPr lang="en-US" sz="1800" baseline="30000">
                <a:solidFill>
                  <a:schemeClr val="bg2"/>
                </a:solidFill>
              </a:rPr>
              <a:t>+</a:t>
            </a:r>
            <a:r>
              <a:rPr lang="en-US" sz="1800">
                <a:solidFill>
                  <a:schemeClr val="bg2"/>
                </a:solidFill>
              </a:rPr>
              <a:t> (GIRK) channels</a:t>
            </a:r>
          </a:p>
          <a:p>
            <a:pPr>
              <a:buFontTx/>
              <a:buNone/>
            </a:pPr>
            <a:r>
              <a:rPr lang="en-US" sz="1800">
                <a:solidFill>
                  <a:schemeClr val="bg2"/>
                </a:solidFill>
              </a:rPr>
              <a:t>        	   </a:t>
            </a:r>
          </a:p>
          <a:p>
            <a:pPr>
              <a:buFontTx/>
              <a:buNone/>
            </a:pPr>
            <a:r>
              <a:rPr lang="en-US" sz="1800">
                <a:solidFill>
                  <a:schemeClr val="bg2"/>
                </a:solidFill>
              </a:rPr>
              <a:t>	- opening the GIRK channel causes hyperpolarization and slows heart rate</a:t>
            </a:r>
          </a:p>
        </p:txBody>
      </p:sp>
      <p:pic>
        <p:nvPicPr>
          <p:cNvPr id="94212" name="Picture 4" descr="anihea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3" name="Picture 5" descr="figure-12-0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9" b="13539"/>
          <a:stretch>
            <a:fillRect/>
          </a:stretch>
        </p:blipFill>
        <p:spPr bwMode="auto">
          <a:xfrm>
            <a:off x="2133600" y="990600"/>
            <a:ext cx="41910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533400" y="4724400"/>
            <a:ext cx="6553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bg2"/>
                </a:solidFill>
              </a:rPr>
              <a:t>M2 muscarinic receptor – coupled to G</a:t>
            </a:r>
            <a:r>
              <a:rPr lang="en-US" sz="1800" baseline="-25000">
                <a:solidFill>
                  <a:schemeClr val="bg2"/>
                </a:solidFill>
              </a:rPr>
              <a:t>i</a:t>
            </a:r>
            <a:r>
              <a:rPr lang="en-US" sz="1800">
                <a:solidFill>
                  <a:schemeClr val="bg2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sz="1800">
                <a:solidFill>
                  <a:schemeClr val="bg2"/>
                </a:solidFill>
              </a:rPr>
              <a:t>	- direct effect of beta/gamma G protein subunits on channel</a:t>
            </a:r>
          </a:p>
          <a:p>
            <a:pPr>
              <a:buFontTx/>
              <a:buNone/>
            </a:pPr>
            <a:r>
              <a:rPr lang="en-US" sz="1800">
                <a:solidFill>
                  <a:schemeClr val="bg2"/>
                </a:solidFill>
              </a:rPr>
              <a:t>	not mediated by changes in AC – cAMP cascade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457200" y="5715000"/>
            <a:ext cx="39401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None/>
            </a:pPr>
            <a:r>
              <a:rPr lang="en-US" sz="1200" b="1">
                <a:solidFill>
                  <a:schemeClr val="bg2"/>
                </a:solidFill>
                <a:cs typeface="Times New Roman" pitchFamily="18" charset="0"/>
              </a:rPr>
              <a:t>Muscarinic receptor - </a:t>
            </a:r>
            <a:r>
              <a:rPr lang="en-US" sz="1200">
                <a:solidFill>
                  <a:schemeClr val="bg2"/>
                </a:solidFill>
                <a:cs typeface="Times New Roman" pitchFamily="18" charset="0"/>
              </a:rPr>
              <a:t>5 subtypes M1-M5</a:t>
            </a:r>
            <a:endParaRPr lang="en-US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en-US" sz="1200">
              <a:solidFill>
                <a:schemeClr val="bg2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200">
                <a:solidFill>
                  <a:schemeClr val="bg2"/>
                </a:solidFill>
                <a:cs typeface="Times New Roman" pitchFamily="18" charset="0"/>
              </a:rPr>
              <a:t>M1,3,5 - Gq - stimulates PLC - DAG and IP3 -&gt; PKC and Ca</a:t>
            </a:r>
            <a:endParaRPr lang="en-US" sz="60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My Documents\Images\ACh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75152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4600" y="533400"/>
            <a:ext cx="4400550" cy="57943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b="1" dirty="0">
                <a:solidFill>
                  <a:srgbClr val="990033"/>
                </a:solidFill>
                <a:latin typeface="Arial" charset="0"/>
              </a:rPr>
              <a:t>Cholinergic Pathways</a:t>
            </a:r>
            <a:endParaRPr lang="en-US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81000" y="788859"/>
            <a:ext cx="844923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266700" algn="l"/>
              </a:tabLst>
            </a:pPr>
            <a:r>
              <a:rPr lang="en-US" sz="1600" b="1" dirty="0">
                <a:solidFill>
                  <a:schemeClr val="bg2"/>
                </a:solidFill>
              </a:rPr>
              <a:t>Anatomical Pathways</a:t>
            </a:r>
          </a:p>
          <a:p>
            <a:pPr>
              <a:tabLst>
                <a:tab pos="266700" algn="l"/>
              </a:tabLst>
            </a:pPr>
            <a:endParaRPr lang="en-US" sz="1600" dirty="0">
              <a:solidFill>
                <a:schemeClr val="bg2"/>
              </a:solidFill>
            </a:endParaRPr>
          </a:p>
          <a:p>
            <a:pPr>
              <a:tabLst>
                <a:tab pos="266700" algn="l"/>
              </a:tabLst>
            </a:pPr>
            <a:r>
              <a:rPr lang="en-US" sz="1600" dirty="0">
                <a:solidFill>
                  <a:schemeClr val="bg2"/>
                </a:solidFill>
              </a:rPr>
              <a:t>NMJ</a:t>
            </a:r>
          </a:p>
          <a:p>
            <a:pPr>
              <a:tabLst>
                <a:tab pos="266700" algn="l"/>
              </a:tabLst>
            </a:pPr>
            <a:r>
              <a:rPr lang="en-US" sz="1600" dirty="0">
                <a:solidFill>
                  <a:schemeClr val="bg2"/>
                </a:solidFill>
              </a:rPr>
              <a:t>Parasympathetic postganglionic targets</a:t>
            </a:r>
          </a:p>
          <a:p>
            <a:pPr>
              <a:tabLst>
                <a:tab pos="266700" algn="l"/>
              </a:tabLst>
            </a:pPr>
            <a:r>
              <a:rPr lang="en-US" sz="1600" dirty="0" err="1">
                <a:solidFill>
                  <a:schemeClr val="bg2"/>
                </a:solidFill>
              </a:rPr>
              <a:t>Sympath</a:t>
            </a:r>
            <a:r>
              <a:rPr lang="en-US" sz="1600" dirty="0">
                <a:solidFill>
                  <a:schemeClr val="bg2"/>
                </a:solidFill>
              </a:rPr>
              <a:t> and </a:t>
            </a:r>
            <a:r>
              <a:rPr lang="en-US" sz="1600" dirty="0" err="1">
                <a:solidFill>
                  <a:schemeClr val="bg2"/>
                </a:solidFill>
              </a:rPr>
              <a:t>Parasympath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preganglion</a:t>
            </a:r>
            <a:r>
              <a:rPr lang="en-US" sz="1600" dirty="0">
                <a:solidFill>
                  <a:schemeClr val="bg2"/>
                </a:solidFill>
              </a:rPr>
              <a:t> - ganglion </a:t>
            </a:r>
            <a:r>
              <a:rPr lang="en-US" sz="1600" dirty="0" err="1">
                <a:solidFill>
                  <a:schemeClr val="bg2"/>
                </a:solidFill>
              </a:rPr>
              <a:t>synpase</a:t>
            </a:r>
            <a:endParaRPr lang="en-US" sz="1600" dirty="0">
              <a:solidFill>
                <a:schemeClr val="bg2"/>
              </a:solidFill>
            </a:endParaRPr>
          </a:p>
          <a:p>
            <a:pPr>
              <a:tabLst>
                <a:tab pos="266700" algn="l"/>
              </a:tabLst>
            </a:pPr>
            <a:endParaRPr lang="en-US" sz="1600" dirty="0">
              <a:solidFill>
                <a:schemeClr val="bg2"/>
              </a:solidFill>
            </a:endParaRPr>
          </a:p>
          <a:p>
            <a:pPr>
              <a:tabLst>
                <a:tab pos="266700" algn="l"/>
              </a:tabLst>
            </a:pPr>
            <a:r>
              <a:rPr lang="en-US" sz="1600" dirty="0">
                <a:solidFill>
                  <a:schemeClr val="bg2"/>
                </a:solidFill>
              </a:rPr>
              <a:t>CNS</a:t>
            </a:r>
          </a:p>
          <a:p>
            <a:pPr>
              <a:tabLst>
                <a:tab pos="266700" algn="l"/>
              </a:tabLst>
            </a:pPr>
            <a:r>
              <a:rPr lang="en-US" sz="1600" dirty="0">
                <a:solidFill>
                  <a:schemeClr val="bg2"/>
                </a:solidFill>
              </a:rPr>
              <a:t>- projection </a:t>
            </a:r>
            <a:r>
              <a:rPr lang="en-US" sz="1600" dirty="0" err="1">
                <a:solidFill>
                  <a:schemeClr val="bg2"/>
                </a:solidFill>
              </a:rPr>
              <a:t>vs</a:t>
            </a:r>
            <a:r>
              <a:rPr lang="en-US" sz="1600" dirty="0">
                <a:solidFill>
                  <a:schemeClr val="bg2"/>
                </a:solidFill>
              </a:rPr>
              <a:t> local circuit neurons</a:t>
            </a:r>
          </a:p>
          <a:p>
            <a:pPr>
              <a:tabLst>
                <a:tab pos="266700" algn="l"/>
              </a:tabLst>
            </a:pPr>
            <a:endParaRPr lang="en-US" sz="1600" dirty="0">
              <a:solidFill>
                <a:schemeClr val="bg2"/>
              </a:solidFill>
            </a:endParaRPr>
          </a:p>
          <a:p>
            <a:pPr>
              <a:tabLst>
                <a:tab pos="266700" algn="l"/>
              </a:tabLst>
            </a:pPr>
            <a:r>
              <a:rPr lang="en-US" sz="1600" dirty="0">
                <a:solidFill>
                  <a:schemeClr val="bg2"/>
                </a:solidFill>
              </a:rPr>
              <a:t>2 major projection pathways:</a:t>
            </a:r>
          </a:p>
          <a:p>
            <a:pPr>
              <a:tabLst>
                <a:tab pos="266700" algn="l"/>
              </a:tabLst>
            </a:pPr>
            <a:r>
              <a:rPr lang="en-US" sz="1600" u="sng" dirty="0">
                <a:solidFill>
                  <a:schemeClr val="bg2"/>
                </a:solidFill>
              </a:rPr>
              <a:t>Basal forebrain - BFCS</a:t>
            </a:r>
            <a:r>
              <a:rPr lang="en-US" sz="1600" dirty="0">
                <a:solidFill>
                  <a:schemeClr val="bg2"/>
                </a:solidFill>
              </a:rPr>
              <a:t> - </a:t>
            </a:r>
            <a:r>
              <a:rPr lang="en-US" sz="1600" dirty="0" err="1">
                <a:solidFill>
                  <a:schemeClr val="bg2"/>
                </a:solidFill>
              </a:rPr>
              <a:t>septal</a:t>
            </a:r>
            <a:r>
              <a:rPr lang="en-US" sz="1600" dirty="0">
                <a:solidFill>
                  <a:schemeClr val="bg2"/>
                </a:solidFill>
              </a:rPr>
              <a:t>, </a:t>
            </a:r>
            <a:r>
              <a:rPr lang="en-US" sz="1600" dirty="0" err="1">
                <a:solidFill>
                  <a:schemeClr val="bg2"/>
                </a:solidFill>
              </a:rPr>
              <a:t>diag</a:t>
            </a:r>
            <a:r>
              <a:rPr lang="en-US" sz="1600" dirty="0">
                <a:solidFill>
                  <a:schemeClr val="bg2"/>
                </a:solidFill>
              </a:rPr>
              <a:t> band, n. </a:t>
            </a:r>
            <a:r>
              <a:rPr lang="en-US" sz="1600" dirty="0" err="1">
                <a:solidFill>
                  <a:schemeClr val="bg2"/>
                </a:solidFill>
              </a:rPr>
              <a:t>basalis</a:t>
            </a:r>
            <a:r>
              <a:rPr lang="en-US" sz="1600" dirty="0">
                <a:solidFill>
                  <a:schemeClr val="bg2"/>
                </a:solidFill>
              </a:rPr>
              <a:t> of </a:t>
            </a:r>
            <a:r>
              <a:rPr lang="en-US" sz="1600" dirty="0" err="1">
                <a:solidFill>
                  <a:schemeClr val="bg2"/>
                </a:solidFill>
              </a:rPr>
              <a:t>meynert</a:t>
            </a:r>
            <a:r>
              <a:rPr lang="en-US" sz="1600" dirty="0">
                <a:solidFill>
                  <a:schemeClr val="bg2"/>
                </a:solidFill>
              </a:rPr>
              <a:t> -&gt; hi, </a:t>
            </a:r>
            <a:r>
              <a:rPr lang="en-US" sz="1600" dirty="0" err="1">
                <a:solidFill>
                  <a:schemeClr val="bg2"/>
                </a:solidFill>
              </a:rPr>
              <a:t>ctx</a:t>
            </a:r>
            <a:r>
              <a:rPr lang="en-US" sz="1600" dirty="0">
                <a:solidFill>
                  <a:schemeClr val="bg2"/>
                </a:solidFill>
              </a:rPr>
              <a:t> - learning and memory</a:t>
            </a:r>
          </a:p>
          <a:p>
            <a:pPr>
              <a:tabLst>
                <a:tab pos="266700" algn="l"/>
              </a:tabLst>
            </a:pPr>
            <a:r>
              <a:rPr lang="en-US" sz="1600" dirty="0">
                <a:solidFill>
                  <a:schemeClr val="bg2"/>
                </a:solidFill>
              </a:rPr>
              <a:t>degenerates in Alzheimer’s - how to treat - choline, reversible </a:t>
            </a:r>
            <a:r>
              <a:rPr lang="en-US" sz="1600" dirty="0" err="1">
                <a:solidFill>
                  <a:schemeClr val="bg2"/>
                </a:solidFill>
              </a:rPr>
              <a:t>AChE</a:t>
            </a:r>
            <a:r>
              <a:rPr lang="en-US" sz="1600" dirty="0">
                <a:solidFill>
                  <a:schemeClr val="bg2"/>
                </a:solidFill>
              </a:rPr>
              <a:t> inhibitors, NGF</a:t>
            </a:r>
          </a:p>
          <a:p>
            <a:pPr>
              <a:tabLst>
                <a:tab pos="266700" algn="l"/>
              </a:tabLst>
            </a:pPr>
            <a:r>
              <a:rPr lang="en-US" sz="1600" u="sng" dirty="0">
                <a:solidFill>
                  <a:schemeClr val="bg2"/>
                </a:solidFill>
              </a:rPr>
              <a:t>Brainstem - </a:t>
            </a:r>
            <a:r>
              <a:rPr lang="en-US" sz="1600" u="sng" dirty="0" err="1">
                <a:solidFill>
                  <a:schemeClr val="bg2"/>
                </a:solidFill>
              </a:rPr>
              <a:t>pedunculopontine</a:t>
            </a:r>
            <a:r>
              <a:rPr lang="en-US" sz="1600" u="sng" dirty="0">
                <a:solidFill>
                  <a:schemeClr val="bg2"/>
                </a:solidFill>
              </a:rPr>
              <a:t>, </a:t>
            </a:r>
            <a:r>
              <a:rPr lang="en-US" sz="1600" u="sng" dirty="0" err="1">
                <a:solidFill>
                  <a:schemeClr val="bg2"/>
                </a:solidFill>
              </a:rPr>
              <a:t>laterodorsal</a:t>
            </a:r>
            <a:r>
              <a:rPr lang="en-US" sz="1600" u="sng" dirty="0">
                <a:solidFill>
                  <a:schemeClr val="bg2"/>
                </a:solidFill>
              </a:rPr>
              <a:t> </a:t>
            </a:r>
            <a:r>
              <a:rPr lang="en-US" sz="1600" u="sng" dirty="0" err="1">
                <a:solidFill>
                  <a:schemeClr val="bg2"/>
                </a:solidFill>
              </a:rPr>
              <a:t>tegmentum</a:t>
            </a:r>
            <a:r>
              <a:rPr lang="en-US" sz="1600" dirty="0">
                <a:solidFill>
                  <a:schemeClr val="bg2"/>
                </a:solidFill>
              </a:rPr>
              <a:t> - thalamus, midbrain, basal ganglia</a:t>
            </a:r>
          </a:p>
          <a:p>
            <a:pPr>
              <a:tabLst>
                <a:tab pos="266700" algn="l"/>
              </a:tabLst>
            </a:pPr>
            <a:r>
              <a:rPr lang="en-US" sz="1600" dirty="0">
                <a:solidFill>
                  <a:schemeClr val="bg2"/>
                </a:solidFill>
              </a:rPr>
              <a:t>Local circuit - striatum - ACH blockers for Parkinson’s, Huntington’s loss of striatal interneurons</a:t>
            </a:r>
          </a:p>
          <a:p>
            <a:pPr>
              <a:tabLst>
                <a:tab pos="266700" algn="l"/>
              </a:tabLst>
            </a:pPr>
            <a:endParaRPr lang="en-US" sz="1600" dirty="0">
              <a:solidFill>
                <a:schemeClr val="bg2"/>
              </a:solidFill>
            </a:endParaRPr>
          </a:p>
          <a:p>
            <a:pPr>
              <a:tabLst>
                <a:tab pos="266700" algn="l"/>
              </a:tabLst>
            </a:pPr>
            <a:endParaRPr lang="en-US" sz="1600" dirty="0">
              <a:solidFill>
                <a:schemeClr val="bg2"/>
              </a:solidFill>
            </a:endParaRPr>
          </a:p>
          <a:p>
            <a:pPr>
              <a:tabLst>
                <a:tab pos="266700" algn="l"/>
              </a:tabLst>
            </a:pPr>
            <a:r>
              <a:rPr lang="en-US" sz="1600" b="1" dirty="0">
                <a:solidFill>
                  <a:schemeClr val="bg2"/>
                </a:solidFill>
              </a:rPr>
              <a:t>Behavior</a:t>
            </a:r>
            <a:endParaRPr lang="en-US" sz="1600" dirty="0">
              <a:solidFill>
                <a:schemeClr val="bg2"/>
              </a:solidFill>
            </a:endParaRPr>
          </a:p>
          <a:p>
            <a:pPr>
              <a:tabLst>
                <a:tab pos="266700" algn="l"/>
              </a:tabLst>
            </a:pPr>
            <a:r>
              <a:rPr lang="en-US" sz="1600" dirty="0">
                <a:solidFill>
                  <a:schemeClr val="bg2"/>
                </a:solidFill>
              </a:rPr>
              <a:t>Learning and memory/movement/mood</a:t>
            </a:r>
          </a:p>
          <a:p>
            <a:pPr>
              <a:tabLst>
                <a:tab pos="266700" algn="l"/>
              </a:tabLst>
            </a:pPr>
            <a:r>
              <a:rPr lang="en-US" sz="1600" dirty="0">
                <a:solidFill>
                  <a:schemeClr val="bg2"/>
                </a:solidFill>
              </a:rPr>
              <a:t>drug studies - importance of BBB because of </a:t>
            </a:r>
            <a:r>
              <a:rPr lang="en-US" sz="1600" dirty="0" err="1">
                <a:solidFill>
                  <a:schemeClr val="bg2"/>
                </a:solidFill>
              </a:rPr>
              <a:t>periph</a:t>
            </a:r>
            <a:r>
              <a:rPr lang="en-US" sz="1600" dirty="0">
                <a:solidFill>
                  <a:schemeClr val="bg2"/>
                </a:solidFill>
              </a:rPr>
              <a:t> effects on NMJ and autonomic nervous system</a:t>
            </a:r>
          </a:p>
          <a:p>
            <a:pPr>
              <a:buFontTx/>
              <a:buNone/>
              <a:tabLst>
                <a:tab pos="266700" algn="l"/>
              </a:tabLst>
            </a:pP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uroscience5e-Tab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0163"/>
            <a:ext cx="85312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1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09800" y="1219200"/>
            <a:ext cx="449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Serotonin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eurscience5e-Fig-06"/>
          <p:cNvPicPr>
            <a:picLocks noChangeAspect="1" noChangeArrowheads="1"/>
          </p:cNvPicPr>
          <p:nvPr/>
        </p:nvPicPr>
        <p:blipFill>
          <a:blip r:embed="rId3" cstate="print"/>
          <a:srcRect t="3002" b="4728"/>
          <a:stretch>
            <a:fillRect/>
          </a:stretch>
        </p:blipFill>
        <p:spPr bwMode="auto">
          <a:xfrm>
            <a:off x="2946400" y="533400"/>
            <a:ext cx="3336834" cy="609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Figure 6.14  Synthesis of serotonin</a:t>
            </a:r>
          </a:p>
        </p:txBody>
      </p:sp>
    </p:spTree>
    <p:extLst>
      <p:ext uri="{BB962C8B-B14F-4D97-AF65-F5344CB8AC3E}">
        <p14:creationId xmlns:p14="http://schemas.microsoft.com/office/powerpoint/2010/main" val="39706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66800" y="914400"/>
            <a:ext cx="224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000000"/>
                </a:solidFill>
              </a:rPr>
              <a:t>Ionotropic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receptors</a:t>
            </a:r>
          </a:p>
        </p:txBody>
      </p:sp>
      <p:pic>
        <p:nvPicPr>
          <p:cNvPr id="10245" name="Picture 5" descr="Neuro3e-Fig-05-22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2" r="14142"/>
          <a:stretch>
            <a:fillRect/>
          </a:stretch>
        </p:blipFill>
        <p:spPr bwMode="auto">
          <a:xfrm>
            <a:off x="184150" y="1524000"/>
            <a:ext cx="40068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Neuro3e-Fig-05-22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" r="10170"/>
          <a:stretch>
            <a:fillRect/>
          </a:stretch>
        </p:blipFill>
        <p:spPr bwMode="auto">
          <a:xfrm>
            <a:off x="4343400" y="1524000"/>
            <a:ext cx="4572000" cy="42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334000" y="914400"/>
            <a:ext cx="255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000000"/>
                </a:solidFill>
              </a:rPr>
              <a:t>Metabotropic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receptors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>
                <a:solidFill>
                  <a:srgbClr val="000000"/>
                </a:solidFill>
              </a:rPr>
              <a:t>Neurotransmitter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receptors</a:t>
            </a:r>
          </a:p>
        </p:txBody>
      </p:sp>
    </p:spTree>
    <p:extLst>
      <p:ext uri="{BB962C8B-B14F-4D97-AF65-F5344CB8AC3E}">
        <p14:creationId xmlns:p14="http://schemas.microsoft.com/office/powerpoint/2010/main" val="338372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7200" y="533400"/>
            <a:ext cx="80327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 5-HT</a:t>
            </a:r>
            <a:r>
              <a:rPr lang="en-US" baseline="-25000">
                <a:solidFill>
                  <a:schemeClr val="bg2"/>
                </a:solidFill>
              </a:rPr>
              <a:t>1</a:t>
            </a:r>
            <a:r>
              <a:rPr lang="en-US">
                <a:solidFill>
                  <a:schemeClr val="bg2"/>
                </a:solidFill>
              </a:rPr>
              <a:t> - G</a:t>
            </a:r>
            <a:r>
              <a:rPr lang="en-US" baseline="-25000">
                <a:solidFill>
                  <a:schemeClr val="bg2"/>
                </a:solidFill>
              </a:rPr>
              <a:t>i</a:t>
            </a:r>
            <a:r>
              <a:rPr lang="en-US">
                <a:solidFill>
                  <a:schemeClr val="bg2"/>
                </a:solidFill>
              </a:rPr>
              <a:t> -linked receptor; decreases AC and modulates Ca</a:t>
            </a:r>
            <a:r>
              <a:rPr lang="en-US" baseline="30000">
                <a:solidFill>
                  <a:schemeClr val="bg2"/>
                </a:solidFill>
              </a:rPr>
              <a:t>++</a:t>
            </a:r>
            <a:r>
              <a:rPr lang="en-US">
                <a:solidFill>
                  <a:schemeClr val="bg2"/>
                </a:solidFill>
              </a:rPr>
              <a:t>, K</a:t>
            </a:r>
            <a:r>
              <a:rPr lang="en-US" baseline="30000">
                <a:solidFill>
                  <a:schemeClr val="bg2"/>
                </a:solidFill>
              </a:rPr>
              <a:t>+</a:t>
            </a:r>
            <a:r>
              <a:rPr lang="en-US">
                <a:solidFill>
                  <a:schemeClr val="bg2"/>
                </a:solidFill>
              </a:rPr>
              <a:t> channels</a:t>
            </a:r>
          </a:p>
          <a:p>
            <a:pPr lvl="1"/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sz="1800">
                <a:solidFill>
                  <a:schemeClr val="bg2"/>
                </a:solidFill>
              </a:rPr>
              <a:t>both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sz="1800">
                <a:solidFill>
                  <a:schemeClr val="bg2"/>
                </a:solidFill>
              </a:rPr>
              <a:t>presynaptic (autoreceptor) and postsynaptic</a:t>
            </a:r>
          </a:p>
          <a:p>
            <a:pPr lvl="1"/>
            <a:endParaRPr lang="en-US" sz="800">
              <a:solidFill>
                <a:schemeClr val="bg2"/>
              </a:solidFill>
            </a:endParaRPr>
          </a:p>
          <a:p>
            <a:r>
              <a:rPr lang="en-US">
                <a:solidFill>
                  <a:schemeClr val="bg2"/>
                </a:solidFill>
              </a:rPr>
              <a:t> 5-HT</a:t>
            </a:r>
            <a:r>
              <a:rPr lang="en-US" baseline="-25000">
                <a:solidFill>
                  <a:schemeClr val="bg2"/>
                </a:solidFill>
              </a:rPr>
              <a:t>2</a:t>
            </a:r>
            <a:r>
              <a:rPr lang="en-US">
                <a:solidFill>
                  <a:schemeClr val="bg2"/>
                </a:solidFill>
              </a:rPr>
              <a:t> - G</a:t>
            </a:r>
            <a:r>
              <a:rPr lang="en-US" baseline="-25000">
                <a:solidFill>
                  <a:schemeClr val="bg2"/>
                </a:solidFill>
              </a:rPr>
              <a:t>q</a:t>
            </a:r>
            <a:r>
              <a:rPr lang="en-US">
                <a:solidFill>
                  <a:schemeClr val="bg2"/>
                </a:solidFill>
              </a:rPr>
              <a:t> -linked receptor, stimulates phospholipase C</a:t>
            </a:r>
          </a:p>
          <a:p>
            <a:endParaRPr lang="en-US" sz="800">
              <a:solidFill>
                <a:schemeClr val="bg2"/>
              </a:solidFill>
            </a:endParaRPr>
          </a:p>
          <a:p>
            <a:r>
              <a:rPr lang="en-US" sz="1600">
                <a:solidFill>
                  <a:schemeClr val="bg2"/>
                </a:solidFill>
              </a:rPr>
              <a:t> 5-HT</a:t>
            </a:r>
            <a:r>
              <a:rPr lang="en-US" sz="1600" baseline="-25000">
                <a:solidFill>
                  <a:schemeClr val="bg2"/>
                </a:solidFill>
              </a:rPr>
              <a:t>3</a:t>
            </a:r>
            <a:r>
              <a:rPr lang="en-US" sz="1600">
                <a:solidFill>
                  <a:schemeClr val="bg2"/>
                </a:solidFill>
              </a:rPr>
              <a:t> - ionotropic, excitatory, related to nicotinic and GABA</a:t>
            </a:r>
            <a:r>
              <a:rPr lang="en-US" sz="1600" baseline="-25000">
                <a:solidFill>
                  <a:schemeClr val="bg2"/>
                </a:solidFill>
              </a:rPr>
              <a:t>A</a:t>
            </a:r>
            <a:r>
              <a:rPr lang="en-US" sz="1600">
                <a:solidFill>
                  <a:schemeClr val="bg2"/>
                </a:solidFill>
              </a:rPr>
              <a:t> receptors</a:t>
            </a:r>
          </a:p>
          <a:p>
            <a:r>
              <a:rPr lang="en-US" sz="1600">
                <a:solidFill>
                  <a:schemeClr val="bg2"/>
                </a:solidFill>
              </a:rPr>
              <a:t> 5-HT</a:t>
            </a:r>
            <a:r>
              <a:rPr lang="en-US" sz="1600" baseline="-25000">
                <a:solidFill>
                  <a:schemeClr val="bg2"/>
                </a:solidFill>
              </a:rPr>
              <a:t>4, 6, 7</a:t>
            </a:r>
            <a:r>
              <a:rPr lang="en-US" sz="1600">
                <a:solidFill>
                  <a:schemeClr val="bg2"/>
                </a:solidFill>
              </a:rPr>
              <a:t> - G</a:t>
            </a:r>
            <a:r>
              <a:rPr lang="en-US" sz="1600" baseline="-25000">
                <a:solidFill>
                  <a:schemeClr val="bg2"/>
                </a:solidFill>
              </a:rPr>
              <a:t>S</a:t>
            </a:r>
            <a:r>
              <a:rPr lang="en-US" sz="1600">
                <a:solidFill>
                  <a:schemeClr val="bg2"/>
                </a:solidFill>
              </a:rPr>
              <a:t> -linked receptor, stimulates AC</a:t>
            </a:r>
          </a:p>
        </p:txBody>
      </p:sp>
      <p:pic>
        <p:nvPicPr>
          <p:cNvPr id="12291" name="Picture 3" descr="5ht synpase recep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t="32944" b="3468"/>
          <a:stretch>
            <a:fillRect/>
          </a:stretch>
        </p:blipFill>
        <p:spPr bwMode="auto">
          <a:xfrm>
            <a:off x="838200" y="2314575"/>
            <a:ext cx="739140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895600" y="0"/>
            <a:ext cx="2662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u="sng">
                <a:solidFill>
                  <a:schemeClr val="bg2"/>
                </a:solidFill>
              </a:rPr>
              <a:t>Serotonin Receptors</a:t>
            </a:r>
            <a:endParaRPr lang="en-US" sz="2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3CC"/>
      </a:dk2>
      <a:lt2>
        <a:srgbClr val="FFFF00"/>
      </a:lt2>
      <a:accent1>
        <a:srgbClr val="FF9900"/>
      </a:accent1>
      <a:accent2>
        <a:srgbClr val="00FFFF"/>
      </a:accent2>
      <a:accent3>
        <a:srgbClr val="AAAD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33CC"/>
      </a:dk2>
      <a:lt2>
        <a:srgbClr val="FFFF00"/>
      </a:lt2>
      <a:accent1>
        <a:srgbClr val="FF9900"/>
      </a:accent1>
      <a:accent2>
        <a:srgbClr val="00FFFF"/>
      </a:accent2>
      <a:accent3>
        <a:srgbClr val="AAAD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33CC"/>
      </a:dk2>
      <a:lt2>
        <a:srgbClr val="FFFF00"/>
      </a:lt2>
      <a:accent1>
        <a:srgbClr val="FF9900"/>
      </a:accent1>
      <a:accent2>
        <a:srgbClr val="00FFFF"/>
      </a:accent2>
      <a:accent3>
        <a:srgbClr val="AAAD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1_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33CC"/>
      </a:dk2>
      <a:lt2>
        <a:srgbClr val="FFFF00"/>
      </a:lt2>
      <a:accent1>
        <a:srgbClr val="FF9900"/>
      </a:accent1>
      <a:accent2>
        <a:srgbClr val="00FFFF"/>
      </a:accent2>
      <a:accent3>
        <a:srgbClr val="AAAD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33CC"/>
      </a:dk2>
      <a:lt2>
        <a:srgbClr val="FFFF00"/>
      </a:lt2>
      <a:accent1>
        <a:srgbClr val="FF9900"/>
      </a:accent1>
      <a:accent2>
        <a:srgbClr val="00FFFF"/>
      </a:accent2>
      <a:accent3>
        <a:srgbClr val="AAAD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33CC"/>
      </a:dk2>
      <a:lt2>
        <a:srgbClr val="FFFF00"/>
      </a:lt2>
      <a:accent1>
        <a:srgbClr val="FF9900"/>
      </a:accent1>
      <a:accent2>
        <a:srgbClr val="00FFFF"/>
      </a:accent2>
      <a:accent3>
        <a:srgbClr val="AAAD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1154</Words>
  <Application>Microsoft Office PowerPoint</Application>
  <PresentationFormat>On-screen Show (4:3)</PresentationFormat>
  <Paragraphs>289</Paragraphs>
  <Slides>54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21</vt:i4>
      </vt:variant>
      <vt:variant>
        <vt:lpstr>Slide Titles</vt:lpstr>
      </vt:variant>
      <vt:variant>
        <vt:i4>54</vt:i4>
      </vt:variant>
    </vt:vector>
  </HeadingPairs>
  <TitlesOfParts>
    <vt:vector size="75" baseType="lpstr">
      <vt:lpstr>Default Design</vt:lpstr>
      <vt:lpstr>Office Theme</vt:lpstr>
      <vt:lpstr>1_Default Design</vt:lpstr>
      <vt:lpstr>2_Default Design</vt:lpstr>
      <vt:lpstr>3_Default Design</vt:lpstr>
      <vt:lpstr>Blank Presentation</vt:lpstr>
      <vt:lpstr>1_Blank Presentation</vt:lpstr>
      <vt:lpstr>2_Blank Presentation</vt:lpstr>
      <vt:lpstr>4_Blank Presentation</vt:lpstr>
      <vt:lpstr>5_Blank Presentation</vt:lpstr>
      <vt:lpstr>6_Blank Presentation</vt:lpstr>
      <vt:lpstr>7_Blank Presentation</vt:lpstr>
      <vt:lpstr>8_Blank Presentation</vt:lpstr>
      <vt:lpstr>9_Blank Presentation</vt:lpstr>
      <vt:lpstr>10_Blank Presentation</vt:lpstr>
      <vt:lpstr>4_Default Design</vt:lpstr>
      <vt:lpstr>5_Default Design</vt:lpstr>
      <vt:lpstr>11_Blank Presentation</vt:lpstr>
      <vt:lpstr>3_Blank Presentation</vt:lpstr>
      <vt:lpstr>12_Blank Presentation</vt:lpstr>
      <vt:lpstr>13_Blank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6.14  Synthesis of serotonin</vt:lpstr>
      <vt:lpstr>PowerPoint Presentation</vt:lpstr>
      <vt:lpstr>PowerPoint Presentation</vt:lpstr>
      <vt:lpstr>Degradation of monoamine transmitters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6.10  The biosynthetic pathway for the catecholamine neurotransmitters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18.7  Disinhibition in the direct and indirect pathways through the basal ganglia</vt:lpstr>
      <vt:lpstr>Figure 29.11  Drugs of abuse affect dopamine projections from the ventral tegmental area to the nucleus accumbens</vt:lpstr>
      <vt:lpstr>Figure 29.12  Changes in the activity of dopamine neurons in the VTA during stimulus–reward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UCHC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ESL</dc:creator>
  <cp:lastModifiedBy>ESL</cp:lastModifiedBy>
  <cp:revision>120</cp:revision>
  <dcterms:created xsi:type="dcterms:W3CDTF">2001-03-21T16:14:04Z</dcterms:created>
  <dcterms:modified xsi:type="dcterms:W3CDTF">2013-04-12T17:55:39Z</dcterms:modified>
</cp:coreProperties>
</file>